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00"/>
    <a:srgbClr val="003300"/>
    <a:srgbClr val="800000"/>
    <a:srgbClr val="9DD367"/>
    <a:srgbClr val="94C454"/>
    <a:srgbClr val="B1D482"/>
    <a:srgbClr val="389933"/>
    <a:srgbClr val="990000"/>
    <a:srgbClr val="68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0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57232"/>
          </a:xfrm>
          <a:ln w="57150">
            <a:solidFill>
              <a:srgbClr val="8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2000" b="1" dirty="0" smtClean="0">
                <a:solidFill>
                  <a:srgbClr val="800000"/>
                </a:solidFill>
                <a:latin typeface="Arial Black" pitchFamily="34" charset="0"/>
              </a:rPr>
              <a:t>ЭТНИЧЕСКАЯ </a:t>
            </a:r>
            <a:r>
              <a:rPr lang="ru-RU" sz="2000" b="1" dirty="0">
                <a:solidFill>
                  <a:srgbClr val="800000"/>
                </a:solidFill>
                <a:latin typeface="Arial Black" pitchFamily="34" charset="0"/>
              </a:rPr>
              <a:t>САМОБЫТНОСТЬ ВОРОНЕЖСКОЙ ОБЛАСТИ: </a:t>
            </a:r>
            <a:r>
              <a:rPr lang="ru-RU" sz="1600" b="1" dirty="0" smtClean="0">
                <a:solidFill>
                  <a:srgbClr val="800000"/>
                </a:solidFill>
                <a:latin typeface="Arial Black" pitchFamily="34" charset="0"/>
              </a:rPr>
              <a:t/>
            </a:r>
            <a:br>
              <a:rPr lang="ru-RU" sz="1600" b="1" dirty="0" smtClean="0">
                <a:solidFill>
                  <a:srgbClr val="800000"/>
                </a:solidFill>
                <a:latin typeface="Arial Black" pitchFamily="34" charset="0"/>
              </a:rPr>
            </a:br>
            <a:r>
              <a:rPr lang="ru-RU" sz="1600" b="1" dirty="0" smtClean="0">
                <a:solidFill>
                  <a:srgbClr val="800000"/>
                </a:solidFill>
                <a:latin typeface="Arial Black" pitchFamily="34" charset="0"/>
              </a:rPr>
              <a:t>КАК </a:t>
            </a:r>
            <a:r>
              <a:rPr lang="ru-RU" sz="1600" b="1" dirty="0">
                <a:solidFill>
                  <a:srgbClr val="800000"/>
                </a:solidFill>
                <a:latin typeface="Arial Black" pitchFamily="34" charset="0"/>
              </a:rPr>
              <a:t>ЖИЛИ И ЧТО </a:t>
            </a:r>
            <a:r>
              <a:rPr lang="ru-RU" sz="1600" b="1" dirty="0" smtClean="0">
                <a:solidFill>
                  <a:srgbClr val="800000"/>
                </a:solidFill>
                <a:latin typeface="Arial Black" pitchFamily="34" charset="0"/>
              </a:rPr>
              <a:t>НОСИЛИ </a:t>
            </a:r>
            <a:r>
              <a:rPr lang="ru-RU" sz="1600" b="1" dirty="0">
                <a:solidFill>
                  <a:srgbClr val="800000"/>
                </a:solidFill>
                <a:latin typeface="Arial Black" pitchFamily="34" charset="0"/>
              </a:rPr>
              <a:t>ЖИТЕЛИ ЧЕРНОЗЕМЬЯ СОТНИ ЛЕТ НАЗАД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42844" y="2714620"/>
            <a:ext cx="2786082" cy="4000528"/>
          </a:xfrm>
          <a:blipFill>
            <a:blip r:embed="rId2"/>
            <a:tile tx="0" ty="0" sx="100000" sy="100000" flip="none" algn="tl"/>
          </a:blipFill>
          <a:ln w="38100"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algn="l"/>
            <a:r>
              <a:rPr lang="ru-RU" sz="5600" b="1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  <a:cs typeface="Calibri" pitchFamily="34" charset="0"/>
              </a:rPr>
              <a:t>Заселение территории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  <a:cs typeface="Calibri" pitchFamily="34" charset="0"/>
              </a:rPr>
              <a:t> края началось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Georgia" pitchFamily="18" charset="0"/>
                <a:cs typeface="Calibri" pitchFamily="34" charset="0"/>
              </a:rPr>
              <a:t>ещё в VIII в. Принято 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  <a:cs typeface="Calibri" pitchFamily="34" charset="0"/>
              </a:rPr>
              <a:t>считать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Georgia" pitchFamily="18" charset="0"/>
                <a:cs typeface="Calibri" pitchFamily="34" charset="0"/>
              </a:rPr>
              <a:t>, что предками воронежцев являются племена вятичей. Жители этих земель занимались изготовлением посуды, упряжи,  лодок. Уже тогда можно было говорить о своеобразном речном флоте - задолго до появления здесь Петра I.</a:t>
            </a:r>
          </a:p>
          <a:p>
            <a:pPr algn="l"/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Georgia" pitchFamily="18" charset="0"/>
                <a:cs typeface="Calibri" pitchFamily="34" charset="0"/>
              </a:rPr>
              <a:t>В  ХVII в. Черноземье заселяли возле рек Воронеж, Битюг, Дон. Сюда при первом российском императоре ссылали дворцовых крестьян. Здесь на территории нынешнего Павловского района живут потомки переселенцев из Казани, Арзамаса и Нижнего Новгорода. В южных районах области – потомки казаков из Запорожской Сечи, попросившихся охранять южные рубежи России. Так, чувствуя влияние самых разных народов, и возникла многогранная культура земли воронежской.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9" name="Рисунок 8" descr="C:\Documents and Settings\User\Рабочий стол\9qlt3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000108"/>
            <a:ext cx="2786082" cy="1521618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071802" y="1000109"/>
            <a:ext cx="2928958" cy="57150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99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990000"/>
                </a:solidFill>
                <a:latin typeface="Georgia" pitchFamily="18" charset="0"/>
              </a:rPr>
              <a:t>Каждому </a:t>
            </a:r>
            <a:r>
              <a:rPr lang="ru-RU" sz="1400" b="1" dirty="0" smtClean="0">
                <a:solidFill>
                  <a:srgbClr val="990000"/>
                </a:solidFill>
                <a:latin typeface="Georgia" pitchFamily="18" charset="0"/>
              </a:rPr>
              <a:t>селу – по </a:t>
            </a:r>
            <a:r>
              <a:rPr lang="ru-RU" sz="1400" b="1" dirty="0" smtClean="0">
                <a:solidFill>
                  <a:srgbClr val="990000"/>
                </a:solidFill>
                <a:latin typeface="Georgia" pitchFamily="18" charset="0"/>
              </a:rPr>
              <a:t>костюму</a:t>
            </a:r>
            <a:endParaRPr lang="ru-RU" sz="1400" dirty="0" smtClean="0">
              <a:solidFill>
                <a:srgbClr val="990000"/>
              </a:solidFill>
              <a:latin typeface="Georgia" pitchFamily="18" charset="0"/>
            </a:endParaRPr>
          </a:p>
          <a:p>
            <a:r>
              <a:rPr lang="ru-RU" sz="900" b="1" i="1" dirty="0" smtClean="0">
                <a:solidFill>
                  <a:srgbClr val="800000"/>
                </a:solidFill>
                <a:latin typeface="Georgia" pitchFamily="18" charset="0"/>
              </a:rPr>
              <a:t>В традиционном воронежском костюме преобладают три основных цвета: красный (цвет солнца, кровь, жизнь), белый (свет) и чёрный (чернозём</a:t>
            </a:r>
            <a:r>
              <a:rPr lang="ru-RU" sz="900" b="1" i="1" dirty="0" smtClean="0">
                <a:solidFill>
                  <a:srgbClr val="800000"/>
                </a:solidFill>
                <a:latin typeface="Georgia" pitchFamily="18" charset="0"/>
              </a:rPr>
              <a:t>).</a:t>
            </a:r>
            <a:r>
              <a:rPr lang="ru-RU" sz="900" b="1" dirty="0" smtClean="0">
                <a:solidFill>
                  <a:srgbClr val="800000"/>
                </a:solidFill>
                <a:latin typeface="Georgia" pitchFamily="18" charset="0"/>
              </a:rPr>
              <a:t> Классический костюм </a:t>
            </a:r>
            <a:r>
              <a:rPr lang="ru-RU" sz="900" b="1" dirty="0" err="1" smtClean="0">
                <a:solidFill>
                  <a:srgbClr val="800000"/>
                </a:solidFill>
                <a:latin typeface="Georgia" pitchFamily="18" charset="0"/>
              </a:rPr>
              <a:t>воронежско-белгородского</a:t>
            </a:r>
            <a:r>
              <a:rPr lang="ru-RU" sz="900" b="1" dirty="0" smtClean="0">
                <a:solidFill>
                  <a:srgbClr val="800000"/>
                </a:solidFill>
                <a:latin typeface="Georgia" pitchFamily="18" charset="0"/>
              </a:rPr>
              <a:t> пограничья. Девичий сарафан отличает плиссировка. </a:t>
            </a:r>
            <a:r>
              <a:rPr lang="ru-RU" sz="900" b="1" dirty="0" err="1" smtClean="0">
                <a:solidFill>
                  <a:srgbClr val="800000"/>
                </a:solidFill>
                <a:latin typeface="Georgia" pitchFamily="18" charset="0"/>
              </a:rPr>
              <a:t>Панёвы</a:t>
            </a:r>
            <a:r>
              <a:rPr lang="ru-RU" sz="900" b="1" dirty="0" smtClean="0">
                <a:solidFill>
                  <a:srgbClr val="800000"/>
                </a:solidFill>
                <a:latin typeface="Georgia" pitchFamily="18" charset="0"/>
              </a:rPr>
              <a:t> были яркие и весёлые, «с </a:t>
            </a:r>
            <a:r>
              <a:rPr lang="ru-RU" sz="900" b="1" dirty="0" err="1" smtClean="0">
                <a:solidFill>
                  <a:srgbClr val="800000"/>
                </a:solidFill>
                <a:latin typeface="Georgia" pitchFamily="18" charset="0"/>
              </a:rPr>
              <a:t>подтыком</a:t>
            </a:r>
            <a:r>
              <a:rPr lang="ru-RU" sz="900" b="1" dirty="0" smtClean="0">
                <a:solidFill>
                  <a:srgbClr val="800000"/>
                </a:solidFill>
                <a:latin typeface="Georgia" pitchFamily="18" charset="0"/>
              </a:rPr>
              <a:t>», чтобы удобнее было ходить. На рубахах чаще всего вышивали узоры, символизирующие </a:t>
            </a:r>
            <a:r>
              <a:rPr lang="ru-RU" sz="900" b="1" dirty="0" err="1" smtClean="0">
                <a:solidFill>
                  <a:srgbClr val="800000"/>
                </a:solidFill>
                <a:latin typeface="Georgia" pitchFamily="18" charset="0"/>
              </a:rPr>
              <a:t>Макошь</a:t>
            </a:r>
            <a:r>
              <a:rPr lang="ru-RU" sz="900" b="1" dirty="0" smtClean="0">
                <a:solidFill>
                  <a:srgbClr val="800000"/>
                </a:solidFill>
                <a:latin typeface="Georgia" pitchFamily="18" charset="0"/>
              </a:rPr>
              <a:t> – богиню, покровительницу матерей.</a:t>
            </a:r>
          </a:p>
          <a:p>
            <a:r>
              <a:rPr lang="ru-RU" sz="900" b="1" dirty="0" smtClean="0">
                <a:solidFill>
                  <a:srgbClr val="800000"/>
                </a:solidFill>
                <a:latin typeface="Georgia" pitchFamily="18" charset="0"/>
              </a:rPr>
              <a:t>Весь юг Воронежской области – казачий край, где было сильно украинское влияние, в том числе и в костюмной традиции. И если русский орнамент – это геометрические узоры, то украинский – цветочные (маки, мальвы и др.).</a:t>
            </a:r>
          </a:p>
          <a:p>
            <a:r>
              <a:rPr lang="ru-RU" sz="900" b="1" dirty="0" smtClean="0">
                <a:solidFill>
                  <a:srgbClr val="800000"/>
                </a:solidFill>
                <a:latin typeface="Georgia" pitchFamily="18" charset="0"/>
              </a:rPr>
              <a:t>В классическом воронежском костюме обязательно был пояс, кушак цвета радуги. Крестьяне очень любили и ценили это природное явление за его красоту</a:t>
            </a:r>
            <a:r>
              <a:rPr lang="ru-RU" sz="900" b="1" dirty="0" smtClean="0">
                <a:solidFill>
                  <a:srgbClr val="800000"/>
                </a:solidFill>
                <a:latin typeface="Georgia" pitchFamily="18" charset="0"/>
              </a:rPr>
              <a:t>.</a:t>
            </a: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sz="900" b="1" dirty="0" smtClean="0">
              <a:solidFill>
                <a:srgbClr val="800000"/>
              </a:solidFill>
              <a:latin typeface="Georgia" pitchFamily="18" charset="0"/>
            </a:endParaRPr>
          </a:p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43636" y="2285992"/>
            <a:ext cx="2857520" cy="45341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48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3300"/>
                </a:solidFill>
                <a:latin typeface="Georgia" pitchFamily="18" charset="0"/>
              </a:rPr>
              <a:t>Вокруг </a:t>
            </a:r>
            <a:r>
              <a:rPr lang="ru-RU" sz="1400" b="1" dirty="0" smtClean="0">
                <a:solidFill>
                  <a:srgbClr val="003300"/>
                </a:solidFill>
                <a:latin typeface="Georgia" pitchFamily="18" charset="0"/>
              </a:rPr>
              <a:t>печи</a:t>
            </a:r>
            <a:endParaRPr lang="ru-RU" sz="1400" b="1" dirty="0" smtClean="0">
              <a:solidFill>
                <a:srgbClr val="004800"/>
              </a:solidFill>
              <a:latin typeface="Georgia" pitchFamily="18" charset="0"/>
            </a:endParaRPr>
          </a:p>
          <a:p>
            <a:r>
              <a:rPr lang="ru-RU" sz="900" b="1" dirty="0" smtClean="0">
                <a:solidFill>
                  <a:srgbClr val="004800"/>
                </a:solidFill>
                <a:latin typeface="Georgia" pitchFamily="18" charset="0"/>
              </a:rPr>
              <a:t>Одно из центральных мест в хате занимала печь. Топили её хворостом или кизяками. Кизяки – это смесь из навоза, соломы и воды. Из нее-то и делали кирпичи. Хранили их в специальном сарае. Возле печи стоит стол, за ним вся семья собиралась на трапезу. Ели в основном хлеб, кашу, молоко, щи, всё из одной общей миски. Кухонная утварь в большинстве своём представлена предметами для хранения молочных продуктов: кувшин, горшок, крышка, </a:t>
            </a:r>
            <a:r>
              <a:rPr lang="ru-RU" sz="900" b="1" dirty="0" err="1" smtClean="0">
                <a:solidFill>
                  <a:srgbClr val="004800"/>
                </a:solidFill>
                <a:latin typeface="Georgia" pitchFamily="18" charset="0"/>
              </a:rPr>
              <a:t>глечик</a:t>
            </a:r>
            <a:r>
              <a:rPr lang="ru-RU" sz="900" b="1" dirty="0" smtClean="0">
                <a:solidFill>
                  <a:srgbClr val="004800"/>
                </a:solidFill>
                <a:latin typeface="Georgia" pitchFamily="18" charset="0"/>
              </a:rPr>
              <a:t>. Скота в воронежских сёлах держали много, поэтому молока хватало в избытке. По этой же причине почти не носили в воронежских деревнях лаптей – предпочитали сапоги. </a:t>
            </a:r>
          </a:p>
          <a:p>
            <a:r>
              <a:rPr lang="ru-RU" sz="900" b="1" dirty="0" smtClean="0">
                <a:solidFill>
                  <a:srgbClr val="004800"/>
                </a:solidFill>
                <a:latin typeface="Georgia" pitchFamily="18" charset="0"/>
              </a:rPr>
              <a:t>Недалеко от стола – маслобойка, или пахта, как её ещё называли. Отдельных слов достоин святой красный угол. Сельские иконы традиционно украшены фольгой и цветами. Узор на рушниках – «</a:t>
            </a:r>
            <a:r>
              <a:rPr lang="ru-RU" sz="900" b="1" dirty="0" err="1" smtClean="0">
                <a:solidFill>
                  <a:srgbClr val="004800"/>
                </a:solidFill>
                <a:latin typeface="Georgia" pitchFamily="18" charset="0"/>
              </a:rPr>
              <a:t>бесконечник</a:t>
            </a:r>
            <a:r>
              <a:rPr lang="ru-RU" sz="900" b="1" dirty="0" smtClean="0">
                <a:solidFill>
                  <a:srgbClr val="004800"/>
                </a:solidFill>
                <a:latin typeface="Georgia" pitchFamily="18" charset="0"/>
              </a:rPr>
              <a:t>». У другой стороны стены, напротив печи, – кровать. Рядом висит люлька. Недалеко стоят прялки. После окончания полевых работ обычно наступали </a:t>
            </a:r>
            <a:r>
              <a:rPr lang="ru-RU" sz="900" b="1" dirty="0" err="1" smtClean="0">
                <a:solidFill>
                  <a:srgbClr val="004800"/>
                </a:solidFill>
                <a:latin typeface="Georgia" pitchFamily="18" charset="0"/>
              </a:rPr>
              <a:t>прядины</a:t>
            </a:r>
            <a:r>
              <a:rPr lang="ru-RU" sz="900" b="1" dirty="0" smtClean="0">
                <a:solidFill>
                  <a:srgbClr val="004800"/>
                </a:solidFill>
                <a:latin typeface="Georgia" pitchFamily="18" charset="0"/>
              </a:rPr>
              <a:t>. Сырьём для ткачества служили даже конопля и крапива.</a:t>
            </a:r>
          </a:p>
          <a:p>
            <a:endParaRPr lang="ru-RU" dirty="0">
              <a:latin typeface="Georgia" pitchFamily="18" charset="0"/>
              <a:cs typeface="Calibri" pitchFamily="34" charset="0"/>
            </a:endParaRPr>
          </a:p>
        </p:txBody>
      </p:sp>
      <p:pic>
        <p:nvPicPr>
          <p:cNvPr id="12" name="Рисунок 11" descr="C:\Documents and Settings\User\Рабочий стол\4ace359202e6d2cd49ff36ceb149e82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5072074"/>
            <a:ext cx="150019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Documents and Settings\User\Рабочий стол\08557d6c570c5b461f3a459b2b423616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5072074"/>
            <a:ext cx="121444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Documents and Settings\User\Рабочий стол\zu9nn2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36" y="928670"/>
            <a:ext cx="2857520" cy="132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8429652" y="214290"/>
            <a:ext cx="571504" cy="546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44" y="213946"/>
            <a:ext cx="571504" cy="56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D:\Суровцева Е.И. ДОКУМЕНТЫ\Краснолипье. Этнография\Традиционный костюм\Музей. Нардный костюм\IMAG009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00694" y="4214818"/>
            <a:ext cx="428628" cy="716723"/>
          </a:xfrm>
          <a:prstGeom prst="rect">
            <a:avLst/>
          </a:prstGeom>
          <a:noFill/>
        </p:spPr>
      </p:pic>
      <p:pic>
        <p:nvPicPr>
          <p:cNvPr id="1029" name="Picture 5" descr="D:\Суровцева Е.И. ДОКУМЕНТЫ\Краснолипье. Этнография\Традиционный костюм\Музей. Нардный костюм\IMAG010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2066" y="4357694"/>
            <a:ext cx="357190" cy="597268"/>
          </a:xfrm>
          <a:prstGeom prst="rect">
            <a:avLst/>
          </a:prstGeom>
          <a:noFill/>
        </p:spPr>
      </p:pic>
      <p:pic>
        <p:nvPicPr>
          <p:cNvPr id="1030" name="Picture 6" descr="D:\Суровцева Е.И. ДОКУМЕНТЫ\Краснолипье. Этнография\Традиционный костюм\Музей. Нардный костюм\IMAG0113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00562" y="4357694"/>
            <a:ext cx="500066" cy="577250"/>
          </a:xfrm>
          <a:prstGeom prst="rect">
            <a:avLst/>
          </a:prstGeom>
          <a:noFill/>
        </p:spPr>
      </p:pic>
      <p:pic>
        <p:nvPicPr>
          <p:cNvPr id="1031" name="Picture 7" descr="D:\Суровцева Е.И. ДОКУМЕНТЫ\Краснолипье. Этнография\Традиционный костюм\Музей. Нардный костюм\IMAG0103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56398" y="4503571"/>
            <a:ext cx="593432" cy="568503"/>
          </a:xfrm>
          <a:prstGeom prst="rect">
            <a:avLst/>
          </a:prstGeom>
          <a:noFill/>
        </p:spPr>
      </p:pic>
      <p:pic>
        <p:nvPicPr>
          <p:cNvPr id="1027" name="Picture 3" descr="D:\Суровцева Е.И. ДОКУМЕНТЫ\Краснолипье. Этнография\Традиционный костюм\Музей. Нардный костюм\IMAG0090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143240" y="4286256"/>
            <a:ext cx="914178" cy="519351"/>
          </a:xfrm>
          <a:prstGeom prst="rect">
            <a:avLst/>
          </a:prstGeom>
          <a:noFill/>
        </p:spPr>
      </p:pic>
      <p:pic>
        <p:nvPicPr>
          <p:cNvPr id="27" name="Picture 13" descr="D:\Суровцева Е.И\Конкурсы\Моя малая Родина\i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58214" y="6429396"/>
            <a:ext cx="428628" cy="294928"/>
          </a:xfrm>
          <a:prstGeom prst="rect">
            <a:avLst/>
          </a:prstGeom>
          <a:noFill/>
        </p:spPr>
      </p:pic>
      <p:pic>
        <p:nvPicPr>
          <p:cNvPr id="28" name="Picture 13" descr="D:\Суровцева Е.И\Конкурсы\Моя малая Родина\i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86710" y="6429396"/>
            <a:ext cx="428629" cy="294928"/>
          </a:xfrm>
          <a:prstGeom prst="rect">
            <a:avLst/>
          </a:prstGeom>
          <a:noFill/>
        </p:spPr>
      </p:pic>
      <p:pic>
        <p:nvPicPr>
          <p:cNvPr id="29" name="Picture 13" descr="D:\Суровцева Е.И\Конкурсы\Моя малая Родина\i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86644" y="6429396"/>
            <a:ext cx="428628" cy="294928"/>
          </a:xfrm>
          <a:prstGeom prst="rect">
            <a:avLst/>
          </a:prstGeom>
          <a:noFill/>
        </p:spPr>
      </p:pic>
      <p:pic>
        <p:nvPicPr>
          <p:cNvPr id="30" name="Picture 13" descr="D:\Суровцева Е.И\Конкурсы\Моя малая Родина\i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86578" y="6429396"/>
            <a:ext cx="428628" cy="294928"/>
          </a:xfrm>
          <a:prstGeom prst="rect">
            <a:avLst/>
          </a:prstGeom>
          <a:noFill/>
        </p:spPr>
      </p:pic>
      <p:pic>
        <p:nvPicPr>
          <p:cNvPr id="31" name="Picture 13" descr="D:\Суровцева Е.И\Конкурсы\Моя малая Родина\i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86512" y="6429396"/>
            <a:ext cx="428628" cy="294928"/>
          </a:xfrm>
          <a:prstGeom prst="rect">
            <a:avLst/>
          </a:prstGeom>
          <a:noFill/>
        </p:spPr>
      </p:pic>
      <p:pic>
        <p:nvPicPr>
          <p:cNvPr id="1033" name="Picture 9" descr="D:\Суровцева Е.И. ДОКУМЕНТЫ\Россошки\0_aaaa5_767788e8_orig (1)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28596" y="5190502"/>
            <a:ext cx="2294616" cy="1524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</TotalTime>
  <Words>181</Words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ЭТНИЧЕСКАЯ САМОБЫТНОСТЬ ВОРОНЕЖСКОЙ ОБЛАСТИ:  КАК ЖИЛИ И ЧТО НОСИЛИ ЖИТЕЛИ ЧЕРНОЗЕМЬЯ СОТНИ ЛЕТ НАЗАД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ЭТНИЧЕСКАЯ САМОБЫТНОСТЬ ВОРОНЕЖСКОЙ ОБЛАСТИ:  КАК ЖИЛИ И ЧТО НОСИЛИ ЖИТЕЛИ ЧЕРНОЗЕМЬЯ СОТНИ ЛЕТ НАЗАД </dc:title>
  <dc:creator>Марина</dc:creator>
  <cp:lastModifiedBy>Марина</cp:lastModifiedBy>
  <cp:revision>9</cp:revision>
  <dcterms:created xsi:type="dcterms:W3CDTF">2021-01-12T20:51:03Z</dcterms:created>
  <dcterms:modified xsi:type="dcterms:W3CDTF">2021-01-12T22:17:12Z</dcterms:modified>
</cp:coreProperties>
</file>