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autoCompressPictures="0">
  <p:sldMasterIdLst>
    <p:sldMasterId id="2147483660" r:id="rId1"/>
  </p:sldMasterIdLst>
  <p:notesMasterIdLst>
    <p:notesMasterId r:id="rId102"/>
  </p:notesMasterIdLst>
  <p:sldIdLst>
    <p:sldId id="256" r:id="rId2"/>
    <p:sldId id="515" r:id="rId3"/>
    <p:sldId id="521" r:id="rId4"/>
    <p:sldId id="611" r:id="rId5"/>
    <p:sldId id="612" r:id="rId6"/>
    <p:sldId id="613" r:id="rId7"/>
    <p:sldId id="614" r:id="rId8"/>
    <p:sldId id="615" r:id="rId9"/>
    <p:sldId id="616" r:id="rId10"/>
    <p:sldId id="617" r:id="rId11"/>
    <p:sldId id="618" r:id="rId12"/>
    <p:sldId id="619" r:id="rId13"/>
    <p:sldId id="620" r:id="rId14"/>
    <p:sldId id="621" r:id="rId15"/>
    <p:sldId id="622" r:id="rId16"/>
    <p:sldId id="623" r:id="rId17"/>
    <p:sldId id="624" r:id="rId18"/>
    <p:sldId id="625" r:id="rId19"/>
    <p:sldId id="610" r:id="rId20"/>
    <p:sldId id="626" r:id="rId21"/>
    <p:sldId id="627" r:id="rId22"/>
    <p:sldId id="628" r:id="rId23"/>
    <p:sldId id="629" r:id="rId24"/>
    <p:sldId id="630" r:id="rId25"/>
    <p:sldId id="631" r:id="rId26"/>
    <p:sldId id="632" r:id="rId27"/>
    <p:sldId id="633" r:id="rId28"/>
    <p:sldId id="634" r:id="rId29"/>
    <p:sldId id="635" r:id="rId30"/>
    <p:sldId id="636" r:id="rId31"/>
    <p:sldId id="637" r:id="rId32"/>
    <p:sldId id="638" r:id="rId33"/>
    <p:sldId id="639" r:id="rId34"/>
    <p:sldId id="640" r:id="rId35"/>
    <p:sldId id="641" r:id="rId36"/>
    <p:sldId id="642" r:id="rId37"/>
    <p:sldId id="643" r:id="rId38"/>
    <p:sldId id="644" r:id="rId39"/>
    <p:sldId id="645" r:id="rId40"/>
    <p:sldId id="646" r:id="rId41"/>
    <p:sldId id="647" r:id="rId42"/>
    <p:sldId id="648" r:id="rId43"/>
    <p:sldId id="649" r:id="rId44"/>
    <p:sldId id="650" r:id="rId45"/>
    <p:sldId id="651" r:id="rId46"/>
    <p:sldId id="652" r:id="rId47"/>
    <p:sldId id="653" r:id="rId48"/>
    <p:sldId id="654" r:id="rId49"/>
    <p:sldId id="655" r:id="rId50"/>
    <p:sldId id="656" r:id="rId51"/>
    <p:sldId id="657" r:id="rId52"/>
    <p:sldId id="658" r:id="rId53"/>
    <p:sldId id="659" r:id="rId54"/>
    <p:sldId id="660" r:id="rId55"/>
    <p:sldId id="661" r:id="rId56"/>
    <p:sldId id="662" r:id="rId57"/>
    <p:sldId id="663" r:id="rId58"/>
    <p:sldId id="664" r:id="rId59"/>
    <p:sldId id="665" r:id="rId60"/>
    <p:sldId id="706" r:id="rId61"/>
    <p:sldId id="672" r:id="rId62"/>
    <p:sldId id="673" r:id="rId63"/>
    <p:sldId id="666" r:id="rId64"/>
    <p:sldId id="667" r:id="rId65"/>
    <p:sldId id="674" r:id="rId66"/>
    <p:sldId id="675" r:id="rId67"/>
    <p:sldId id="670" r:id="rId68"/>
    <p:sldId id="671" r:id="rId69"/>
    <p:sldId id="668" r:id="rId70"/>
    <p:sldId id="669" r:id="rId71"/>
    <p:sldId id="676" r:id="rId72"/>
    <p:sldId id="677" r:id="rId73"/>
    <p:sldId id="678" r:id="rId74"/>
    <p:sldId id="679" r:id="rId75"/>
    <p:sldId id="680" r:id="rId76"/>
    <p:sldId id="681" r:id="rId77"/>
    <p:sldId id="682" r:id="rId78"/>
    <p:sldId id="683" r:id="rId79"/>
    <p:sldId id="684" r:id="rId80"/>
    <p:sldId id="685" r:id="rId81"/>
    <p:sldId id="686" r:id="rId82"/>
    <p:sldId id="687" r:id="rId83"/>
    <p:sldId id="688" r:id="rId84"/>
    <p:sldId id="689" r:id="rId85"/>
    <p:sldId id="690" r:id="rId86"/>
    <p:sldId id="691" r:id="rId87"/>
    <p:sldId id="692" r:id="rId88"/>
    <p:sldId id="693" r:id="rId89"/>
    <p:sldId id="694" r:id="rId90"/>
    <p:sldId id="695" r:id="rId91"/>
    <p:sldId id="696" r:id="rId92"/>
    <p:sldId id="697" r:id="rId93"/>
    <p:sldId id="698" r:id="rId94"/>
    <p:sldId id="699" r:id="rId95"/>
    <p:sldId id="700" r:id="rId96"/>
    <p:sldId id="701" r:id="rId97"/>
    <p:sldId id="702" r:id="rId98"/>
    <p:sldId id="703" r:id="rId99"/>
    <p:sldId id="704" r:id="rId100"/>
    <p:sldId id="705" r:id="rId101"/>
  </p:sldIdLst>
  <p:sldSz cx="9144000" cy="5143500" type="screen16x9"/>
  <p:notesSz cx="6858000" cy="9144000"/>
  <p:embeddedFontLst>
    <p:embeddedFont>
      <p:font typeface="Roboto Slab" panose="020B0604020202020204" charset="0"/>
      <p:regular r:id="rId103"/>
      <p:bold r:id="rId104"/>
    </p:embeddedFont>
    <p:embeddedFont>
      <p:font typeface="Cambria Math" panose="02040503050406030204" pitchFamily="18" charset="0"/>
      <p:regular r:id="rId105"/>
    </p:embeddedFont>
    <p:embeddedFont>
      <p:font typeface="Open Sans" panose="020B0604020202020204" charset="0"/>
      <p:regular r:id="rId106"/>
      <p:bold r:id="rId107"/>
    </p:embeddedFont>
    <p:embeddedFont>
      <p:font typeface="Calibri" panose="020F0502020204030204" pitchFamily="34" charset="0"/>
      <p:regular r:id="rId108"/>
      <p:bold r:id="rId109"/>
      <p:italic r:id="rId110"/>
      <p:boldItalic r:id="rId111"/>
    </p:embeddedFont>
    <p:embeddedFont>
      <p:font typeface="Merriweather" panose="020B0604020202020204" charset="-52"/>
      <p:regular r:id="rId112"/>
      <p:bold r:id="rId113"/>
      <p:italic r:id="rId114"/>
      <p:boldItalic r:id="rId115"/>
    </p:embeddedFont>
  </p:embeddedFontLst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7" userDrawn="1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pos="5534" userDrawn="1">
          <p15:clr>
            <a:srgbClr val="A4A3A4"/>
          </p15:clr>
        </p15:guide>
        <p15:guide id="4" orient="horz" pos="3003" userDrawn="1">
          <p15:clr>
            <a:srgbClr val="A4A3A4"/>
          </p15:clr>
        </p15:guide>
        <p15:guide id="5" pos="2993" userDrawn="1">
          <p15:clr>
            <a:srgbClr val="A4A3A4"/>
          </p15:clr>
        </p15:guide>
        <p15:guide id="6" pos="2767" userDrawn="1">
          <p15:clr>
            <a:srgbClr val="A4A3A4"/>
          </p15:clr>
        </p15:guide>
        <p15:guide id="7" pos="1837" userDrawn="1">
          <p15:clr>
            <a:srgbClr val="A4A3A4"/>
          </p15:clr>
        </p15:guide>
        <p15:guide id="8" pos="5284" userDrawn="1">
          <p15:clr>
            <a:srgbClr val="A4A3A4"/>
          </p15:clr>
        </p15:guide>
        <p15:guide id="9" pos="2064" userDrawn="1">
          <p15:clr>
            <a:srgbClr val="A4A3A4"/>
          </p15:clr>
        </p15:guide>
        <p15:guide id="10" pos="3651" userDrawn="1">
          <p15:clr>
            <a:srgbClr val="A4A3A4"/>
          </p15:clr>
        </p15:guide>
        <p15:guide id="13" orient="horz" pos="7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82C6"/>
    <a:srgbClr val="539BCF"/>
    <a:srgbClr val="FFC000"/>
    <a:srgbClr val="7F7F7F"/>
    <a:srgbClr val="BDB8B8"/>
    <a:srgbClr val="F3E3E2"/>
    <a:srgbClr val="EFE0E0"/>
    <a:srgbClr val="C8BB1B"/>
    <a:srgbClr val="CEC113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77" autoAdjust="0"/>
    <p:restoredTop sz="94847" autoAdjust="0"/>
  </p:normalViewPr>
  <p:slideViewPr>
    <p:cSldViewPr snapToGrid="0">
      <p:cViewPr>
        <p:scale>
          <a:sx n="70" d="100"/>
          <a:sy n="70" d="100"/>
        </p:scale>
        <p:origin x="-1284" y="-600"/>
      </p:cViewPr>
      <p:guideLst>
        <p:guide orient="horz" pos="237"/>
        <p:guide orient="horz" pos="3003"/>
        <p:guide orient="horz" pos="735"/>
        <p:guide pos="226"/>
        <p:guide pos="5534"/>
        <p:guide pos="2993"/>
        <p:guide pos="2767"/>
        <p:guide pos="1837"/>
        <p:guide pos="5284"/>
        <p:guide pos="2064"/>
        <p:guide pos="365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3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viewProps" Target="view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10.fntdata"/><Relationship Id="rId16" Type="http://schemas.openxmlformats.org/officeDocument/2006/relationships/slide" Target="slides/slide15.xml"/><Relationship Id="rId107" Type="http://schemas.openxmlformats.org/officeDocument/2006/relationships/font" Target="fonts/font5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notesMaster" Target="notesMasters/notesMaster1.xml"/><Relationship Id="rId110" Type="http://schemas.openxmlformats.org/officeDocument/2006/relationships/font" Target="fonts/font8.fntdata"/><Relationship Id="rId115" Type="http://schemas.openxmlformats.org/officeDocument/2006/relationships/font" Target="fonts/font13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font" Target="fonts/font3.fntdata"/><Relationship Id="rId113" Type="http://schemas.openxmlformats.org/officeDocument/2006/relationships/font" Target="fonts/font11.fntdata"/><Relationship Id="rId11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font" Target="fonts/font1.fntdata"/><Relationship Id="rId108" Type="http://schemas.openxmlformats.org/officeDocument/2006/relationships/font" Target="fonts/font6.fntdata"/><Relationship Id="rId11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font" Target="fonts/font4.fntdata"/><Relationship Id="rId114" Type="http://schemas.openxmlformats.org/officeDocument/2006/relationships/font" Target="fonts/font12.fntdata"/><Relationship Id="rId119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7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font" Target="fonts/font2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F1B41E-17B3-44CE-8E19-FCB63DD51A28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61DEFC-839A-4688-A129-6AA2F4833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357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0413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043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1070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0220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4155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318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0163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5475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3174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8043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054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0812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1852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5829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798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9827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2395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3780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758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2353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7273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58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4260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6225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438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74780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4173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66403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2266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34879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34597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1424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677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62367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54328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00814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5668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03424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1876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90978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60905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76386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29953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736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07935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517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1383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617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7749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527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590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224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443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865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771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636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836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260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069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515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557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179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13" Type="http://schemas.openxmlformats.org/officeDocument/2006/relationships/slide" Target="slide52.xml"/><Relationship Id="rId3" Type="http://schemas.openxmlformats.org/officeDocument/2006/relationships/image" Target="../media/image4.png"/><Relationship Id="rId7" Type="http://schemas.openxmlformats.org/officeDocument/2006/relationships/slide" Target="slide28.xml"/><Relationship Id="rId12" Type="http://schemas.openxmlformats.org/officeDocument/2006/relationships/slide" Target="slide48.xml"/><Relationship Id="rId17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6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4.xml"/><Relationship Id="rId11" Type="http://schemas.openxmlformats.org/officeDocument/2006/relationships/slide" Target="slide44.xml"/><Relationship Id="rId5" Type="http://schemas.openxmlformats.org/officeDocument/2006/relationships/slide" Target="slide20.xml"/><Relationship Id="rId15" Type="http://schemas.openxmlformats.org/officeDocument/2006/relationships/slide" Target="slide19.xml"/><Relationship Id="rId10" Type="http://schemas.openxmlformats.org/officeDocument/2006/relationships/slide" Target="slide40.xml"/><Relationship Id="rId4" Type="http://schemas.openxmlformats.org/officeDocument/2006/relationships/slide" Target="slide13.xml"/><Relationship Id="rId9" Type="http://schemas.openxmlformats.org/officeDocument/2006/relationships/slide" Target="slide36.xml"/><Relationship Id="rId14" Type="http://schemas.openxmlformats.org/officeDocument/2006/relationships/slide" Target="slide5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1.xml"/><Relationship Id="rId5" Type="http://schemas.openxmlformats.org/officeDocument/2006/relationships/image" Target="../media/image15.jpeg"/><Relationship Id="rId4" Type="http://schemas.openxmlformats.org/officeDocument/2006/relationships/slide" Target="slide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23.xml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3.xml"/><Relationship Id="rId5" Type="http://schemas.openxmlformats.org/officeDocument/2006/relationships/image" Target="../media/image15.jpeg"/><Relationship Id="rId4" Type="http://schemas.openxmlformats.org/officeDocument/2006/relationships/slide" Target="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5.xml"/><Relationship Id="rId5" Type="http://schemas.openxmlformats.org/officeDocument/2006/relationships/slide" Target="slide27.xml"/><Relationship Id="rId4" Type="http://schemas.openxmlformats.org/officeDocument/2006/relationships/image" Target="../media/image1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6.xml"/><Relationship Id="rId5" Type="http://schemas.openxmlformats.org/officeDocument/2006/relationships/slide" Target="slide27.xml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27.xml"/><Relationship Id="rId4" Type="http://schemas.openxmlformats.org/officeDocument/2006/relationships/image" Target="../media/image1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9.xml"/><Relationship Id="rId5" Type="http://schemas.openxmlformats.org/officeDocument/2006/relationships/slide" Target="slide31.xml"/><Relationship Id="rId4" Type="http://schemas.openxmlformats.org/officeDocument/2006/relationships/image" Target="../media/image1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1.xml"/><Relationship Id="rId5" Type="http://schemas.openxmlformats.org/officeDocument/2006/relationships/slide" Target="slide30.xm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4.png"/><Relationship Id="rId7" Type="http://schemas.openxmlformats.org/officeDocument/2006/relationships/slide" Target="slide1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image" Target="../media/image3.png"/><Relationship Id="rId5" Type="http://schemas.openxmlformats.org/officeDocument/2006/relationships/slide" Target="slide4.xml"/><Relationship Id="rId10" Type="http://schemas.openxmlformats.org/officeDocument/2006/relationships/slide" Target="slide19.xml"/><Relationship Id="rId4" Type="http://schemas.openxmlformats.org/officeDocument/2006/relationships/slide" Target="slide3.xml"/><Relationship Id="rId9" Type="http://schemas.openxmlformats.org/officeDocument/2006/relationships/slide" Target="slide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slide" Target="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5.xml"/><Relationship Id="rId5" Type="http://schemas.openxmlformats.org/officeDocument/2006/relationships/slide" Target="slide33.xml"/><Relationship Id="rId4" Type="http://schemas.openxmlformats.org/officeDocument/2006/relationships/image" Target="../media/image1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image" Target="../media/image18.jpeg"/><Relationship Id="rId4" Type="http://schemas.openxmlformats.org/officeDocument/2006/relationships/slide" Target="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35.xml"/><Relationship Id="rId4" Type="http://schemas.openxmlformats.org/officeDocument/2006/relationships/image" Target="../media/image1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9.xml"/><Relationship Id="rId5" Type="http://schemas.openxmlformats.org/officeDocument/2006/relationships/slide" Target="slide37.xml"/><Relationship Id="rId4" Type="http://schemas.openxmlformats.org/officeDocument/2006/relationships/image" Target="../media/image1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9.xml"/><Relationship Id="rId5" Type="http://schemas.openxmlformats.org/officeDocument/2006/relationships/slide" Target="slide38.xml"/><Relationship Id="rId4" Type="http://schemas.openxmlformats.org/officeDocument/2006/relationships/image" Target="../media/image1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39.xml"/><Relationship Id="rId4" Type="http://schemas.openxmlformats.org/officeDocument/2006/relationships/image" Target="../media/image1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slide" Target="slide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3.xml"/><Relationship Id="rId5" Type="http://schemas.openxmlformats.org/officeDocument/2006/relationships/slide" Target="slide41.xml"/><Relationship Id="rId4" Type="http://schemas.openxmlformats.org/officeDocument/2006/relationships/image" Target="../media/image2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3.xml"/><Relationship Id="rId5" Type="http://schemas.openxmlformats.org/officeDocument/2006/relationships/slide" Target="slide42.xml"/><Relationship Id="rId4" Type="http://schemas.openxmlformats.org/officeDocument/2006/relationships/image" Target="../media/image2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43.xml"/><Relationship Id="rId4" Type="http://schemas.openxmlformats.org/officeDocument/2006/relationships/image" Target="../media/image2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7.xml"/><Relationship Id="rId5" Type="http://schemas.openxmlformats.org/officeDocument/2006/relationships/slide" Target="slide45.xml"/><Relationship Id="rId4" Type="http://schemas.openxmlformats.org/officeDocument/2006/relationships/image" Target="../media/image2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7.xml"/><Relationship Id="rId5" Type="http://schemas.openxmlformats.org/officeDocument/2006/relationships/slide" Target="slide46.xml"/><Relationship Id="rId4" Type="http://schemas.openxmlformats.org/officeDocument/2006/relationships/image" Target="../media/image2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47.xml"/><Relationship Id="rId4" Type="http://schemas.openxmlformats.org/officeDocument/2006/relationships/image" Target="../media/image2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1.xml"/><Relationship Id="rId5" Type="http://schemas.openxmlformats.org/officeDocument/2006/relationships/slide" Target="slide49.xml"/><Relationship Id="rId4" Type="http://schemas.openxmlformats.org/officeDocument/2006/relationships/image" Target="../media/image2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1.xml"/><Relationship Id="rId5" Type="http://schemas.openxmlformats.org/officeDocument/2006/relationships/slide" Target="slide50.xml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51.xml"/><Relationship Id="rId4" Type="http://schemas.openxmlformats.org/officeDocument/2006/relationships/image" Target="../media/image2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52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5.xml"/><Relationship Id="rId5" Type="http://schemas.openxmlformats.org/officeDocument/2006/relationships/slide" Target="slide53.xml"/><Relationship Id="rId4" Type="http://schemas.openxmlformats.org/officeDocument/2006/relationships/image" Target="../media/image23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" Target="slide53.xml"/><Relationship Id="rId7" Type="http://schemas.openxmlformats.org/officeDocument/2006/relationships/slide" Target="slide55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4.xml"/><Relationship Id="rId5" Type="http://schemas.openxmlformats.org/officeDocument/2006/relationships/slide" Target="slide52.xml"/><Relationship Id="rId4" Type="http://schemas.openxmlformats.org/officeDocument/2006/relationships/image" Target="../media/image2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55.xml"/><Relationship Id="rId4" Type="http://schemas.openxmlformats.org/officeDocument/2006/relationships/image" Target="../media/image2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3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56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9.xml"/><Relationship Id="rId5" Type="http://schemas.openxmlformats.org/officeDocument/2006/relationships/slide" Target="slide57.xml"/><Relationship Id="rId4" Type="http://schemas.openxmlformats.org/officeDocument/2006/relationships/image" Target="../media/image24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57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9.xml"/><Relationship Id="rId5" Type="http://schemas.openxmlformats.org/officeDocument/2006/relationships/slide" Target="slide58.xml"/><Relationship Id="rId4" Type="http://schemas.openxmlformats.org/officeDocument/2006/relationships/image" Target="../media/image24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58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59.xml"/><Relationship Id="rId4" Type="http://schemas.openxmlformats.org/officeDocument/2006/relationships/image" Target="../media/image24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slide" Target="slide67.xml"/><Relationship Id="rId13" Type="http://schemas.openxmlformats.org/officeDocument/2006/relationships/slide" Target="slide77.xml"/><Relationship Id="rId18" Type="http://schemas.openxmlformats.org/officeDocument/2006/relationships/slide" Target="slide87.xml"/><Relationship Id="rId26" Type="http://schemas.openxmlformats.org/officeDocument/2006/relationships/image" Target="../media/image3.png"/><Relationship Id="rId3" Type="http://schemas.openxmlformats.org/officeDocument/2006/relationships/image" Target="../media/image4.png"/><Relationship Id="rId21" Type="http://schemas.openxmlformats.org/officeDocument/2006/relationships/slide" Target="slide93.xml"/><Relationship Id="rId7" Type="http://schemas.openxmlformats.org/officeDocument/2006/relationships/slide" Target="slide65.xml"/><Relationship Id="rId12" Type="http://schemas.openxmlformats.org/officeDocument/2006/relationships/slide" Target="slide75.xml"/><Relationship Id="rId17" Type="http://schemas.openxmlformats.org/officeDocument/2006/relationships/slide" Target="slide85.xml"/><Relationship Id="rId25" Type="http://schemas.openxmlformats.org/officeDocument/2006/relationships/slide" Target="slide13.xml"/><Relationship Id="rId2" Type="http://schemas.openxmlformats.org/officeDocument/2006/relationships/notesSlide" Target="../notesSlides/notesSlide50.xml"/><Relationship Id="rId16" Type="http://schemas.openxmlformats.org/officeDocument/2006/relationships/slide" Target="slide83.xml"/><Relationship Id="rId20" Type="http://schemas.openxmlformats.org/officeDocument/2006/relationships/slide" Target="slide9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3.xml"/><Relationship Id="rId11" Type="http://schemas.openxmlformats.org/officeDocument/2006/relationships/slide" Target="slide73.xml"/><Relationship Id="rId24" Type="http://schemas.openxmlformats.org/officeDocument/2006/relationships/slide" Target="slide99.xml"/><Relationship Id="rId5" Type="http://schemas.openxmlformats.org/officeDocument/2006/relationships/slide" Target="slide61.xml"/><Relationship Id="rId15" Type="http://schemas.openxmlformats.org/officeDocument/2006/relationships/slide" Target="slide81.xml"/><Relationship Id="rId23" Type="http://schemas.openxmlformats.org/officeDocument/2006/relationships/slide" Target="slide97.xml"/><Relationship Id="rId10" Type="http://schemas.openxmlformats.org/officeDocument/2006/relationships/slide" Target="slide71.xml"/><Relationship Id="rId19" Type="http://schemas.openxmlformats.org/officeDocument/2006/relationships/slide" Target="slide89.xml"/><Relationship Id="rId4" Type="http://schemas.openxmlformats.org/officeDocument/2006/relationships/slide" Target="slide60.xml"/><Relationship Id="rId9" Type="http://schemas.openxmlformats.org/officeDocument/2006/relationships/slide" Target="slide69.xml"/><Relationship Id="rId14" Type="http://schemas.openxmlformats.org/officeDocument/2006/relationships/slide" Target="slide79.xml"/><Relationship Id="rId22" Type="http://schemas.openxmlformats.org/officeDocument/2006/relationships/slide" Target="slide9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" Target="slide6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64.xml"/><Relationship Id="rId2" Type="http://schemas.openxmlformats.org/officeDocument/2006/relationships/slide" Target="slide6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6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" Target="slide6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" Target="slide6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" Target="slide60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" Target="slide70.xml"/><Relationship Id="rId2" Type="http://schemas.openxmlformats.org/officeDocument/2006/relationships/slide" Target="slide6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" Target="slide60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" Target="slide72.xml"/><Relationship Id="rId2" Type="http://schemas.openxmlformats.org/officeDocument/2006/relationships/slide" Target="slide7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0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" Target="slide60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" Target="slide74.xml"/><Relationship Id="rId2" Type="http://schemas.openxmlformats.org/officeDocument/2006/relationships/slide" Target="slide7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1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" Target="slide76.xml"/><Relationship Id="rId2" Type="http://schemas.openxmlformats.org/officeDocument/2006/relationships/slide" Target="slide7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" Target="slide78.xml"/><Relationship Id="rId2" Type="http://schemas.openxmlformats.org/officeDocument/2006/relationships/slide" Target="slide7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4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" Target="slide80.xml"/><Relationship Id="rId2" Type="http://schemas.openxmlformats.org/officeDocument/2006/relationships/slide" Target="slide7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" Target="slide82.xml"/><Relationship Id="rId2" Type="http://schemas.openxmlformats.org/officeDocument/2006/relationships/slide" Target="slide8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6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" Target="slide84.xml"/><Relationship Id="rId2" Type="http://schemas.openxmlformats.org/officeDocument/2006/relationships/slide" Target="slide8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7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3.pn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" Target="slide86.xml"/><Relationship Id="rId2" Type="http://schemas.openxmlformats.org/officeDocument/2006/relationships/slide" Target="slide8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2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" Target="slide88.xml"/><Relationship Id="rId2" Type="http://schemas.openxmlformats.org/officeDocument/2006/relationships/slide" Target="slide8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4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" Target="slide90.xml"/><Relationship Id="rId2" Type="http://schemas.openxmlformats.org/officeDocument/2006/relationships/slide" Target="slide8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" Target="slide92.xml"/><Relationship Id="rId2" Type="http://schemas.openxmlformats.org/officeDocument/2006/relationships/slide" Target="slide9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7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" Target="slide94.xml"/><Relationship Id="rId2" Type="http://schemas.openxmlformats.org/officeDocument/2006/relationships/slide" Target="slide9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8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" Target="slide96.xml"/><Relationship Id="rId7" Type="http://schemas.microsoft.com/office/2007/relationships/hdphoto" Target="../media/hdphoto2.wdp"/><Relationship Id="rId2" Type="http://schemas.openxmlformats.org/officeDocument/2006/relationships/slide" Target="slide9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10" Type="http://schemas.openxmlformats.org/officeDocument/2006/relationships/image" Target="../media/image3.png"/><Relationship Id="rId4" Type="http://schemas.openxmlformats.org/officeDocument/2006/relationships/image" Target="../media/image49.jpeg"/><Relationship Id="rId9" Type="http://schemas.microsoft.com/office/2007/relationships/hdphoto" Target="../media/hdphoto3.wdp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0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" Target="slide98.xml"/><Relationship Id="rId2" Type="http://schemas.openxmlformats.org/officeDocument/2006/relationships/slide" Target="slide9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5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slide" Target="slide9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0" name="TextBox 9">
            <a:hlinkClick r:id="rId4" action="ppaction://hlinksldjump"/>
          </p:cNvPr>
          <p:cNvSpPr txBox="1"/>
          <p:nvPr/>
        </p:nvSpPr>
        <p:spPr>
          <a:xfrm>
            <a:off x="358776" y="889287"/>
            <a:ext cx="4033837" cy="230832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4800" b="1" dirty="0" smtClean="0">
                <a:solidFill>
                  <a:srgbClr val="0070C0"/>
                </a:solidFill>
                <a:latin typeface="+mj-lt"/>
              </a:rPr>
              <a:t>75 лет Великой Победы</a:t>
            </a:r>
          </a:p>
        </p:txBody>
      </p:sp>
      <p:sp>
        <p:nvSpPr>
          <p:cNvPr id="19" name="Скругленный прямоугольник 18">
            <a:hlinkClick r:id="rId6" action="ppaction://hlinksldjump"/>
          </p:cNvPr>
          <p:cNvSpPr/>
          <p:nvPr/>
        </p:nvSpPr>
        <p:spPr>
          <a:xfrm>
            <a:off x="1265940" y="3475858"/>
            <a:ext cx="2219508" cy="674603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254000" dist="190500" dir="5400000" sx="90000" sy="90000" algn="t" rotWithShape="0">
              <a:schemeClr val="accent6">
                <a:lumMod val="50000"/>
                <a:alpha val="6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180000" rIns="360000" bIns="18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Начать игру</a:t>
            </a:r>
          </a:p>
        </p:txBody>
      </p:sp>
      <p:sp>
        <p:nvSpPr>
          <p:cNvPr id="20" name="TextBox 19">
            <a:hlinkClick r:id="rId7" action="ppaction://hlinksldjump"/>
          </p:cNvPr>
          <p:cNvSpPr txBox="1"/>
          <p:nvPr/>
        </p:nvSpPr>
        <p:spPr>
          <a:xfrm>
            <a:off x="1530751" y="4428709"/>
            <a:ext cx="16898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ru-RU" sz="1600" u="sng">
                <a:solidFill>
                  <a:schemeClr val="bg1"/>
                </a:solidFill>
                <a:latin typeface="Roboto Slab"/>
                <a:hlinkClick r:id="" action="ppaction://noaction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Правила игры</a:t>
            </a:r>
            <a:endParaRPr lang="ru-RU" sz="1600" u="sng">
              <a:solidFill>
                <a:schemeClr val="bg1"/>
              </a:solidFill>
              <a:latin typeface="Roboto Slab"/>
            </a:endParaRPr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358776" y="392654"/>
            <a:ext cx="4033837" cy="43088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2200" smtClean="0">
                <a:solidFill>
                  <a:srgbClr val="2382C6"/>
                </a:solidFill>
                <a:latin typeface="+mj-lt"/>
              </a:rPr>
              <a:t>Урок-квиз</a:t>
            </a:r>
            <a:endParaRPr lang="ru-RU" sz="2200">
              <a:solidFill>
                <a:srgbClr val="2382C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641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2">
            <a:hlinkClick r:id="rId2" action="ppaction://hlinksldjump"/>
            <a:extLst>
              <a:ext uri="{FF2B5EF4-FFF2-40B4-BE49-F238E27FC236}">
                <a16:creationId xmlns="" xmlns:a16="http://schemas.microsoft.com/office/drawing/2014/main" id="{8B806A10-21FE-49C6-8CC4-C1A4F62CBC65}"/>
              </a:ext>
            </a:extLst>
          </p:cNvPr>
          <p:cNvSpPr/>
          <p:nvPr/>
        </p:nvSpPr>
        <p:spPr>
          <a:xfrm>
            <a:off x="358774" y="3060737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Прохоровка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Скругленный прямоугольник 7">
            <a:hlinkClick r:id="rId2" action="ppaction://hlinksldjump"/>
            <a:extLst>
              <a:ext uri="{FF2B5EF4-FFF2-40B4-BE49-F238E27FC236}">
                <a16:creationId xmlns="" xmlns:a16="http://schemas.microsoft.com/office/drawing/2014/main" id="{BCA86E2D-4391-44EA-A026-1A8BC4FC05CF}"/>
              </a:ext>
            </a:extLst>
          </p:cNvPr>
          <p:cNvSpPr/>
          <p:nvPr/>
        </p:nvSpPr>
        <p:spPr>
          <a:xfrm>
            <a:off x="347662" y="1508933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Ленинград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Скругленный прямоугольник 8">
            <a:hlinkClick r:id="rId3" action="ppaction://hlinksldjump"/>
            <a:extLst>
              <a:ext uri="{FF2B5EF4-FFF2-40B4-BE49-F238E27FC236}">
                <a16:creationId xmlns="" xmlns:a16="http://schemas.microsoft.com/office/drawing/2014/main" id="{1111116D-3528-400A-8EBE-2D876C1EA14E}"/>
              </a:ext>
            </a:extLst>
          </p:cNvPr>
          <p:cNvSpPr/>
          <p:nvPr/>
        </p:nvSpPr>
        <p:spPr>
          <a:xfrm>
            <a:off x="358775" y="2284835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Сталинград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Скругленный прямоугольник 10">
            <a:hlinkClick r:id="rId2" action="ppaction://hlinksldjump"/>
            <a:extLst>
              <a:ext uri="{FF2B5EF4-FFF2-40B4-BE49-F238E27FC236}">
                <a16:creationId xmlns="" xmlns:a16="http://schemas.microsoft.com/office/drawing/2014/main" id="{74157753-C10D-47B4-B69D-676C41AA62EF}"/>
              </a:ext>
            </a:extLst>
          </p:cNvPr>
          <p:cNvSpPr/>
          <p:nvPr/>
        </p:nvSpPr>
        <p:spPr>
          <a:xfrm>
            <a:off x="358775" y="3836639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Владикавказ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026" name="Picture 2" descr="Пленный генерал-фельдмаршал Паулюс с советскими офицерами под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6600" y="1255206"/>
            <a:ext cx="5867400" cy="34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2" name="Прямоугольник с двумя скругленными соседними углами 11">
            <a:extLst>
              <a:ext uri="{FF2B5EF4-FFF2-40B4-BE49-F238E27FC236}">
                <a16:creationId xmlns="" xmlns:a16="http://schemas.microsoft.com/office/drawing/2014/main" id="{26A08D69-C4FC-444A-8379-FACDE891952B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EE091A7-C0E2-4733-8CED-23C71534FA52}"/>
              </a:ext>
            </a:extLst>
          </p:cNvPr>
          <p:cNvSpPr txBox="1"/>
          <p:nvPr/>
        </p:nvSpPr>
        <p:spPr>
          <a:xfrm>
            <a:off x="2907120" y="-14068"/>
            <a:ext cx="33297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В каком городе </a:t>
            </a:r>
            <a:endParaRPr lang="ru-RU" sz="2200" smtClean="0">
              <a:solidFill>
                <a:prstClr val="black">
                  <a:lumMod val="50000"/>
                  <a:lumOff val="50000"/>
                </a:prstClr>
              </a:solidFill>
              <a:latin typeface="Roboto Slab"/>
            </a:endParaRPr>
          </a:p>
          <a:p>
            <a:pPr algn="ctr" defTabSz="914377"/>
            <a:r>
              <a:rPr lang="ru-RU" sz="2200" smtClean="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происходит событие?</a:t>
            </a:r>
            <a:endParaRPr lang="ru-RU" sz="2200">
              <a:solidFill>
                <a:prstClr val="black">
                  <a:lumMod val="50000"/>
                  <a:lumOff val="50000"/>
                </a:prstClr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76208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8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4" y="1145793"/>
            <a:ext cx="4482154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b="1">
                <a:solidFill>
                  <a:prstClr val="black"/>
                </a:solidFill>
                <a:latin typeface="Roboto Slab"/>
              </a:rPr>
              <a:t>«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Воин-освободитель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— монумент в берлинском </a:t>
            </a:r>
            <a:r>
              <a:rPr lang="ru-RU" sz="1600" err="1">
                <a:solidFill>
                  <a:prstClr val="black"/>
                </a:solidFill>
                <a:latin typeface="Roboto Slab"/>
              </a:rPr>
              <a:t>Трептов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-парке. Центром композиции является бронзовая фигура советского солдата, стоящего на обломках свастики. В одной руке солдат держит опущенный меч, а другой поддерживает спасённую им немецкую девочку.</a:t>
            </a:r>
          </a:p>
        </p:txBody>
      </p:sp>
      <p:sp>
        <p:nvSpPr>
          <p:cNvPr id="7" name="Скругленный прямоугольник 15">
            <a:hlinkClick r:id="rId2" action="ppaction://hlinksldjump"/>
            <a:extLst>
              <a:ext uri="{FF2B5EF4-FFF2-40B4-BE49-F238E27FC236}">
                <a16:creationId xmlns="" xmlns:a16="http://schemas.microsoft.com/office/drawing/2014/main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8" name="Picture 2" descr="TreptowEhrenmal10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07094" y="1166813"/>
            <a:ext cx="3316532" cy="3293515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Пленный генерал-фельдмаршал Паулюс с советскими офицерами под ...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6" name="Скругленный прямоугольник 15">
            <a:hlinkClick r:id="rId4" action="ppaction://hlinksldjump"/>
            <a:extLst>
              <a:ext uri="{FF2B5EF4-FFF2-40B4-BE49-F238E27FC236}">
                <a16:creationId xmlns="" xmlns:a16="http://schemas.microsoft.com/office/drawing/2014/main" id="{7728359E-9298-4743-841C-59010BE215AE}"/>
              </a:ext>
            </a:extLst>
          </p:cNvPr>
          <p:cNvSpPr/>
          <p:nvPr/>
        </p:nvSpPr>
        <p:spPr>
          <a:xfrm>
            <a:off x="358775" y="4361858"/>
            <a:ext cx="1818368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Попробовать ещё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77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="" xmlns:a16="http://schemas.microsoft.com/office/drawing/2014/main" id="{0637B653-BEFF-42E2-9923-A43ABD1DDAFE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>
            <a:hlinkClick r:id="" action="ppaction://noaction"/>
            <a:extLst>
              <a:ext uri="{FF2B5EF4-FFF2-40B4-BE49-F238E27FC236}">
                <a16:creationId xmlns="" xmlns:a16="http://schemas.microsoft.com/office/drawing/2014/main" id="{8ED835CE-2E93-4B6D-BD85-253FE9C0E8C0}"/>
              </a:ext>
            </a:extLst>
          </p:cNvPr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7F1973B8-5C85-4E5F-9965-7BF300DBC622}"/>
              </a:ext>
            </a:extLst>
          </p:cNvPr>
          <p:cNvSpPr/>
          <p:nvPr/>
        </p:nvSpPr>
        <p:spPr>
          <a:xfrm flipH="1">
            <a:off x="366354" y="1162915"/>
            <a:ext cx="2817676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На фотографии изображено конвоирование пленённого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генерал-фельдмаршала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Фридриха Паулюса 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штаб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64-й армии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31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января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1943 года в ходе битвы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за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Сталинград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2" name="Скругленный прямоугольник 15">
            <a:hlinkClick r:id="rId2" action="ppaction://hlinksldjump"/>
            <a:extLst>
              <a:ext uri="{FF2B5EF4-FFF2-40B4-BE49-F238E27FC236}">
                <a16:creationId xmlns="" xmlns:a16="http://schemas.microsoft.com/office/drawing/2014/main" id="{1A0DDBFB-8C0E-4CAF-A337-FCE459C2530E}"/>
              </a:ext>
            </a:extLst>
          </p:cNvPr>
          <p:cNvSpPr/>
          <p:nvPr/>
        </p:nvSpPr>
        <p:spPr>
          <a:xfrm>
            <a:off x="358774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2" descr="Пленный генерал-фельдмаршал Паулюс с советскими офицерами под ...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6600" y="1255206"/>
            <a:ext cx="5867400" cy="34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78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2">
            <a:hlinkClick r:id="rId2" action="ppaction://hlinksldjump"/>
            <a:extLst>
              <a:ext uri="{FF2B5EF4-FFF2-40B4-BE49-F238E27FC236}">
                <a16:creationId xmlns="" xmlns:a16="http://schemas.microsoft.com/office/drawing/2014/main" id="{8B806A10-21FE-49C6-8CC4-C1A4F62CBC65}"/>
              </a:ext>
            </a:extLst>
          </p:cNvPr>
          <p:cNvSpPr/>
          <p:nvPr/>
        </p:nvSpPr>
        <p:spPr>
          <a:xfrm>
            <a:off x="358774" y="3060737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Москва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Скругленный прямоугольник 7">
            <a:hlinkClick r:id="rId3" action="ppaction://hlinksldjump"/>
            <a:extLst>
              <a:ext uri="{FF2B5EF4-FFF2-40B4-BE49-F238E27FC236}">
                <a16:creationId xmlns="" xmlns:a16="http://schemas.microsoft.com/office/drawing/2014/main" id="{BCA86E2D-4391-44EA-A026-1A8BC4FC05CF}"/>
              </a:ext>
            </a:extLst>
          </p:cNvPr>
          <p:cNvSpPr/>
          <p:nvPr/>
        </p:nvSpPr>
        <p:spPr>
          <a:xfrm>
            <a:off x="347662" y="1508933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>
                <a:solidFill>
                  <a:schemeClr val="tx1"/>
                </a:solidFill>
                <a:latin typeface="+mj-lt"/>
              </a:rPr>
              <a:t>Ленинград</a:t>
            </a:r>
          </a:p>
        </p:txBody>
      </p:sp>
      <p:sp>
        <p:nvSpPr>
          <p:cNvPr id="17" name="Скругленный прямоугольник 8">
            <a:hlinkClick r:id="rId2" action="ppaction://hlinksldjump"/>
            <a:extLst>
              <a:ext uri="{FF2B5EF4-FFF2-40B4-BE49-F238E27FC236}">
                <a16:creationId xmlns="" xmlns:a16="http://schemas.microsoft.com/office/drawing/2014/main" id="{1111116D-3528-400A-8EBE-2D876C1EA14E}"/>
              </a:ext>
            </a:extLst>
          </p:cNvPr>
          <p:cNvSpPr/>
          <p:nvPr/>
        </p:nvSpPr>
        <p:spPr>
          <a:xfrm>
            <a:off x="358775" y="2284835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Минск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Скругленный прямоугольник 10">
            <a:hlinkClick r:id="rId2" action="ppaction://hlinksldjump"/>
            <a:extLst>
              <a:ext uri="{FF2B5EF4-FFF2-40B4-BE49-F238E27FC236}">
                <a16:creationId xmlns="" xmlns:a16="http://schemas.microsoft.com/office/drawing/2014/main" id="{74157753-C10D-47B4-B69D-676C41AA62EF}"/>
              </a:ext>
            </a:extLst>
          </p:cNvPr>
          <p:cNvSpPr/>
          <p:nvPr/>
        </p:nvSpPr>
        <p:spPr>
          <a:xfrm>
            <a:off x="358775" y="3836639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Киев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3" name="Picture 4" descr="Музей городской скульптуры Петербурга показал, каким был салют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6600" y="1258830"/>
            <a:ext cx="5885660" cy="342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2" name="Прямоугольник с двумя скругленными соседними углами 11">
            <a:extLst>
              <a:ext uri="{FF2B5EF4-FFF2-40B4-BE49-F238E27FC236}">
                <a16:creationId xmlns="" xmlns:a16="http://schemas.microsoft.com/office/drawing/2014/main" id="{26A08D69-C4FC-444A-8379-FACDE891952B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0EE091A7-C0E2-4733-8CED-23C71534FA52}"/>
              </a:ext>
            </a:extLst>
          </p:cNvPr>
          <p:cNvSpPr txBox="1"/>
          <p:nvPr/>
        </p:nvSpPr>
        <p:spPr>
          <a:xfrm>
            <a:off x="2907120" y="-14068"/>
            <a:ext cx="33297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В каком городе </a:t>
            </a:r>
            <a:endParaRPr lang="ru-RU" sz="2200" smtClean="0">
              <a:solidFill>
                <a:prstClr val="black">
                  <a:lumMod val="50000"/>
                  <a:lumOff val="50000"/>
                </a:prstClr>
              </a:solidFill>
              <a:latin typeface="Roboto Slab"/>
            </a:endParaRPr>
          </a:p>
          <a:p>
            <a:pPr algn="ctr" defTabSz="914377"/>
            <a:r>
              <a:rPr lang="ru-RU" sz="2200" smtClean="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происходит событие?</a:t>
            </a:r>
            <a:endParaRPr lang="ru-RU" sz="2200">
              <a:solidFill>
                <a:prstClr val="black">
                  <a:lumMod val="50000"/>
                  <a:lumOff val="50000"/>
                </a:prstClr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069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Музей городской скульптуры Петербурга показал, каким был салют ...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516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6" name="Скругленный прямоугольник 15">
            <a:hlinkClick r:id="rId4" action="ppaction://hlinksldjump"/>
            <a:extLst>
              <a:ext uri="{FF2B5EF4-FFF2-40B4-BE49-F238E27FC236}">
                <a16:creationId xmlns="" xmlns:a16="http://schemas.microsoft.com/office/drawing/2014/main" id="{7728359E-9298-4743-841C-59010BE215AE}"/>
              </a:ext>
            </a:extLst>
          </p:cNvPr>
          <p:cNvSpPr/>
          <p:nvPr/>
        </p:nvSpPr>
        <p:spPr>
          <a:xfrm>
            <a:off x="358775" y="4361858"/>
            <a:ext cx="1818368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Попробовать ещё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39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="" xmlns:a16="http://schemas.microsoft.com/office/drawing/2014/main" id="{0637B653-BEFF-42E2-9923-A43ABD1DDAFE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>
            <a:hlinkClick r:id="" action="ppaction://noaction"/>
            <a:extLst>
              <a:ext uri="{FF2B5EF4-FFF2-40B4-BE49-F238E27FC236}">
                <a16:creationId xmlns="" xmlns:a16="http://schemas.microsoft.com/office/drawing/2014/main" id="{8ED835CE-2E93-4B6D-BD85-253FE9C0E8C0}"/>
              </a:ext>
            </a:extLst>
          </p:cNvPr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7F1973B8-5C85-4E5F-9965-7BF300DBC622}"/>
              </a:ext>
            </a:extLst>
          </p:cNvPr>
          <p:cNvSpPr/>
          <p:nvPr/>
        </p:nvSpPr>
        <p:spPr>
          <a:xfrm flipH="1">
            <a:off x="366353" y="1162915"/>
            <a:ext cx="2817676" cy="280717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27 января 1944 года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20.00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Ленинград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салютовал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24 залпами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из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324 орудий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честь полного снятия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блокады.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Это был единственный салют во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время Великой Отечественной войны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,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произведённый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не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Москве.</a:t>
            </a:r>
          </a:p>
        </p:txBody>
      </p:sp>
      <p:sp>
        <p:nvSpPr>
          <p:cNvPr id="12" name="Скругленный прямоугольник 15">
            <a:hlinkClick r:id="rId2" action="ppaction://hlinksldjump"/>
            <a:extLst>
              <a:ext uri="{FF2B5EF4-FFF2-40B4-BE49-F238E27FC236}">
                <a16:creationId xmlns="" xmlns:a16="http://schemas.microsoft.com/office/drawing/2014/main" id="{1A0DDBFB-8C0E-4CAF-A337-FCE459C2530E}"/>
              </a:ext>
            </a:extLst>
          </p:cNvPr>
          <p:cNvSpPr/>
          <p:nvPr/>
        </p:nvSpPr>
        <p:spPr>
          <a:xfrm>
            <a:off x="358774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4" descr="Музей городской скульптуры Петербурга показал, каким был салют ...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6600" y="1258830"/>
            <a:ext cx="5885660" cy="342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58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2">
            <a:hlinkClick r:id="rId2" action="ppaction://hlinksldjump"/>
            <a:extLst>
              <a:ext uri="{FF2B5EF4-FFF2-40B4-BE49-F238E27FC236}">
                <a16:creationId xmlns="" xmlns:a16="http://schemas.microsoft.com/office/drawing/2014/main" id="{8B806A10-21FE-49C6-8CC4-C1A4F62CBC65}"/>
              </a:ext>
            </a:extLst>
          </p:cNvPr>
          <p:cNvSpPr/>
          <p:nvPr/>
        </p:nvSpPr>
        <p:spPr>
          <a:xfrm>
            <a:off x="358774" y="3060737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Москва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Скругленный прямоугольник 7">
            <a:hlinkClick r:id="rId2" action="ppaction://hlinksldjump"/>
            <a:extLst>
              <a:ext uri="{FF2B5EF4-FFF2-40B4-BE49-F238E27FC236}">
                <a16:creationId xmlns="" xmlns:a16="http://schemas.microsoft.com/office/drawing/2014/main" id="{BCA86E2D-4391-44EA-A026-1A8BC4FC05CF}"/>
              </a:ext>
            </a:extLst>
          </p:cNvPr>
          <p:cNvSpPr/>
          <p:nvPr/>
        </p:nvSpPr>
        <p:spPr>
          <a:xfrm>
            <a:off x="347662" y="1508933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Прага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Скругленный прямоугольник 8">
            <a:hlinkClick r:id="rId3" action="ppaction://hlinksldjump"/>
            <a:extLst>
              <a:ext uri="{FF2B5EF4-FFF2-40B4-BE49-F238E27FC236}">
                <a16:creationId xmlns="" xmlns:a16="http://schemas.microsoft.com/office/drawing/2014/main" id="{1111116D-3528-400A-8EBE-2D876C1EA14E}"/>
              </a:ext>
            </a:extLst>
          </p:cNvPr>
          <p:cNvSpPr/>
          <p:nvPr/>
        </p:nvSpPr>
        <p:spPr>
          <a:xfrm>
            <a:off x="358775" y="2284835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Берлин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Скругленный прямоугольник 10">
            <a:hlinkClick r:id="rId2" action="ppaction://hlinksldjump"/>
            <a:extLst>
              <a:ext uri="{FF2B5EF4-FFF2-40B4-BE49-F238E27FC236}">
                <a16:creationId xmlns="" xmlns:a16="http://schemas.microsoft.com/office/drawing/2014/main" id="{74157753-C10D-47B4-B69D-676C41AA62EF}"/>
              </a:ext>
            </a:extLst>
          </p:cNvPr>
          <p:cNvSpPr/>
          <p:nvPr/>
        </p:nvSpPr>
        <p:spPr>
          <a:xfrm>
            <a:off x="358775" y="3836639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Минск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122" name="Picture 2" descr="Какая страна больше всего потратила на Вторую мировую | Русская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6600" y="1248191"/>
            <a:ext cx="5868883" cy="346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2" name="Прямоугольник с двумя скругленными соседними углами 11">
            <a:extLst>
              <a:ext uri="{FF2B5EF4-FFF2-40B4-BE49-F238E27FC236}">
                <a16:creationId xmlns="" xmlns:a16="http://schemas.microsoft.com/office/drawing/2014/main" id="{26A08D69-C4FC-444A-8379-FACDE891952B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EE091A7-C0E2-4733-8CED-23C71534FA52}"/>
              </a:ext>
            </a:extLst>
          </p:cNvPr>
          <p:cNvSpPr txBox="1"/>
          <p:nvPr/>
        </p:nvSpPr>
        <p:spPr>
          <a:xfrm>
            <a:off x="2907120" y="-14068"/>
            <a:ext cx="33297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В каком городе </a:t>
            </a:r>
            <a:endParaRPr lang="ru-RU" sz="2200" smtClean="0">
              <a:solidFill>
                <a:prstClr val="black">
                  <a:lumMod val="50000"/>
                  <a:lumOff val="50000"/>
                </a:prstClr>
              </a:solidFill>
              <a:latin typeface="Roboto Slab"/>
            </a:endParaRPr>
          </a:p>
          <a:p>
            <a:pPr algn="ctr" defTabSz="914377"/>
            <a:r>
              <a:rPr lang="ru-RU" sz="2200" smtClean="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происходит событие?</a:t>
            </a:r>
            <a:endParaRPr lang="ru-RU" sz="2200">
              <a:solidFill>
                <a:prstClr val="black">
                  <a:lumMod val="50000"/>
                  <a:lumOff val="50000"/>
                </a:prstClr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84096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Какая страна больше всего потратила на Вторую мировую | Русская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4068"/>
            <a:ext cx="9144000" cy="5176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6" name="Скругленный прямоугольник 15">
            <a:hlinkClick r:id="rId4" action="ppaction://hlinksldjump"/>
            <a:extLst>
              <a:ext uri="{FF2B5EF4-FFF2-40B4-BE49-F238E27FC236}">
                <a16:creationId xmlns="" xmlns:a16="http://schemas.microsoft.com/office/drawing/2014/main" id="{7728359E-9298-4743-841C-59010BE215AE}"/>
              </a:ext>
            </a:extLst>
          </p:cNvPr>
          <p:cNvSpPr/>
          <p:nvPr/>
        </p:nvSpPr>
        <p:spPr>
          <a:xfrm>
            <a:off x="358775" y="4361858"/>
            <a:ext cx="1818368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Попробовать ещё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16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="" xmlns:a16="http://schemas.microsoft.com/office/drawing/2014/main" id="{0637B653-BEFF-42E2-9923-A43ABD1DDAFE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>
            <a:hlinkClick r:id="" action="ppaction://noaction"/>
            <a:extLst>
              <a:ext uri="{FF2B5EF4-FFF2-40B4-BE49-F238E27FC236}">
                <a16:creationId xmlns="" xmlns:a16="http://schemas.microsoft.com/office/drawing/2014/main" id="{8ED835CE-2E93-4B6D-BD85-253FE9C0E8C0}"/>
              </a:ext>
            </a:extLst>
          </p:cNvPr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7F1973B8-5C85-4E5F-9965-7BF300DBC622}"/>
              </a:ext>
            </a:extLst>
          </p:cNvPr>
          <p:cNvSpPr/>
          <p:nvPr/>
        </p:nvSpPr>
        <p:spPr>
          <a:xfrm flipH="1">
            <a:off x="366353" y="1162915"/>
            <a:ext cx="2817676" cy="168430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7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сентября 1945 года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 столице поверженной Германии,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Берлине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, у Бранденбургских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ворот состоялся парад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Победы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союзных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войск.</a:t>
            </a:r>
          </a:p>
        </p:txBody>
      </p:sp>
      <p:sp>
        <p:nvSpPr>
          <p:cNvPr id="12" name="Скругленный прямоугольник 15">
            <a:hlinkClick r:id="rId2" action="ppaction://hlinksldjump"/>
            <a:extLst>
              <a:ext uri="{FF2B5EF4-FFF2-40B4-BE49-F238E27FC236}">
                <a16:creationId xmlns="" xmlns:a16="http://schemas.microsoft.com/office/drawing/2014/main" id="{1A0DDBFB-8C0E-4CAF-A337-FCE459C2530E}"/>
              </a:ext>
            </a:extLst>
          </p:cNvPr>
          <p:cNvSpPr/>
          <p:nvPr/>
        </p:nvSpPr>
        <p:spPr>
          <a:xfrm>
            <a:off x="358774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8" name="Picture 2" descr="Какая страна больше всего потратила на Вторую мировую | Русская ...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6600" y="1248191"/>
            <a:ext cx="5868883" cy="346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20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34" name="Прямоугольник с двумя скругленными соседними углами 633">
            <a:hlinkClick r:id="rId4" action="ppaction://hlinksldjump"/>
          </p:cNvPr>
          <p:cNvSpPr/>
          <p:nvPr/>
        </p:nvSpPr>
        <p:spPr>
          <a:xfrm rot="10800000">
            <a:off x="2857500" y="4498"/>
            <a:ext cx="3429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35" name="TextBox 634"/>
          <p:cNvSpPr txBox="1"/>
          <p:nvPr/>
        </p:nvSpPr>
        <p:spPr>
          <a:xfrm>
            <a:off x="3938656" y="107151"/>
            <a:ext cx="126669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Раунд 2</a:t>
            </a:r>
          </a:p>
        </p:txBody>
      </p:sp>
      <p:sp>
        <p:nvSpPr>
          <p:cNvPr id="7" name="Овал 6">
            <a:hlinkClick r:id="rId5" action="ppaction://hlinksldjump"/>
            <a:extLst>
              <a:ext uri="{FF2B5EF4-FFF2-40B4-BE49-F238E27FC236}">
                <a16:creationId xmlns="" xmlns:a16="http://schemas.microsoft.com/office/drawing/2014/main" id="{FCF564BE-A43F-4D7B-991B-94EDCDBBA512}"/>
              </a:ext>
            </a:extLst>
          </p:cNvPr>
          <p:cNvSpPr/>
          <p:nvPr/>
        </p:nvSpPr>
        <p:spPr>
          <a:xfrm>
            <a:off x="2153925" y="1925810"/>
            <a:ext cx="846000" cy="846000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</a:gra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1</a:t>
            </a:r>
          </a:p>
        </p:txBody>
      </p:sp>
      <p:sp>
        <p:nvSpPr>
          <p:cNvPr id="8" name="Овал 7">
            <a:hlinkClick r:id="rId6" action="ppaction://hlinksldjump"/>
            <a:extLst>
              <a:ext uri="{FF2B5EF4-FFF2-40B4-BE49-F238E27FC236}">
                <a16:creationId xmlns="" xmlns:a16="http://schemas.microsoft.com/office/drawing/2014/main" id="{F78B3CA1-DA5F-453F-8E4C-A5497C1F8FEB}"/>
              </a:ext>
            </a:extLst>
          </p:cNvPr>
          <p:cNvSpPr/>
          <p:nvPr/>
        </p:nvSpPr>
        <p:spPr>
          <a:xfrm>
            <a:off x="3156225" y="1925810"/>
            <a:ext cx="846000" cy="846000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</a:gra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2</a:t>
            </a:r>
          </a:p>
        </p:txBody>
      </p:sp>
      <p:sp>
        <p:nvSpPr>
          <p:cNvPr id="9" name="Овал 8">
            <a:hlinkClick r:id="rId7" action="ppaction://hlinksldjump"/>
            <a:extLst>
              <a:ext uri="{FF2B5EF4-FFF2-40B4-BE49-F238E27FC236}">
                <a16:creationId xmlns="" xmlns:a16="http://schemas.microsoft.com/office/drawing/2014/main" id="{7A764176-B90F-4D15-89AA-5C781A6740CC}"/>
              </a:ext>
            </a:extLst>
          </p:cNvPr>
          <p:cNvSpPr/>
          <p:nvPr/>
        </p:nvSpPr>
        <p:spPr>
          <a:xfrm>
            <a:off x="4158525" y="1925810"/>
            <a:ext cx="846000" cy="846000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</a:gra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3</a:t>
            </a:r>
          </a:p>
        </p:txBody>
      </p:sp>
      <p:sp>
        <p:nvSpPr>
          <p:cNvPr id="10" name="Овал 9">
            <a:hlinkClick r:id="rId8" action="ppaction://hlinksldjump"/>
            <a:extLst>
              <a:ext uri="{FF2B5EF4-FFF2-40B4-BE49-F238E27FC236}">
                <a16:creationId xmlns="" xmlns:a16="http://schemas.microsoft.com/office/drawing/2014/main" id="{FB1B59CC-B0FB-49E2-896C-A66D6A8BD920}"/>
              </a:ext>
            </a:extLst>
          </p:cNvPr>
          <p:cNvSpPr/>
          <p:nvPr/>
        </p:nvSpPr>
        <p:spPr>
          <a:xfrm>
            <a:off x="5160825" y="1925810"/>
            <a:ext cx="846000" cy="846000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</a:gra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4</a:t>
            </a:r>
          </a:p>
        </p:txBody>
      </p:sp>
      <p:sp>
        <p:nvSpPr>
          <p:cNvPr id="11" name="Овал 10">
            <a:hlinkClick r:id="rId9" action="ppaction://hlinksldjump"/>
            <a:extLst>
              <a:ext uri="{FF2B5EF4-FFF2-40B4-BE49-F238E27FC236}">
                <a16:creationId xmlns="" xmlns:a16="http://schemas.microsoft.com/office/drawing/2014/main" id="{80B624E3-6F74-4025-8C8E-B023E6F03D40}"/>
              </a:ext>
            </a:extLst>
          </p:cNvPr>
          <p:cNvSpPr/>
          <p:nvPr/>
        </p:nvSpPr>
        <p:spPr>
          <a:xfrm>
            <a:off x="6163125" y="1925810"/>
            <a:ext cx="846000" cy="846000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</a:gra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5</a:t>
            </a:r>
          </a:p>
        </p:txBody>
      </p:sp>
      <p:sp>
        <p:nvSpPr>
          <p:cNvPr id="12" name="Овал 11">
            <a:hlinkClick r:id="rId10" action="ppaction://hlinksldjump"/>
            <a:extLst>
              <a:ext uri="{FF2B5EF4-FFF2-40B4-BE49-F238E27FC236}">
                <a16:creationId xmlns="" xmlns:a16="http://schemas.microsoft.com/office/drawing/2014/main" id="{4F424FB9-0791-43FC-97B7-67028CDC115E}"/>
              </a:ext>
            </a:extLst>
          </p:cNvPr>
          <p:cNvSpPr/>
          <p:nvPr/>
        </p:nvSpPr>
        <p:spPr>
          <a:xfrm>
            <a:off x="2158875" y="3124834"/>
            <a:ext cx="846000" cy="846000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</a:gra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6</a:t>
            </a:r>
          </a:p>
        </p:txBody>
      </p:sp>
      <p:sp>
        <p:nvSpPr>
          <p:cNvPr id="13" name="Овал 12">
            <a:hlinkClick r:id="rId11" action="ppaction://hlinksldjump"/>
            <a:extLst>
              <a:ext uri="{FF2B5EF4-FFF2-40B4-BE49-F238E27FC236}">
                <a16:creationId xmlns="" xmlns:a16="http://schemas.microsoft.com/office/drawing/2014/main" id="{042A2AC3-90BA-416B-9731-A84ADF1F13F9}"/>
              </a:ext>
            </a:extLst>
          </p:cNvPr>
          <p:cNvSpPr/>
          <p:nvPr/>
        </p:nvSpPr>
        <p:spPr>
          <a:xfrm>
            <a:off x="3148425" y="3124834"/>
            <a:ext cx="846000" cy="846000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</a:gra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7</a:t>
            </a:r>
          </a:p>
        </p:txBody>
      </p:sp>
      <p:sp>
        <p:nvSpPr>
          <p:cNvPr id="14" name="Овал 13">
            <a:hlinkClick r:id="rId12" action="ppaction://hlinksldjump"/>
            <a:extLst>
              <a:ext uri="{FF2B5EF4-FFF2-40B4-BE49-F238E27FC236}">
                <a16:creationId xmlns="" xmlns:a16="http://schemas.microsoft.com/office/drawing/2014/main" id="{FD5F49D8-423F-48D2-90EA-87F2C56E72C3}"/>
              </a:ext>
            </a:extLst>
          </p:cNvPr>
          <p:cNvSpPr/>
          <p:nvPr/>
        </p:nvSpPr>
        <p:spPr>
          <a:xfrm>
            <a:off x="4154625" y="3124834"/>
            <a:ext cx="846000" cy="846000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</a:gra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8</a:t>
            </a:r>
          </a:p>
        </p:txBody>
      </p:sp>
      <p:sp>
        <p:nvSpPr>
          <p:cNvPr id="15" name="Овал 14">
            <a:hlinkClick r:id="rId13" action="ppaction://hlinksldjump"/>
            <a:extLst>
              <a:ext uri="{FF2B5EF4-FFF2-40B4-BE49-F238E27FC236}">
                <a16:creationId xmlns="" xmlns:a16="http://schemas.microsoft.com/office/drawing/2014/main" id="{EA92D0D1-D5DF-4F0B-8EB6-A3CB9745FB14}"/>
              </a:ext>
            </a:extLst>
          </p:cNvPr>
          <p:cNvSpPr/>
          <p:nvPr/>
        </p:nvSpPr>
        <p:spPr>
          <a:xfrm>
            <a:off x="5160825" y="3124834"/>
            <a:ext cx="846000" cy="846000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</a:gra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9</a:t>
            </a:r>
          </a:p>
        </p:txBody>
      </p:sp>
      <p:sp>
        <p:nvSpPr>
          <p:cNvPr id="16" name="Овал 15">
            <a:hlinkClick r:id="rId14" action="ppaction://hlinksldjump"/>
            <a:extLst>
              <a:ext uri="{FF2B5EF4-FFF2-40B4-BE49-F238E27FC236}">
                <a16:creationId xmlns="" xmlns:a16="http://schemas.microsoft.com/office/drawing/2014/main" id="{8532D3F4-B4A9-4FEC-87A0-E8A8B1A50DF4}"/>
              </a:ext>
            </a:extLst>
          </p:cNvPr>
          <p:cNvSpPr/>
          <p:nvPr/>
        </p:nvSpPr>
        <p:spPr>
          <a:xfrm>
            <a:off x="6163125" y="3124834"/>
            <a:ext cx="846000" cy="846000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</a:gra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10</a:t>
            </a:r>
          </a:p>
        </p:txBody>
      </p:sp>
      <p:sp>
        <p:nvSpPr>
          <p:cNvPr id="21" name="TextBox 20">
            <a:hlinkClick r:id="rId15" action="ppaction://hlinksldjump"/>
            <a:extLst>
              <a:ext uri="{FF2B5EF4-FFF2-40B4-BE49-F238E27FC236}">
                <a16:creationId xmlns="" xmlns:a16="http://schemas.microsoft.com/office/drawing/2014/main" id="{6E0B499E-CCA0-48D9-92C4-B63E0149E16A}"/>
              </a:ext>
            </a:extLst>
          </p:cNvPr>
          <p:cNvSpPr txBox="1"/>
          <p:nvPr/>
        </p:nvSpPr>
        <p:spPr>
          <a:xfrm>
            <a:off x="2795421" y="1166813"/>
            <a:ext cx="3553158" cy="491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>
              <a:lnSpc>
                <a:spcPct val="114000"/>
              </a:lnSpc>
            </a:pPr>
            <a:r>
              <a:rPr lang="ru-RU" sz="2800" b="1">
                <a:solidFill>
                  <a:srgbClr val="0070C0"/>
                </a:solidFill>
                <a:latin typeface="Merriweather" panose="00000500000000000000" pitchFamily="2" charset="-52"/>
              </a:rPr>
              <a:t>Выберите вопрос</a:t>
            </a:r>
          </a:p>
        </p:txBody>
      </p:sp>
      <p:sp>
        <p:nvSpPr>
          <p:cNvPr id="19" name="Скругленный прямоугольник 18">
            <a:hlinkClick r:id="rId16" action="ppaction://hlinksldjump"/>
          </p:cNvPr>
          <p:cNvSpPr/>
          <p:nvPr/>
        </p:nvSpPr>
        <p:spPr>
          <a:xfrm>
            <a:off x="3575051" y="4361858"/>
            <a:ext cx="1993898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254000" dist="127000" dir="5400000" sx="90000" sy="90000" algn="t" rotWithShape="0">
              <a:schemeClr val="accent1"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Перейти к раунду </a:t>
            </a:r>
            <a:r>
              <a:rPr lang="ru-RU" sz="1200" b="1" smtClean="0">
                <a:solidFill>
                  <a:schemeClr val="tx1"/>
                </a:solidFill>
              </a:rPr>
              <a:t>3</a:t>
            </a:r>
            <a:endParaRPr lang="ru-RU" sz="1200" b="1">
              <a:solidFill>
                <a:schemeClr val="tx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08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3132000" y="4498"/>
            <a:ext cx="2880000" cy="60510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45730" y="72556"/>
            <a:ext cx="225254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Правила игры</a:t>
            </a:r>
          </a:p>
        </p:txBody>
      </p:sp>
      <p:sp>
        <p:nvSpPr>
          <p:cNvPr id="19" name="Скругленный прямоугольник 18">
            <a:hlinkClick r:id="rId3" action="ppaction://hlinksldjump"/>
          </p:cNvPr>
          <p:cNvSpPr/>
          <p:nvPr/>
        </p:nvSpPr>
        <p:spPr>
          <a:xfrm>
            <a:off x="7000873" y="4361858"/>
            <a:ext cx="1784350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в меню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A961855-3205-4D62-84DB-0A6149AC7EA7}"/>
              </a:ext>
            </a:extLst>
          </p:cNvPr>
          <p:cNvSpPr txBox="1"/>
          <p:nvPr/>
        </p:nvSpPr>
        <p:spPr>
          <a:xfrm>
            <a:off x="4751384" y="854817"/>
            <a:ext cx="4033839" cy="30008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300" dirty="0">
                <a:solidFill>
                  <a:prstClr val="black"/>
                </a:solidFill>
              </a:rPr>
              <a:t>Третий раунд – «Своя игра». В нём вопросы</a:t>
            </a:r>
          </a:p>
          <a:p>
            <a:pPr defTabSz="914377"/>
            <a:r>
              <a:rPr lang="ru-RU" sz="1300" dirty="0">
                <a:solidFill>
                  <a:prstClr val="black"/>
                </a:solidFill>
              </a:rPr>
              <a:t>разбиты на 4 темы, в каждой из </a:t>
            </a:r>
            <a:r>
              <a:rPr lang="ru-RU" sz="1300" dirty="0" smtClean="0">
                <a:solidFill>
                  <a:prstClr val="black"/>
                </a:solidFill>
              </a:rPr>
              <a:t>которых</a:t>
            </a:r>
            <a:r>
              <a:rPr lang="en-US" sz="1300" dirty="0">
                <a:solidFill>
                  <a:prstClr val="black"/>
                </a:solidFill>
              </a:rPr>
              <a:t/>
            </a:r>
            <a:br>
              <a:rPr lang="en-US" sz="1300" dirty="0">
                <a:solidFill>
                  <a:prstClr val="black"/>
                </a:solidFill>
              </a:rPr>
            </a:br>
            <a:r>
              <a:rPr lang="ru-RU" sz="1300" dirty="0">
                <a:solidFill>
                  <a:prstClr val="black"/>
                </a:solidFill>
              </a:rPr>
              <a:t>5 вопросов от 1 до 5 баллов. Чем больше баллов у вопроса, тем он сложнее.</a:t>
            </a:r>
            <a:endParaRPr lang="en-US" sz="1300" dirty="0">
              <a:solidFill>
                <a:prstClr val="black"/>
              </a:solidFill>
            </a:endParaRPr>
          </a:p>
          <a:p>
            <a:pPr defTabSz="914377"/>
            <a:endParaRPr lang="ru-RU" sz="1300" dirty="0">
              <a:solidFill>
                <a:prstClr val="black"/>
              </a:solidFill>
            </a:endParaRPr>
          </a:p>
          <a:p>
            <a:pPr defTabSz="914377"/>
            <a:r>
              <a:rPr lang="ru-RU" sz="1300" dirty="0">
                <a:solidFill>
                  <a:prstClr val="black"/>
                </a:solidFill>
              </a:rPr>
              <a:t>Если команда отвечает правильно, то она получает то количество баллов, которое стоил вопрос, и право выбора следующего вопроса. Если ответ неверный – другие команды получают возможность ответить на тот же вопрос.</a:t>
            </a:r>
          </a:p>
          <a:p>
            <a:pPr defTabSz="914377"/>
            <a:endParaRPr lang="ru-RU" sz="1300" dirty="0">
              <a:solidFill>
                <a:prstClr val="black"/>
              </a:solidFill>
            </a:endParaRPr>
          </a:p>
          <a:p>
            <a:pPr defTabSz="914377"/>
            <a:r>
              <a:rPr lang="ru-RU" sz="1300" dirty="0">
                <a:solidFill>
                  <a:prstClr val="black"/>
                </a:solidFill>
              </a:rPr>
              <a:t>Победитель определяется по наибольшему количеству набранных за всю игру баллов. </a:t>
            </a:r>
          </a:p>
          <a:p>
            <a:pPr defTabSz="914377"/>
            <a:endParaRPr lang="ru-RU" sz="1300" dirty="0">
              <a:solidFill>
                <a:prstClr val="black"/>
              </a:solidFill>
            </a:endParaRPr>
          </a:p>
          <a:p>
            <a:pPr defTabSz="914377"/>
            <a:r>
              <a:rPr lang="ru-RU" sz="1300" dirty="0">
                <a:solidFill>
                  <a:prstClr val="black"/>
                </a:solidFill>
              </a:rPr>
              <a:t>Успехов!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774" y="854817"/>
            <a:ext cx="4222954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300" dirty="0">
                <a:solidFill>
                  <a:prstClr val="black"/>
                </a:solidFill>
              </a:rPr>
              <a:t>Игра командная и делится на 3 раунда. В каждой команде от 4 до 6 человек. </a:t>
            </a:r>
          </a:p>
          <a:p>
            <a:pPr defTabSz="914377"/>
            <a:endParaRPr lang="ru-RU" sz="1300" dirty="0">
              <a:solidFill>
                <a:prstClr val="black"/>
              </a:solidFill>
            </a:endParaRPr>
          </a:p>
          <a:p>
            <a:pPr defTabSz="914377"/>
            <a:r>
              <a:rPr lang="ru-RU" sz="1300" dirty="0">
                <a:solidFill>
                  <a:prstClr val="black"/>
                </a:solidFill>
              </a:rPr>
              <a:t>Первый раунд – «О, счастливчик!». В этом туре командам необходимо ответить на вопрос «В каком городе происходит событие?». За каждый правильный команда получает 1 балл.</a:t>
            </a:r>
            <a:endParaRPr lang="en-US" sz="1300" dirty="0">
              <a:solidFill>
                <a:prstClr val="black"/>
              </a:solidFill>
            </a:endParaRPr>
          </a:p>
          <a:p>
            <a:pPr defTabSz="914377"/>
            <a:endParaRPr lang="ru-RU" sz="1300" dirty="0">
              <a:solidFill>
                <a:prstClr val="black"/>
              </a:solidFill>
            </a:endParaRPr>
          </a:p>
          <a:p>
            <a:pPr defTabSz="914377"/>
            <a:r>
              <a:rPr lang="ru-RU" sz="1300" dirty="0">
                <a:solidFill>
                  <a:prstClr val="black"/>
                </a:solidFill>
              </a:rPr>
              <a:t>Второй раунд – «Поле чудес</a:t>
            </a:r>
            <a:r>
              <a:rPr lang="ru-RU" sz="1300" dirty="0" smtClean="0">
                <a:solidFill>
                  <a:prstClr val="black"/>
                </a:solidFill>
              </a:rPr>
              <a:t>». В его вопросах зашифрованы фамилии полководцев Победы. </a:t>
            </a:r>
          </a:p>
          <a:p>
            <a:pPr defTabSz="914377"/>
            <a:r>
              <a:rPr lang="ru-RU" sz="1300" dirty="0" smtClean="0">
                <a:solidFill>
                  <a:prstClr val="black"/>
                </a:solidFill>
              </a:rPr>
              <a:t>К </a:t>
            </a:r>
            <a:r>
              <a:rPr lang="ru-RU" sz="1300" dirty="0">
                <a:solidFill>
                  <a:prstClr val="black"/>
                </a:solidFill>
              </a:rPr>
              <a:t>каждому </a:t>
            </a:r>
            <a:r>
              <a:rPr lang="ru-RU" sz="1300" dirty="0" smtClean="0">
                <a:solidFill>
                  <a:prstClr val="black"/>
                </a:solidFill>
              </a:rPr>
              <a:t>вопросу даётся </a:t>
            </a:r>
            <a:r>
              <a:rPr lang="ru-RU" sz="1300" dirty="0">
                <a:solidFill>
                  <a:prstClr val="black"/>
                </a:solidFill>
              </a:rPr>
              <a:t>игровое поле</a:t>
            </a:r>
            <a:r>
              <a:rPr lang="ru-RU" sz="1300" dirty="0" smtClean="0">
                <a:solidFill>
                  <a:prstClr val="black"/>
                </a:solidFill>
              </a:rPr>
              <a:t>,</a:t>
            </a:r>
          </a:p>
          <a:p>
            <a:pPr defTabSz="914377"/>
            <a:r>
              <a:rPr lang="ru-RU" sz="1300" dirty="0" smtClean="0">
                <a:solidFill>
                  <a:prstClr val="black"/>
                </a:solidFill>
              </a:rPr>
              <a:t>в </a:t>
            </a:r>
            <a:r>
              <a:rPr lang="ru-RU" sz="1300" dirty="0">
                <a:solidFill>
                  <a:prstClr val="black"/>
                </a:solidFill>
              </a:rPr>
              <a:t>котором показано количество букв в ответе. </a:t>
            </a:r>
            <a:endParaRPr lang="ru-RU" sz="1300" dirty="0" smtClean="0">
              <a:solidFill>
                <a:prstClr val="black"/>
              </a:solidFill>
            </a:endParaRPr>
          </a:p>
          <a:p>
            <a:pPr defTabSz="914377"/>
            <a:r>
              <a:rPr lang="ru-RU" sz="1300" dirty="0" smtClean="0">
                <a:solidFill>
                  <a:prstClr val="black"/>
                </a:solidFill>
              </a:rPr>
              <a:t>Если </a:t>
            </a:r>
            <a:r>
              <a:rPr lang="ru-RU" sz="1300" dirty="0">
                <a:solidFill>
                  <a:prstClr val="black"/>
                </a:solidFill>
              </a:rPr>
              <a:t>командам сразу не удалось дать правильный ответ, ведущий открывает дополнительные буквы </a:t>
            </a:r>
            <a:endParaRPr lang="ru-RU" sz="1300" dirty="0" smtClean="0">
              <a:solidFill>
                <a:prstClr val="black"/>
              </a:solidFill>
            </a:endParaRPr>
          </a:p>
          <a:p>
            <a:pPr defTabSz="914377"/>
            <a:r>
              <a:rPr lang="ru-RU" sz="1300" dirty="0" smtClean="0">
                <a:solidFill>
                  <a:prstClr val="black"/>
                </a:solidFill>
              </a:rPr>
              <a:t>в </a:t>
            </a:r>
            <a:r>
              <a:rPr lang="ru-RU" sz="1300" dirty="0">
                <a:solidFill>
                  <a:prstClr val="black"/>
                </a:solidFill>
              </a:rPr>
              <a:t>игровом поле. При этом с каждой подсказкой количество баллов за ответ снижается от 3 до 1. </a:t>
            </a:r>
            <a:endParaRPr lang="ru-RU" sz="1300" dirty="0" smtClean="0">
              <a:solidFill>
                <a:prstClr val="black"/>
              </a:solidFill>
            </a:endParaRPr>
          </a:p>
          <a:p>
            <a:pPr defTabSz="914377"/>
            <a:r>
              <a:rPr lang="ru-RU" sz="1300" dirty="0" smtClean="0">
                <a:solidFill>
                  <a:prstClr val="black"/>
                </a:solidFill>
              </a:rPr>
              <a:t>В </a:t>
            </a:r>
            <a:r>
              <a:rPr lang="ru-RU" sz="1300" dirty="0">
                <a:solidFill>
                  <a:prstClr val="black"/>
                </a:solidFill>
              </a:rPr>
              <a:t>каждом вопросе по </a:t>
            </a:r>
            <a:r>
              <a:rPr lang="ru-RU" sz="1300" dirty="0" smtClean="0">
                <a:solidFill>
                  <a:prstClr val="black"/>
                </a:solidFill>
              </a:rPr>
              <a:t>две </a:t>
            </a:r>
            <a:r>
              <a:rPr lang="ru-RU" sz="1300" dirty="0">
                <a:solidFill>
                  <a:prstClr val="black"/>
                </a:solidFill>
              </a:rPr>
              <a:t>подсказки. Чем меньше </a:t>
            </a:r>
            <a:r>
              <a:rPr lang="ru-RU" sz="1300" dirty="0" smtClean="0">
                <a:solidFill>
                  <a:prstClr val="black"/>
                </a:solidFill>
              </a:rPr>
              <a:t>команде понадобилось </a:t>
            </a:r>
            <a:r>
              <a:rPr lang="ru-RU" sz="1300" dirty="0">
                <a:solidFill>
                  <a:prstClr val="black"/>
                </a:solidFill>
              </a:rPr>
              <a:t>подсказок, тем больше баллов </a:t>
            </a:r>
            <a:r>
              <a:rPr lang="ru-RU" sz="1300" dirty="0" smtClean="0">
                <a:solidFill>
                  <a:prstClr val="black"/>
                </a:solidFill>
              </a:rPr>
              <a:t>она </a:t>
            </a:r>
            <a:r>
              <a:rPr lang="ru-RU" sz="1300" dirty="0">
                <a:solidFill>
                  <a:prstClr val="black"/>
                </a:solidFill>
              </a:rPr>
              <a:t>получит за каждый вопрос (то есть за каждый вопрос можно получить 3, 2 или 1 балл).</a:t>
            </a:r>
          </a:p>
        </p:txBody>
      </p:sp>
    </p:spTree>
    <p:extLst>
      <p:ext uri="{BB962C8B-B14F-4D97-AF65-F5344CB8AC3E}">
        <p14:creationId xmlns:p14="http://schemas.microsoft.com/office/powerpoint/2010/main" val="58582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rId3" action="ppaction://hlinksldjump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TextBox 9">
            <a:hlinkClick r:id="rId3" action="ppaction://hlinksldjump"/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(3 балла)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graphicFrame>
        <p:nvGraphicFramePr>
          <p:cNvPr id="17" name="Таблица 6">
            <a:extLst>
              <a:ext uri="{FF2B5EF4-FFF2-40B4-BE49-F238E27FC236}">
                <a16:creationId xmlns="" xmlns:a16="http://schemas.microsoft.com/office/drawing/2014/main" id="{883CF52E-BBF5-498B-B23A-960E724573D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0" y="1136514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00">
                  <a:extLst>
                    <a:ext uri="{9D8B030D-6E8A-4147-A177-3AD203B41FA5}">
                      <a16:colId xmlns="" xmlns:a16="http://schemas.microsoft.com/office/drawing/2014/main" val="500678610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638351701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870826940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941549699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4032924312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688547808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566761087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105636588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2841669223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2017073740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389437877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35767770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12121955"/>
                  </a:ext>
                </a:extLst>
              </a:tr>
            </a:tbl>
          </a:graphicData>
        </a:graphic>
      </p:graphicFrame>
      <p:pic>
        <p:nvPicPr>
          <p:cNvPr id="18" name="Picture 2" descr="Константин Константинович Рокоссовский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75697" y="1877227"/>
            <a:ext cx="2276141" cy="220948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58775" y="1908855"/>
            <a:ext cx="5473700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 польский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– один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из крупнейших полководцев Второй мировой войны. Единственный в истории СССР маршал двух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стран – Советского Союза и Польши. Командовал Донским, Центральным,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1-м Белорусским фронтами, а также Парадом Победы 24 июня 1945 года на Красной площади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Москве.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3" name="Скругленный прямоугольник 8">
            <a:hlinkClick r:id="rId6" action="ppaction://hlinksldjump"/>
            <a:extLst>
              <a:ext uri="{FF2B5EF4-FFF2-40B4-BE49-F238E27FC236}">
                <a16:creationId xmlns="" xmlns:a16="http://schemas.microsoft.com/office/drawing/2014/main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52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="" xmlns:a16="http://schemas.microsoft.com/office/drawing/2014/main" id="{2C9D5352-383B-40E1-96D8-82C43CAFACD3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hlinkClick r:id="rId3" action="ppaction://hlinksldjump"/>
            <a:extLst>
              <a:ext uri="{FF2B5EF4-FFF2-40B4-BE49-F238E27FC236}">
                <a16:creationId xmlns="" xmlns:a16="http://schemas.microsoft.com/office/drawing/2014/main" id="{5525E9D2-B439-41AE-84B7-4194F27BBBDC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(2 балла)</a:t>
            </a:r>
          </a:p>
        </p:txBody>
      </p:sp>
      <p:graphicFrame>
        <p:nvGraphicFramePr>
          <p:cNvPr id="19" name="Таблица 6">
            <a:extLst>
              <a:ext uri="{FF2B5EF4-FFF2-40B4-BE49-F238E27FC236}">
                <a16:creationId xmlns="" xmlns:a16="http://schemas.microsoft.com/office/drawing/2014/main" id="{883CF52E-BBF5-498B-B23A-960E724573D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0" y="1136514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00">
                  <a:extLst>
                    <a:ext uri="{9D8B030D-6E8A-4147-A177-3AD203B41FA5}">
                      <a16:colId xmlns="" xmlns:a16="http://schemas.microsoft.com/office/drawing/2014/main" val="500678610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638351701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870826940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941549699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4032924312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688547808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566761087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105636588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2841669223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2017073740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389437877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35767770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К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С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12121955"/>
                  </a:ext>
                </a:extLst>
              </a:tr>
            </a:tbl>
          </a:graphicData>
        </a:graphic>
      </p:graphicFrame>
      <p:pic>
        <p:nvPicPr>
          <p:cNvPr id="20" name="Picture 2" descr="Константин Константинович Рокоссовский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75697" y="1877227"/>
            <a:ext cx="2276141" cy="220948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58775" y="1908855"/>
            <a:ext cx="5473700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Этот советский и польский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– один из крупнейших полководцев Второй мировой войны. Единственный в истории СССР маршал двух стран – Советского Союза и Польши. Командовал Донским, Центральным,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1-м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Белорусским фронтами,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а также Парадом Победы 24 июня 1945 года на Красной площади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в Москве.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5" name="Скругленный прямоугольник 14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8" name="Скругленный прямоугольник 8">
            <a:hlinkClick r:id="rId6" action="ppaction://hlinksldjump"/>
            <a:extLst>
              <a:ext uri="{FF2B5EF4-FFF2-40B4-BE49-F238E27FC236}">
                <a16:creationId xmlns="" xmlns:a16="http://schemas.microsoft.com/office/drawing/2014/main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51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="" xmlns:a16="http://schemas.microsoft.com/office/drawing/2014/main" id="{C983257A-F1CE-4127-92CB-46387E0347E7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2" name="TextBox 11">
            <a:hlinkClick r:id="rId4" action="ppaction://hlinksldjump"/>
            <a:extLst>
              <a:ext uri="{FF2B5EF4-FFF2-40B4-BE49-F238E27FC236}">
                <a16:creationId xmlns="" xmlns:a16="http://schemas.microsoft.com/office/drawing/2014/main" id="{8145D89B-94DF-4DBF-A932-E8B948AA2E60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(1 балл)</a:t>
            </a:r>
          </a:p>
        </p:txBody>
      </p:sp>
      <p:graphicFrame>
        <p:nvGraphicFramePr>
          <p:cNvPr id="13" name="Таблица 6">
            <a:extLst>
              <a:ext uri="{FF2B5EF4-FFF2-40B4-BE49-F238E27FC236}">
                <a16:creationId xmlns="" xmlns:a16="http://schemas.microsoft.com/office/drawing/2014/main" id="{883CF52E-BBF5-498B-B23A-960E724573D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0" y="1136514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00">
                  <a:extLst>
                    <a:ext uri="{9D8B030D-6E8A-4147-A177-3AD203B41FA5}">
                      <a16:colId xmlns="" xmlns:a16="http://schemas.microsoft.com/office/drawing/2014/main" val="500678610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638351701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870826940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941549699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4032924312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688547808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566761087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105636588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2841669223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2017073740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389437877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35767770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К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С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С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12121955"/>
                  </a:ext>
                </a:extLst>
              </a:tr>
            </a:tbl>
          </a:graphicData>
        </a:graphic>
      </p:graphicFrame>
      <p:pic>
        <p:nvPicPr>
          <p:cNvPr id="18" name="Picture 2" descr="Константин Константинович Рокоссовский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75697" y="1877227"/>
            <a:ext cx="2276141" cy="220948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58775" y="1908855"/>
            <a:ext cx="5473700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 польский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– один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из крупнейших полководцев Второй мировой войны. Единственный в истории СССР маршал двух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стран – Советского Союза и Польши. Командовал Донским, Центральным,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1-м Белорусским фронтами, а также Парадом Победы 24 июня 1945 года на Красной площади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в Москве.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95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flipH="1">
            <a:off x="366867" y="1684550"/>
            <a:ext cx="5473700" cy="308789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Под командованием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Константина Константиновича Рокоссовского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войска Донского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фронта разгромили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немцев под Сталинградом, войска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Центрального фронта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нанесли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поражение немецким войскам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под Орлом. Командуя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1-м Белорусским фронтом, Рокоссовский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совместно с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войсками генерала И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 Д. Черняховского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разгромил группу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армий «Центр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» под Минском.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2-й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Белорусский фронт Рокоссовского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освобождал Польшу, Восточную Пруссию, участвовал в Берлинской операции. 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4" name="Скругленный прямоугольник 15">
            <a:hlinkClick r:id="rId3" action="ppaction://hlinksldjump"/>
            <a:extLst>
              <a:ext uri="{FF2B5EF4-FFF2-40B4-BE49-F238E27FC236}">
                <a16:creationId xmlns="" xmlns:a16="http://schemas.microsoft.com/office/drawing/2014/main" id="{FB73C9C4-B71A-4F0E-8FE8-878D2BA779DC}"/>
              </a:ext>
            </a:extLst>
          </p:cNvPr>
          <p:cNvSpPr/>
          <p:nvPr/>
        </p:nvSpPr>
        <p:spPr>
          <a:xfrm>
            <a:off x="6949440" y="4354119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sp>
        <p:nvSpPr>
          <p:cNvPr id="9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="" xmlns:a16="http://schemas.microsoft.com/office/drawing/2014/main" id="{D8F87113-519B-45E7-A81E-AC6F1AA4274F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TextBox 10">
            <a:hlinkClick r:id="" action="ppaction://noaction"/>
            <a:extLst>
              <a:ext uri="{FF2B5EF4-FFF2-40B4-BE49-F238E27FC236}">
                <a16:creationId xmlns="" xmlns:a16="http://schemas.microsoft.com/office/drawing/2014/main" id="{A65CB5B6-FD0E-4341-B75F-84079A7161D3}"/>
              </a:ext>
            </a:extLst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graphicFrame>
        <p:nvGraphicFramePr>
          <p:cNvPr id="13" name="Таблица 6">
            <a:extLst>
              <a:ext uri="{FF2B5EF4-FFF2-40B4-BE49-F238E27FC236}">
                <a16:creationId xmlns="" xmlns:a16="http://schemas.microsoft.com/office/drawing/2014/main" id="{883CF52E-BBF5-498B-B23A-960E724573D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0" y="1136514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00">
                  <a:extLst>
                    <a:ext uri="{9D8B030D-6E8A-4147-A177-3AD203B41FA5}">
                      <a16:colId xmlns="" xmlns:a16="http://schemas.microsoft.com/office/drawing/2014/main" val="500678610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638351701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870826940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941549699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4032924312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688547808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566761087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105636588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2841669223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2017073740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1389437877"/>
                    </a:ext>
                  </a:extLst>
                </a:gridCol>
                <a:gridCol w="508000">
                  <a:extLst>
                    <a:ext uri="{9D8B030D-6E8A-4147-A177-3AD203B41FA5}">
                      <a16:colId xmlns="" xmlns:a16="http://schemas.microsoft.com/office/drawing/2014/main" val="35767770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Р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К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С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С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С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К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Й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12121955"/>
                  </a:ext>
                </a:extLst>
              </a:tr>
            </a:tbl>
          </a:graphicData>
        </a:graphic>
      </p:graphicFrame>
      <p:pic>
        <p:nvPicPr>
          <p:cNvPr id="16" name="Picture 2" descr="Константин Константинович Рокоссовский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75697" y="1877227"/>
            <a:ext cx="2276141" cy="220948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02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rId3" action="ppaction://hlinksldjump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TextBox 9">
            <a:hlinkClick r:id="rId3" action="ppaction://hlinksldjump"/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(3 балла)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94649" y="1864445"/>
            <a:ext cx="5401314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, Маршал Советского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Союза, 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годы Великой Отечественной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войны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входил в состав Ставки Верховного Главнокомандования, был Главкомом стратегических направлений,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командовал Западным, Юго-Западным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, Сталинградским,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Северо-Западным фронтами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, как представитель Ставки координировал действия фронтов.</a:t>
            </a:r>
          </a:p>
        </p:txBody>
      </p:sp>
      <p:graphicFrame>
        <p:nvGraphicFramePr>
          <p:cNvPr id="16" name="Таблица 2">
            <a:extLst>
              <a:ext uri="{FF2B5EF4-FFF2-40B4-BE49-F238E27FC236}">
                <a16:creationId xmlns="" xmlns:a16="http://schemas.microsoft.com/office/drawing/2014/main" id="{3BBFC64A-92BC-4F48-AAAC-31374610CE3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0" y="1190199"/>
          <a:ext cx="6095997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7333">
                  <a:extLst>
                    <a:ext uri="{9D8B030D-6E8A-4147-A177-3AD203B41FA5}">
                      <a16:colId xmlns="" xmlns:a16="http://schemas.microsoft.com/office/drawing/2014/main" val="3131854362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663557816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3461293151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2704113479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2023856665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261727133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3820778518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1450432916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2486127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9197296"/>
                  </a:ext>
                </a:extLst>
              </a:tr>
            </a:tbl>
          </a:graphicData>
        </a:graphic>
      </p:graphicFrame>
      <p:pic>
        <p:nvPicPr>
          <p:cNvPr id="14" name="Picture 2" descr="Семён Константинович Тимошенко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 bwMode="auto">
          <a:xfrm>
            <a:off x="6075697" y="1877227"/>
            <a:ext cx="2294062" cy="224028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ый прямоугольник 18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21" name="Скругленный прямоугольник 8">
            <a:hlinkClick r:id="rId6" action="ppaction://hlinksldjump"/>
            <a:extLst>
              <a:ext uri="{FF2B5EF4-FFF2-40B4-BE49-F238E27FC236}">
                <a16:creationId xmlns="" xmlns:a16="http://schemas.microsoft.com/office/drawing/2014/main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2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="" xmlns:a16="http://schemas.microsoft.com/office/drawing/2014/main" id="{2C9D5352-383B-40E1-96D8-82C43CAFACD3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hlinkClick r:id="rId3" action="ppaction://hlinksldjump"/>
            <a:extLst>
              <a:ext uri="{FF2B5EF4-FFF2-40B4-BE49-F238E27FC236}">
                <a16:creationId xmlns="" xmlns:a16="http://schemas.microsoft.com/office/drawing/2014/main" id="{5525E9D2-B439-41AE-84B7-4194F27BBBDC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(2 балла)</a:t>
            </a:r>
          </a:p>
        </p:txBody>
      </p:sp>
      <p:graphicFrame>
        <p:nvGraphicFramePr>
          <p:cNvPr id="17" name="Таблица 2">
            <a:extLst>
              <a:ext uri="{FF2B5EF4-FFF2-40B4-BE49-F238E27FC236}">
                <a16:creationId xmlns="" xmlns:a16="http://schemas.microsoft.com/office/drawing/2014/main" id="{3BBFC64A-92BC-4F48-AAAC-31374610CE3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0" y="1190199"/>
          <a:ext cx="6095997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7333">
                  <a:extLst>
                    <a:ext uri="{9D8B030D-6E8A-4147-A177-3AD203B41FA5}">
                      <a16:colId xmlns="" xmlns:a16="http://schemas.microsoft.com/office/drawing/2014/main" val="3131854362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663557816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3461293151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2704113479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2023856665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261727133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3820778518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1450432916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2486127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Ш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О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9197296"/>
                  </a:ext>
                </a:extLst>
              </a:tr>
            </a:tbl>
          </a:graphicData>
        </a:graphic>
      </p:graphicFrame>
      <p:pic>
        <p:nvPicPr>
          <p:cNvPr id="10" name="Picture 2" descr="Семён Константинович Тимошенко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 bwMode="auto">
          <a:xfrm>
            <a:off x="6075697" y="1877227"/>
            <a:ext cx="2294062" cy="224028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94649" y="1864445"/>
            <a:ext cx="5401314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Маршал Советского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Союза, в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годы Великой Отечественной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войны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входил в состав Ставки Верховного Главнокомандования, был Главкомом стратегических направлений,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командовал Западным, Юго-Западным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Сталинградским,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Северо-Западным фронтами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как представитель Ставки координировал действия фронтов.</a:t>
            </a:r>
          </a:p>
        </p:txBody>
      </p:sp>
      <p:sp>
        <p:nvSpPr>
          <p:cNvPr id="15" name="Скругленный прямоугольник 14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20" name="Скругленный прямоугольник 8">
            <a:hlinkClick r:id="rId6" action="ppaction://hlinksldjump"/>
            <a:extLst>
              <a:ext uri="{FF2B5EF4-FFF2-40B4-BE49-F238E27FC236}">
                <a16:creationId xmlns="" xmlns:a16="http://schemas.microsoft.com/office/drawing/2014/main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587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="" xmlns:a16="http://schemas.microsoft.com/office/drawing/2014/main" id="{C983257A-F1CE-4127-92CB-46387E0347E7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2" name="TextBox 11">
            <a:hlinkClick r:id="rId3" action="ppaction://hlinksldjump"/>
            <a:extLst>
              <a:ext uri="{FF2B5EF4-FFF2-40B4-BE49-F238E27FC236}">
                <a16:creationId xmlns="" xmlns:a16="http://schemas.microsoft.com/office/drawing/2014/main" id="{8145D89B-94DF-4DBF-A932-E8B948AA2E60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(1 балл)</a:t>
            </a:r>
          </a:p>
        </p:txBody>
      </p:sp>
      <p:graphicFrame>
        <p:nvGraphicFramePr>
          <p:cNvPr id="16" name="Таблица 2">
            <a:extLst>
              <a:ext uri="{FF2B5EF4-FFF2-40B4-BE49-F238E27FC236}">
                <a16:creationId xmlns="" xmlns:a16="http://schemas.microsoft.com/office/drawing/2014/main" id="{3BBFC64A-92BC-4F48-AAAC-31374610CE3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0" y="1190199"/>
          <a:ext cx="6095997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7333">
                  <a:extLst>
                    <a:ext uri="{9D8B030D-6E8A-4147-A177-3AD203B41FA5}">
                      <a16:colId xmlns="" xmlns:a16="http://schemas.microsoft.com/office/drawing/2014/main" val="3131854362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663557816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3461293151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2704113479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2023856665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261727133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3820778518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1450432916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2486127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Т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Ш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О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9197296"/>
                  </a:ext>
                </a:extLst>
              </a:tr>
            </a:tbl>
          </a:graphicData>
        </a:graphic>
      </p:graphicFrame>
      <p:pic>
        <p:nvPicPr>
          <p:cNvPr id="8" name="Picture 2" descr="Семён Константинович Тимошенко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 bwMode="auto">
          <a:xfrm>
            <a:off x="6075697" y="1877227"/>
            <a:ext cx="2294062" cy="224028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94649" y="1864445"/>
            <a:ext cx="5401314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Маршал Советского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Союза, в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годы Великой Отечественной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войны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входил в состав Ставки Верховного Главнокомандования, был Главкомом стратегических направлений,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командовал Западным, Юго-Западным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Сталинградским,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Северо-Западным фронтами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как представитель Ставки координировал действия фронтов.</a:t>
            </a:r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66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15">
            <a:hlinkClick r:id="rId3" action="ppaction://hlinksldjump"/>
            <a:extLst>
              <a:ext uri="{FF2B5EF4-FFF2-40B4-BE49-F238E27FC236}">
                <a16:creationId xmlns="" xmlns:a16="http://schemas.microsoft.com/office/drawing/2014/main" id="{138E4630-0144-45FC-84B3-5B95592C24BA}"/>
              </a:ext>
            </a:extLst>
          </p:cNvPr>
          <p:cNvSpPr/>
          <p:nvPr/>
        </p:nvSpPr>
        <p:spPr>
          <a:xfrm>
            <a:off x="6949440" y="4354119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graphicFrame>
        <p:nvGraphicFramePr>
          <p:cNvPr id="10" name="Таблица 2">
            <a:extLst>
              <a:ext uri="{FF2B5EF4-FFF2-40B4-BE49-F238E27FC236}">
                <a16:creationId xmlns="" xmlns:a16="http://schemas.microsoft.com/office/drawing/2014/main" id="{3BBFC64A-92BC-4F48-AAAC-31374610CE3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0" y="1190199"/>
          <a:ext cx="6095997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7333">
                  <a:extLst>
                    <a:ext uri="{9D8B030D-6E8A-4147-A177-3AD203B41FA5}">
                      <a16:colId xmlns="" xmlns:a16="http://schemas.microsoft.com/office/drawing/2014/main" val="3131854362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663557816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3461293151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2704113479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2023856665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261727133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3820778518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1450432916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2486127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Т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М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Ш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Н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К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О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9197296"/>
                  </a:ext>
                </a:extLst>
              </a:tr>
            </a:tbl>
          </a:graphicData>
        </a:graphic>
      </p:graphicFrame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D354F903-F02D-4F66-8CCB-A3A48B56AAB6}"/>
              </a:ext>
            </a:extLst>
          </p:cNvPr>
          <p:cNvSpPr/>
          <p:nvPr/>
        </p:nvSpPr>
        <p:spPr>
          <a:xfrm flipH="1">
            <a:off x="368339" y="1858789"/>
            <a:ext cx="5473700" cy="222618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С именем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маршала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Семёна Константиновича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Тимошенко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связаны многие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оборонительные сражения первого периода Великой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Отечественной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войны. С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марта 1943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года и до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конца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войны маршал Тимошенко осуществлял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координацию действий ряда фронтов, принимал участие в разработке и проведении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Ясско-Кишинёвской и Будапештской операций.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1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="" xmlns:a16="http://schemas.microsoft.com/office/drawing/2014/main" id="{D3EE8E70-38C8-474F-8218-225C355D97DD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TextBox 16">
            <a:hlinkClick r:id="" action="ppaction://noaction"/>
            <a:extLst>
              <a:ext uri="{FF2B5EF4-FFF2-40B4-BE49-F238E27FC236}">
                <a16:creationId xmlns="" xmlns:a16="http://schemas.microsoft.com/office/drawing/2014/main" id="{118AA9FA-A14F-4F9E-8CFE-A5DFEB71F893}"/>
              </a:ext>
            </a:extLst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026" name="Picture 2" descr="Семён Константинович Тимошенко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 bwMode="auto">
          <a:xfrm>
            <a:off x="6075697" y="1877227"/>
            <a:ext cx="2294062" cy="224028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51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rId3" action="ppaction://hlinksldjump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TextBox 9">
            <a:hlinkClick r:id="rId3" action="ppaction://hlinksldjump"/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(3 балла)</a:t>
            </a: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="" xmlns:a16="http://schemas.microsoft.com/office/drawing/2014/main" id="{8C37E558-ABF0-4095-AA9E-7DDD96DA0CA8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1245977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195379523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875010316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7651165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7043886"/>
                  </a:ext>
                </a:extLst>
              </a:tr>
            </a:tbl>
          </a:graphicData>
        </a:graphic>
      </p:graphicFrame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94650" y="1865040"/>
            <a:ext cx="5473700" cy="19650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русский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 советский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,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военный и государственный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деятель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Маршал Советского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Союза был выдающимся военным теоретиком, талантливым практиком,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хорошо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знающим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оперативно-стратегические вопросы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 Его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наиболее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известный труд – «Мозг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армии». Его называют «Патриархом» Генерального штаба.</a:t>
            </a:r>
          </a:p>
        </p:txBody>
      </p:sp>
      <p:pic>
        <p:nvPicPr>
          <p:cNvPr id="14" name="Picture 4" descr="Борис Шапошников - биография, информация, личная жизнь, фото, видео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70599" y="1877227"/>
            <a:ext cx="2273301" cy="222487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ый прямоугольник 20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23" name="Скругленный прямоугольник 8">
            <a:hlinkClick r:id="rId6" action="ppaction://hlinksldjump"/>
            <a:extLst>
              <a:ext uri="{FF2B5EF4-FFF2-40B4-BE49-F238E27FC236}">
                <a16:creationId xmlns="" xmlns:a16="http://schemas.microsoft.com/office/drawing/2014/main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90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="" xmlns:a16="http://schemas.microsoft.com/office/drawing/2014/main" id="{2C9D5352-383B-40E1-96D8-82C43CAFACD3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hlinkClick r:id="rId3" action="ppaction://hlinksldjump"/>
            <a:extLst>
              <a:ext uri="{FF2B5EF4-FFF2-40B4-BE49-F238E27FC236}">
                <a16:creationId xmlns="" xmlns:a16="http://schemas.microsoft.com/office/drawing/2014/main" id="{5525E9D2-B439-41AE-84B7-4194F27BBBDC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(2 балла)</a:t>
            </a:r>
          </a:p>
        </p:txBody>
      </p:sp>
      <p:graphicFrame>
        <p:nvGraphicFramePr>
          <p:cNvPr id="16" name="Таблица 6">
            <a:extLst>
              <a:ext uri="{FF2B5EF4-FFF2-40B4-BE49-F238E27FC236}">
                <a16:creationId xmlns="" xmlns:a16="http://schemas.microsoft.com/office/drawing/2014/main" id="{5AFF13E1-929D-41D6-A676-BD085DC4B0E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0" y="1245977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195379523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875010316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7651165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Ш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Ш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j-lt"/>
                        </a:rPr>
                        <a:t>В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7043886"/>
                  </a:ext>
                </a:extLst>
              </a:tr>
            </a:tbl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94650" y="1865040"/>
            <a:ext cx="5473700" cy="19650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русский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 советский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военачальник, военный и государственный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деятель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Маршал Советского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Союза был выдающимся военным теоретиком, талантливым практиком,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хорошо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знающим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оперативно-стратегические вопросы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 Его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наиболее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известный труд – «Мозг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армии». Его называют «Патриархом» Генерального штаба.</a:t>
            </a:r>
          </a:p>
        </p:txBody>
      </p:sp>
      <p:pic>
        <p:nvPicPr>
          <p:cNvPr id="14" name="Picture 4" descr="Борис Шапошников - биография, информация, личная жизнь, фото, видео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70599" y="1877227"/>
            <a:ext cx="2273301" cy="222487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8">
            <a:hlinkClick r:id="rId5" action="ppaction://hlinksldjump"/>
            <a:extLst>
              <a:ext uri="{FF2B5EF4-FFF2-40B4-BE49-F238E27FC236}">
                <a16:creationId xmlns="" xmlns:a16="http://schemas.microsoft.com/office/drawing/2014/main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7" name="Скругленный прямоугольник 16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92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34" name="Прямоугольник с двумя скругленными соседними углами 633"/>
          <p:cNvSpPr/>
          <p:nvPr/>
        </p:nvSpPr>
        <p:spPr>
          <a:xfrm rot="10800000">
            <a:off x="2857500" y="4498"/>
            <a:ext cx="3429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35" name="TextBox 634"/>
          <p:cNvSpPr txBox="1"/>
          <p:nvPr/>
        </p:nvSpPr>
        <p:spPr>
          <a:xfrm>
            <a:off x="3945070" y="107151"/>
            <a:ext cx="125386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Раунд 1</a:t>
            </a:r>
          </a:p>
        </p:txBody>
      </p:sp>
      <p:sp>
        <p:nvSpPr>
          <p:cNvPr id="38" name="TextBox 37">
            <a:hlinkClick r:id="rId4" action="ppaction://hlinksldjump"/>
            <a:extLst>
              <a:ext uri="{FF2B5EF4-FFF2-40B4-BE49-F238E27FC236}">
                <a16:creationId xmlns="" xmlns:a16="http://schemas.microsoft.com/office/drawing/2014/main" id="{0400104A-71FB-4DF6-B987-94B5FB7C6D93}"/>
              </a:ext>
            </a:extLst>
          </p:cNvPr>
          <p:cNvSpPr txBox="1"/>
          <p:nvPr/>
        </p:nvSpPr>
        <p:spPr>
          <a:xfrm>
            <a:off x="3095292" y="1126478"/>
            <a:ext cx="2953415" cy="491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>
              <a:lnSpc>
                <a:spcPct val="114000"/>
              </a:lnSpc>
            </a:pPr>
            <a:r>
              <a:rPr lang="ru-RU" sz="2800" b="1">
                <a:solidFill>
                  <a:srgbClr val="0070C0"/>
                </a:solidFill>
                <a:latin typeface="Merriweather" panose="00000500000000000000" pitchFamily="2" charset="-52"/>
              </a:rPr>
              <a:t>Выберите год</a:t>
            </a:r>
          </a:p>
        </p:txBody>
      </p:sp>
      <p:sp>
        <p:nvSpPr>
          <p:cNvPr id="12" name="Овал 11">
            <a:hlinkClick r:id="rId5" action="ppaction://hlinksldjump"/>
            <a:extLst>
              <a:ext uri="{FF2B5EF4-FFF2-40B4-BE49-F238E27FC236}">
                <a16:creationId xmlns="" xmlns:a16="http://schemas.microsoft.com/office/drawing/2014/main" id="{59069E8C-1580-4B12-B39A-81898B5B298F}"/>
              </a:ext>
            </a:extLst>
          </p:cNvPr>
          <p:cNvSpPr/>
          <p:nvPr/>
        </p:nvSpPr>
        <p:spPr>
          <a:xfrm>
            <a:off x="367964" y="1851750"/>
            <a:ext cx="1440000" cy="14400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  <a:tileRect/>
          </a:gradFill>
          <a:ln>
            <a:noFill/>
          </a:ln>
          <a:effectLst>
            <a:outerShdw blurRad="241300" dist="266700" dir="5400000" sx="86000" sy="86000" algn="ctr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+mj-lt"/>
              </a:rPr>
              <a:t>1941</a:t>
            </a:r>
            <a:endParaRPr lang="ru-RU" sz="36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Овал 15">
            <a:hlinkClick r:id="rId6" action="ppaction://hlinksldjump"/>
            <a:extLst>
              <a:ext uri="{FF2B5EF4-FFF2-40B4-BE49-F238E27FC236}">
                <a16:creationId xmlns="" xmlns:a16="http://schemas.microsoft.com/office/drawing/2014/main" id="{111A28E1-E657-4F1D-A9B9-CF67104495B5}"/>
              </a:ext>
            </a:extLst>
          </p:cNvPr>
          <p:cNvSpPr/>
          <p:nvPr/>
        </p:nvSpPr>
        <p:spPr>
          <a:xfrm>
            <a:off x="2109982" y="1851750"/>
            <a:ext cx="1440000" cy="14400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  <a:tileRect/>
          </a:gradFill>
          <a:ln>
            <a:noFill/>
          </a:ln>
          <a:effectLst>
            <a:outerShdw blurRad="241300" dist="266700" dir="5400000" sx="86000" sy="86000" algn="ctr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+mj-lt"/>
              </a:rPr>
              <a:t>1942</a:t>
            </a:r>
            <a:endParaRPr lang="ru-RU" sz="36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Овал 16">
            <a:hlinkClick r:id="rId7" action="ppaction://hlinksldjump"/>
            <a:extLst>
              <a:ext uri="{FF2B5EF4-FFF2-40B4-BE49-F238E27FC236}">
                <a16:creationId xmlns="" xmlns:a16="http://schemas.microsoft.com/office/drawing/2014/main" id="{1C993EE8-8307-45CB-B46D-6705A205BFA5}"/>
              </a:ext>
            </a:extLst>
          </p:cNvPr>
          <p:cNvSpPr/>
          <p:nvPr/>
        </p:nvSpPr>
        <p:spPr>
          <a:xfrm>
            <a:off x="3852000" y="1851750"/>
            <a:ext cx="1440000" cy="14400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  <a:tileRect/>
          </a:gradFill>
          <a:ln>
            <a:noFill/>
          </a:ln>
          <a:effectLst>
            <a:outerShdw blurRad="241300" dist="266700" dir="5400000" sx="86000" sy="86000" algn="ctr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+mj-lt"/>
              </a:rPr>
              <a:t>1943</a:t>
            </a:r>
            <a:endParaRPr lang="ru-RU" sz="36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Овал 17">
            <a:hlinkClick r:id="rId8" action="ppaction://hlinksldjump"/>
            <a:extLst>
              <a:ext uri="{FF2B5EF4-FFF2-40B4-BE49-F238E27FC236}">
                <a16:creationId xmlns="" xmlns:a16="http://schemas.microsoft.com/office/drawing/2014/main" id="{F3FCA8AB-044E-4E1D-BF74-C9D2D2C8BD61}"/>
              </a:ext>
            </a:extLst>
          </p:cNvPr>
          <p:cNvSpPr/>
          <p:nvPr/>
        </p:nvSpPr>
        <p:spPr>
          <a:xfrm>
            <a:off x="5594018" y="1851750"/>
            <a:ext cx="1440000" cy="14400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  <a:tileRect/>
          </a:gradFill>
          <a:ln>
            <a:noFill/>
          </a:ln>
          <a:effectLst>
            <a:outerShdw blurRad="241300" dist="266700" dir="5400000" sx="86000" sy="86000" algn="ctr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+mj-lt"/>
              </a:rPr>
              <a:t>1944</a:t>
            </a:r>
            <a:endParaRPr lang="ru-RU" sz="36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Овал 18">
            <a:hlinkClick r:id="rId9" action="ppaction://hlinksldjump"/>
            <a:extLst>
              <a:ext uri="{FF2B5EF4-FFF2-40B4-BE49-F238E27FC236}">
                <a16:creationId xmlns="" xmlns:a16="http://schemas.microsoft.com/office/drawing/2014/main" id="{74C22AEB-0016-4EAA-B9F3-1A83D3A4E82F}"/>
              </a:ext>
            </a:extLst>
          </p:cNvPr>
          <p:cNvSpPr/>
          <p:nvPr/>
        </p:nvSpPr>
        <p:spPr>
          <a:xfrm>
            <a:off x="7336036" y="1851750"/>
            <a:ext cx="1440000" cy="14400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  <a:tileRect/>
          </a:gradFill>
          <a:ln>
            <a:noFill/>
          </a:ln>
          <a:effectLst>
            <a:outerShdw blurRad="241300" dist="266700" dir="5400000" sx="86000" sy="86000" algn="ctr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+mj-lt"/>
              </a:rPr>
              <a:t>1945</a:t>
            </a:r>
            <a:endParaRPr lang="ru-RU" sz="36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Скругленный прямоугольник 12">
            <a:hlinkClick r:id="rId10" action="ppaction://hlinksldjump"/>
          </p:cNvPr>
          <p:cNvSpPr/>
          <p:nvPr/>
        </p:nvSpPr>
        <p:spPr>
          <a:xfrm>
            <a:off x="3575051" y="4361858"/>
            <a:ext cx="1993898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254000" dist="127000" dir="5400000" sx="90000" sy="90000" algn="t" rotWithShape="0">
              <a:schemeClr val="accent1"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Перейти к раунду 2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43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349687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1" name="Прямоугольник с двумя скругленными соседними углами 14">
            <a:hlinkClick r:id="rId4" action="ppaction://hlinksldjump"/>
            <a:extLst>
              <a:ext uri="{FF2B5EF4-FFF2-40B4-BE49-F238E27FC236}">
                <a16:creationId xmlns="" xmlns:a16="http://schemas.microsoft.com/office/drawing/2014/main" id="{C983257A-F1CE-4127-92CB-46387E0347E7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2" name="TextBox 11">
            <a:hlinkClick r:id="rId4" action="ppaction://hlinksldjump"/>
            <a:extLst>
              <a:ext uri="{FF2B5EF4-FFF2-40B4-BE49-F238E27FC236}">
                <a16:creationId xmlns="" xmlns:a16="http://schemas.microsoft.com/office/drawing/2014/main" id="{8145D89B-94DF-4DBF-A932-E8B948AA2E60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(1 балл)</a:t>
            </a:r>
          </a:p>
        </p:txBody>
      </p:sp>
      <p:graphicFrame>
        <p:nvGraphicFramePr>
          <p:cNvPr id="14" name="Таблица 6">
            <a:extLst>
              <a:ext uri="{FF2B5EF4-FFF2-40B4-BE49-F238E27FC236}">
                <a16:creationId xmlns="" xmlns:a16="http://schemas.microsoft.com/office/drawing/2014/main" id="{5AFF13E1-929D-41D6-A676-BD085DC4B0E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0" y="1245977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195379523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875010316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7651165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Ш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>
                          <a:latin typeface="+mj-lt"/>
                        </a:rPr>
                        <a:t>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Ш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j-lt"/>
                        </a:rPr>
                        <a:t>В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7043886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94650" y="1865040"/>
            <a:ext cx="5473700" cy="19650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русский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 советский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военачальник, военный и государственный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деятель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,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Маршал Советского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Союза был выдающимся военным теоретиком, талантливым практиком,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хорошо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знающим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оперативно-стратегические вопросы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 Его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наиболее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известный труд – «Мозг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армии». Его называют «Патриархом» Генерального штаба.</a:t>
            </a:r>
          </a:p>
        </p:txBody>
      </p:sp>
      <p:pic>
        <p:nvPicPr>
          <p:cNvPr id="10" name="Picture 4" descr="Борис Шапошников - биография, информация, личная жизнь, фото, видео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70599" y="1877227"/>
            <a:ext cx="2273301" cy="222487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97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flipH="1">
            <a:off x="391487" y="1847214"/>
            <a:ext cx="5624181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самый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тяжёлый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начальный период Великой Отечественной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войны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маршал Борис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Михайлович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Шапошников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возглавлял Генеральный штаб РККА.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 июля 1941 по февраль 1945 года был членом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Ставки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Верховного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Главнокомандования. При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его непосредственном участии были разработаны предложения по подготовке и ведению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контрнаступления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Красной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Армии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зимой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1941—1942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годов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9" name="Скругленный прямоугольник 15">
            <a:hlinkClick r:id="rId3" action="ppaction://hlinksldjump"/>
            <a:extLst>
              <a:ext uri="{FF2B5EF4-FFF2-40B4-BE49-F238E27FC236}">
                <a16:creationId xmlns="" xmlns:a16="http://schemas.microsoft.com/office/drawing/2014/main" id="{7EDF52A6-C349-4618-9697-D12476930DE1}"/>
              </a:ext>
            </a:extLst>
          </p:cNvPr>
          <p:cNvSpPr/>
          <p:nvPr/>
        </p:nvSpPr>
        <p:spPr>
          <a:xfrm>
            <a:off x="6949440" y="4354119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graphicFrame>
        <p:nvGraphicFramePr>
          <p:cNvPr id="10" name="Таблица 6">
            <a:extLst>
              <a:ext uri="{FF2B5EF4-FFF2-40B4-BE49-F238E27FC236}">
                <a16:creationId xmlns="" xmlns:a16="http://schemas.microsoft.com/office/drawing/2014/main" id="{5AFF13E1-929D-41D6-A676-BD085DC4B0E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0" y="1245977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195379523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875010316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7651165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Ш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>
                          <a:latin typeface="+mj-lt"/>
                        </a:rPr>
                        <a:t>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П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Ш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Н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К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j-lt"/>
                        </a:rPr>
                        <a:t>В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7043886"/>
                  </a:ext>
                </a:extLst>
              </a:tr>
            </a:tbl>
          </a:graphicData>
        </a:graphic>
      </p:graphicFrame>
      <p:sp>
        <p:nvSpPr>
          <p:cNvPr id="11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="" xmlns:a16="http://schemas.microsoft.com/office/drawing/2014/main" id="{F72D110A-3E2C-40CF-BCA8-1D7396E172B6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TextBox 13">
            <a:hlinkClick r:id="" action="ppaction://noaction"/>
            <a:extLst>
              <a:ext uri="{FF2B5EF4-FFF2-40B4-BE49-F238E27FC236}">
                <a16:creationId xmlns="" xmlns:a16="http://schemas.microsoft.com/office/drawing/2014/main" id="{FD051E7C-5188-40A3-821E-97B8D3BDF5AF}"/>
              </a:ext>
            </a:extLst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2052" name="Picture 4" descr="Борис Шапошников - биография, информация, личная жизнь, фото, видео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70599" y="1877227"/>
            <a:ext cx="2273301" cy="222487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10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rId3" action="ppaction://hlinksldjump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TextBox 9">
            <a:hlinkClick r:id="rId3" action="ppaction://hlinksldjump"/>
          </p:cNvPr>
          <p:cNvSpPr txBox="1"/>
          <p:nvPr/>
        </p:nvSpPr>
        <p:spPr>
          <a:xfrm>
            <a:off x="3086198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(3 балла)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58775" y="1832414"/>
            <a:ext cx="5473700" cy="19650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июне 1942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года возглавил Генштаб РККА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Находясь на этом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посту, он непосредственно участвовал в боевых действиях.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За полтора года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войны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он вырос от генерал-майора до Маршала Советского Союза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вместе с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Г.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К. Жуковым стал первым кавалером ордена «Победа».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1523999" y="1245977"/>
          <a:ext cx="6096002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1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146" name="Picture 2" descr="Василевский Александр Михайлович | ВКонтакте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87266" y="1877227"/>
            <a:ext cx="2265218" cy="222487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8">
            <a:hlinkClick r:id="rId5" action="ppaction://hlinksldjump"/>
            <a:extLst>
              <a:ext uri="{FF2B5EF4-FFF2-40B4-BE49-F238E27FC236}">
                <a16:creationId xmlns="" xmlns:a16="http://schemas.microsoft.com/office/drawing/2014/main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8" name="Скругленный прямоугольник 17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95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>
            <a:hlinkClick r:id="rId3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1" name="Прямоугольник с двумя скругленными соседними углами 14">
            <a:hlinkClick r:id="rId4" action="ppaction://hlinksldjump"/>
            <a:extLst>
              <a:ext uri="{FF2B5EF4-FFF2-40B4-BE49-F238E27FC236}">
                <a16:creationId xmlns="" xmlns:a16="http://schemas.microsoft.com/office/drawing/2014/main" id="{2C9D5352-383B-40E1-96D8-82C43CAFACD3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hlinkClick r:id="rId4" action="ppaction://hlinksldjump"/>
            <a:extLst>
              <a:ext uri="{FF2B5EF4-FFF2-40B4-BE49-F238E27FC236}">
                <a16:creationId xmlns="" xmlns:a16="http://schemas.microsoft.com/office/drawing/2014/main" id="{5525E9D2-B439-41AE-84B7-4194F27BBBDC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(2 балла)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1523999" y="1245977"/>
          <a:ext cx="6096002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1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С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4" name="Picture 2" descr="Василевский Александр Михайлович | ВКонтакте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87266" y="1877227"/>
            <a:ext cx="2265218" cy="222487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8">
            <a:hlinkClick r:id="rId6" action="ppaction://hlinksldjump"/>
            <a:extLst>
              <a:ext uri="{FF2B5EF4-FFF2-40B4-BE49-F238E27FC236}">
                <a16:creationId xmlns="" xmlns:a16="http://schemas.microsoft.com/office/drawing/2014/main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58775" y="1832414"/>
            <a:ext cx="5473700" cy="19650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июне 1942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года возглавил Генштаб РККА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Находясь на этом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посту, он непосредственно участвовал в боевых действиях.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За полтора года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войны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он вырос от генерал-майора до Маршала Советского Союза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вместе с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Г.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К. Жуковым стал первым кавалером ордена «Победа».</a:t>
            </a:r>
          </a:p>
        </p:txBody>
      </p:sp>
    </p:spTree>
    <p:extLst>
      <p:ext uri="{BB962C8B-B14F-4D97-AF65-F5344CB8AC3E}">
        <p14:creationId xmlns:p14="http://schemas.microsoft.com/office/powerpoint/2010/main" val="175656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="" xmlns:a16="http://schemas.microsoft.com/office/drawing/2014/main" id="{C983257A-F1CE-4127-92CB-46387E0347E7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2" name="TextBox 11">
            <a:hlinkClick r:id="rId3" action="ppaction://hlinksldjump"/>
            <a:extLst>
              <a:ext uri="{FF2B5EF4-FFF2-40B4-BE49-F238E27FC236}">
                <a16:creationId xmlns="" xmlns:a16="http://schemas.microsoft.com/office/drawing/2014/main" id="{8145D89B-94DF-4DBF-A932-E8B948AA2E60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(1 балл)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/>
          </p:nvPr>
        </p:nvGraphicFramePr>
        <p:xfrm>
          <a:off x="1523999" y="1245977"/>
          <a:ext cx="6096002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1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С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j-lt"/>
                        </a:rPr>
                        <a:t>Й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" name="Picture 2" descr="Василевский Александр Михайлович | ВКонтакте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87266" y="1877227"/>
            <a:ext cx="2265218" cy="222487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58775" y="1832414"/>
            <a:ext cx="5473700" cy="19650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июне 1942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года возглавил Генштаб РККА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Находясь на этом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посту, он непосредственно участвовал в боевых действиях.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За полтора года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войны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он вырос от генерал-майора до Маршала Советского Союза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вместе с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Г.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К. Жуковым стал первым кавалером ордена «Победа».</a:t>
            </a:r>
          </a:p>
        </p:txBody>
      </p:sp>
    </p:spTree>
    <p:extLst>
      <p:ext uri="{BB962C8B-B14F-4D97-AF65-F5344CB8AC3E}">
        <p14:creationId xmlns:p14="http://schemas.microsoft.com/office/powerpoint/2010/main" val="191285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523999" y="1245977"/>
          <a:ext cx="6096002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1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А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С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Л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С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К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j-lt"/>
                        </a:rPr>
                        <a:t>Й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Скругленный прямоугольник 15">
            <a:hlinkClick r:id="rId3" action="ppaction://hlinksldjump"/>
            <a:extLst>
              <a:ext uri="{FF2B5EF4-FFF2-40B4-BE49-F238E27FC236}">
                <a16:creationId xmlns="" xmlns:a16="http://schemas.microsoft.com/office/drawing/2014/main" id="{9A3C365C-88B5-4B54-8146-20B620056956}"/>
              </a:ext>
            </a:extLst>
          </p:cNvPr>
          <p:cNvSpPr/>
          <p:nvPr/>
        </p:nvSpPr>
        <p:spPr>
          <a:xfrm>
            <a:off x="6949440" y="4354119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C867D764-224B-4BB8-93E5-128C054C6484}"/>
              </a:ext>
            </a:extLst>
          </p:cNvPr>
          <p:cNvSpPr/>
          <p:nvPr/>
        </p:nvSpPr>
        <p:spPr>
          <a:xfrm flipH="1">
            <a:off x="391489" y="1799403"/>
            <a:ext cx="5473700" cy="308789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годы Великой Отечественной войны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Александр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Михайлович Василевский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координировал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действия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фронтов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Сталинградской и Курской битвах,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при освобождении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Донбасса и взятии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Севастополя, в сражениях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Правобережной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Украине 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 Белорусской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наступательной операции. Во время его командования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3-м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Белорусским фронтом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ходе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Восточно-Прусской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операции руководил штурмом Кёнигсберга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Эта операция вошла в учебники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по военному искусству.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0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="" xmlns:a16="http://schemas.microsoft.com/office/drawing/2014/main" id="{5A5E9C6D-3D4E-4D7F-9648-706B73EC1FB4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TextBox 10">
            <a:hlinkClick r:id="" action="ppaction://noaction"/>
            <a:extLst>
              <a:ext uri="{FF2B5EF4-FFF2-40B4-BE49-F238E27FC236}">
                <a16:creationId xmlns="" xmlns:a16="http://schemas.microsoft.com/office/drawing/2014/main" id="{D2AB060B-A2ED-498B-BD4D-25D68B643C58}"/>
              </a:ext>
            </a:extLst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8" name="Picture 2" descr="Василевский Александр Михайлович | ВКонтакте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87266" y="1877227"/>
            <a:ext cx="2265218" cy="222487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45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rId3" action="ppaction://hlinksldjump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TextBox 9">
            <a:hlinkClick r:id="rId3" action="ppaction://hlinksldjump"/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(3 балла)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68200" y="1861023"/>
            <a:ext cx="5118199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был удостоен звания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Маршал Советского Союза в 1944 году.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 время Великой Отечественной войны командовал войсками Южного, Юго-Западного, 2-го Украинского фронтов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 с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июля 1945 года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командовал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Забайкальским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фронтом, который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наносил главный удар по </a:t>
            </a:r>
            <a:r>
              <a:rPr lang="ru-RU" sz="1600" dirty="0" err="1">
                <a:solidFill>
                  <a:prstClr val="black"/>
                </a:solidFill>
                <a:latin typeface="Roboto Slab"/>
              </a:rPr>
              <a:t>Квантунской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армии японцев в Маньчжурии. 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/>
          </p:nvPr>
        </p:nvGraphicFramePr>
        <p:xfrm>
          <a:off x="1523999" y="1245977"/>
          <a:ext cx="6096002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1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8" name="Picture 2" descr="Малиновский, Родион Яковлевич — Википедия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 bwMode="auto">
          <a:xfrm>
            <a:off x="6119966" y="1888980"/>
            <a:ext cx="2227634" cy="219663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8">
            <a:hlinkClick r:id="rId5" action="ppaction://hlinksldjump"/>
            <a:extLst>
              <a:ext uri="{FF2B5EF4-FFF2-40B4-BE49-F238E27FC236}">
                <a16:creationId xmlns="" xmlns:a16="http://schemas.microsoft.com/office/drawing/2014/main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20" name="Скругленный прямоугольник 19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53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="" xmlns:a16="http://schemas.microsoft.com/office/drawing/2014/main" id="{2C9D5352-383B-40E1-96D8-82C43CAFACD3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hlinkClick r:id="rId3" action="ppaction://hlinksldjump"/>
            <a:extLst>
              <a:ext uri="{FF2B5EF4-FFF2-40B4-BE49-F238E27FC236}">
                <a16:creationId xmlns="" xmlns:a16="http://schemas.microsoft.com/office/drawing/2014/main" id="{5525E9D2-B439-41AE-84B7-4194F27BBBDC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(2 балла)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1523999" y="1245977"/>
          <a:ext cx="6096002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1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М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А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j-lt"/>
                        </a:rPr>
                        <a:t>Й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" name="Picture 2" descr="Малиновский, Родион Яковлевич — Википедия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 bwMode="auto">
          <a:xfrm>
            <a:off x="6119966" y="1888980"/>
            <a:ext cx="2227634" cy="219663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68201" y="1861023"/>
            <a:ext cx="5071065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был удостоен звания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Маршал Советского Союза в 1944 году.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 время Великой Отечественной войны командовал войсками Южного, Юго-Западного, 2-го Украинского фронтов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 с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июля 1945 года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командовал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Забайкальским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фронтом, который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наносил главный удар по </a:t>
            </a:r>
            <a:r>
              <a:rPr lang="ru-RU" sz="1600" dirty="0" err="1">
                <a:solidFill>
                  <a:prstClr val="black"/>
                </a:solidFill>
                <a:latin typeface="Roboto Slab"/>
              </a:rPr>
              <a:t>Квантунской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армии японцев в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Маньчжурии.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6" name="Скругленный прямоугольник 8">
            <a:hlinkClick r:id="rId5" action="ppaction://hlinksldjump"/>
            <a:extLst>
              <a:ext uri="{FF2B5EF4-FFF2-40B4-BE49-F238E27FC236}">
                <a16:creationId xmlns="" xmlns:a16="http://schemas.microsoft.com/office/drawing/2014/main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7" name="Скругленный прямоугольник 16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98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="" xmlns:a16="http://schemas.microsoft.com/office/drawing/2014/main" id="{C983257A-F1CE-4127-92CB-46387E0347E7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2" name="TextBox 11">
            <a:hlinkClick r:id="rId3" action="ppaction://hlinksldjump"/>
            <a:extLst>
              <a:ext uri="{FF2B5EF4-FFF2-40B4-BE49-F238E27FC236}">
                <a16:creationId xmlns="" xmlns:a16="http://schemas.microsoft.com/office/drawing/2014/main" id="{8145D89B-94DF-4DBF-A932-E8B948AA2E60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(1 балл)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/>
          </p:nvPr>
        </p:nvGraphicFramePr>
        <p:xfrm>
          <a:off x="1523999" y="1245977"/>
          <a:ext cx="6096002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1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М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А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j-lt"/>
                        </a:rPr>
                        <a:t>Й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" name="Picture 2" descr="Малиновский, Родион Яковлевич — Википедия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 bwMode="auto">
          <a:xfrm>
            <a:off x="6119966" y="1888980"/>
            <a:ext cx="2227634" cy="219663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68201" y="1861023"/>
            <a:ext cx="5071065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военачальник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был удостоен звания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Маршал Советского Союза в 1944 году.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 время Великой Отечественной войны командовал войсками Южного, Юго-Западного, 2-го Украинского фронтов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 с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июля 1945 года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командовал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Забайкальским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фронтом, который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наносил главный удар по </a:t>
            </a:r>
            <a:r>
              <a:rPr lang="ru-RU" sz="1600" dirty="0" err="1">
                <a:solidFill>
                  <a:prstClr val="black"/>
                </a:solidFill>
                <a:latin typeface="Roboto Slab"/>
              </a:rPr>
              <a:t>Квантунской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армии японцев в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Маньчжурии.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5" name="Скругленный прямоугольник 14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2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5">
            <a:hlinkClick r:id="rId3" action="ppaction://hlinksldjump"/>
            <a:extLst>
              <a:ext uri="{FF2B5EF4-FFF2-40B4-BE49-F238E27FC236}">
                <a16:creationId xmlns="" xmlns:a16="http://schemas.microsoft.com/office/drawing/2014/main" id="{4AFB9654-126C-4498-B14A-67A94AA1479C}"/>
              </a:ext>
            </a:extLst>
          </p:cNvPr>
          <p:cNvSpPr/>
          <p:nvPr/>
        </p:nvSpPr>
        <p:spPr>
          <a:xfrm>
            <a:off x="6949440" y="4354119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909D6C71-7367-44D9-9F9E-521F43A366E3}"/>
              </a:ext>
            </a:extLst>
          </p:cNvPr>
          <p:cNvSpPr/>
          <p:nvPr/>
        </p:nvSpPr>
        <p:spPr>
          <a:xfrm flipH="1">
            <a:off x="380705" y="1773186"/>
            <a:ext cx="5071065" cy="306834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Армия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Родиона Яковлевича Малиновского </a:t>
            </a:r>
            <a:endParaRPr lang="ru-RU" sz="1600" b="1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взаимодействии с другими армиями остановила, а затем разгромила группу армий «Дон» под Сталинградом. Его войска освобождали Ростов и Донбасс, взяли Одессу, совместно с войсками 3-го Украинского фронта разгромили группу армий «Южная Украина»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ходе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Ясско-Кишинёвской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операции.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мая 1944 года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он командовал 2-м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Украинским фронтом, войска которого освобождали Румынию, Венгрию, Австрию, Чехословакию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</a:t>
            </a:r>
          </a:p>
        </p:txBody>
      </p:sp>
      <p:sp>
        <p:nvSpPr>
          <p:cNvPr id="9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="" xmlns:a16="http://schemas.microsoft.com/office/drawing/2014/main" id="{AFA87B61-B827-4A07-B71A-AFF6F7EEF583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="" xmlns:a16="http://schemas.microsoft.com/office/drawing/2014/main" id="{1D2EC0DC-B1A5-45CD-819F-DA8DE137DD88}"/>
              </a:ext>
            </a:extLst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/>
          </p:nvPr>
        </p:nvGraphicFramePr>
        <p:xfrm>
          <a:off x="1523999" y="1245977"/>
          <a:ext cx="6096002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1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54182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М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А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Л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Н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С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К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j-lt"/>
                        </a:rPr>
                        <a:t>Й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42" name="Picture 2" descr="Малиновский, Родион Яковлевич — Википедия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 bwMode="auto">
          <a:xfrm>
            <a:off x="6119966" y="1888980"/>
            <a:ext cx="2227634" cy="219663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1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4" name="Скругленный прямоугольник 12">
            <a:hlinkClick r:id="rId3" action="ppaction://hlinksldjump"/>
            <a:extLst>
              <a:ext uri="{FF2B5EF4-FFF2-40B4-BE49-F238E27FC236}">
                <a16:creationId xmlns="" xmlns:a16="http://schemas.microsoft.com/office/drawing/2014/main" id="{8B806A10-21FE-49C6-8CC4-C1A4F62CBC65}"/>
              </a:ext>
            </a:extLst>
          </p:cNvPr>
          <p:cNvSpPr/>
          <p:nvPr/>
        </p:nvSpPr>
        <p:spPr>
          <a:xfrm>
            <a:off x="358774" y="3060737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Москва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Скругленный прямоугольник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BCA86E2D-4391-44EA-A026-1A8BC4FC05CF}"/>
              </a:ext>
            </a:extLst>
          </p:cNvPr>
          <p:cNvSpPr/>
          <p:nvPr/>
        </p:nvSpPr>
        <p:spPr>
          <a:xfrm>
            <a:off x="347662" y="1508933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Минск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Скругленный прямоугольник 8">
            <a:hlinkClick r:id="rId4" action="ppaction://hlinksldjump"/>
            <a:extLst>
              <a:ext uri="{FF2B5EF4-FFF2-40B4-BE49-F238E27FC236}">
                <a16:creationId xmlns="" xmlns:a16="http://schemas.microsoft.com/office/drawing/2014/main" id="{1111116D-3528-400A-8EBE-2D876C1EA14E}"/>
              </a:ext>
            </a:extLst>
          </p:cNvPr>
          <p:cNvSpPr/>
          <p:nvPr/>
        </p:nvSpPr>
        <p:spPr>
          <a:xfrm>
            <a:off x="358775" y="2284835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Киев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Скругленный прямоугольник 10">
            <a:hlinkClick r:id="rId4" action="ppaction://hlinksldjump"/>
            <a:extLst>
              <a:ext uri="{FF2B5EF4-FFF2-40B4-BE49-F238E27FC236}">
                <a16:creationId xmlns="" xmlns:a16="http://schemas.microsoft.com/office/drawing/2014/main" id="{74157753-C10D-47B4-B69D-676C41AA62EF}"/>
              </a:ext>
            </a:extLst>
          </p:cNvPr>
          <p:cNvSpPr/>
          <p:nvPr/>
        </p:nvSpPr>
        <p:spPr>
          <a:xfrm>
            <a:off x="358775" y="3836639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Берлин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 с двумя скругленными соседними углами 14">
            <a:extLst>
              <a:ext uri="{FF2B5EF4-FFF2-40B4-BE49-F238E27FC236}">
                <a16:creationId xmlns="" xmlns:a16="http://schemas.microsoft.com/office/drawing/2014/main" id="{26A08D69-C4FC-444A-8379-FACDE891952B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0EE091A7-C0E2-4733-8CED-23C71534FA52}"/>
              </a:ext>
            </a:extLst>
          </p:cNvPr>
          <p:cNvSpPr txBox="1"/>
          <p:nvPr/>
        </p:nvSpPr>
        <p:spPr>
          <a:xfrm>
            <a:off x="2907120" y="-14068"/>
            <a:ext cx="33297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В каком городе </a:t>
            </a:r>
            <a:endParaRPr lang="ru-RU" sz="2200" smtClean="0">
              <a:solidFill>
                <a:prstClr val="black">
                  <a:lumMod val="50000"/>
                  <a:lumOff val="50000"/>
                </a:prstClr>
              </a:solidFill>
              <a:latin typeface="Roboto Slab"/>
            </a:endParaRPr>
          </a:p>
          <a:p>
            <a:pPr algn="ctr" defTabSz="914377"/>
            <a:r>
              <a:rPr lang="ru-RU" sz="2200" smtClean="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происходит событие?</a:t>
            </a:r>
            <a:endParaRPr lang="ru-RU" sz="2200">
              <a:solidFill>
                <a:prstClr val="black">
                  <a:lumMod val="50000"/>
                  <a:lumOff val="50000"/>
                </a:prstClr>
              </a:solidFill>
              <a:latin typeface="Roboto Slab"/>
            </a:endParaRPr>
          </a:p>
        </p:txBody>
      </p:sp>
      <p:pic>
        <p:nvPicPr>
          <p:cNvPr id="6146" name="Picture 2" descr="Парад, изменивший историю. 7 ноября 1941 года — История России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6600" y="1236283"/>
            <a:ext cx="5867400" cy="343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97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rId3" action="ppaction://hlinksldjump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TextBox 9">
            <a:hlinkClick r:id="rId3" action="ppaction://hlinksldjump"/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(3 балла)</a:t>
            </a: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="" xmlns:a16="http://schemas.microsoft.com/office/drawing/2014/main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7043886"/>
                  </a:ext>
                </a:extLst>
              </a:tr>
            </a:tbl>
          </a:graphicData>
        </a:graphic>
      </p:graphicFrame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96237" y="1690799"/>
            <a:ext cx="5542650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военно-морской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деятель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годы Великой Отечественной войны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возглавлял Нарком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ВМФ СССР, входил в состав Ставки Верховного Главнокомандования и Государственного комитета обороны. 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ночь на 22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июня 1941 года он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отдал приказ о приведении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всех флотов и флотилий Советского Союза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 полную боевую готовность, что позволило избежать потерь кораблей 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морской авиации в первый день войны. 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pic>
        <p:nvPicPr>
          <p:cNvPr id="16" name="Picture 2" descr="http://joursev.ru/wp-content/uploads/2019/07/image017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51550" y="1885319"/>
            <a:ext cx="2204221" cy="219663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8">
            <a:hlinkClick r:id="rId5" action="ppaction://hlinksldjump"/>
            <a:extLst>
              <a:ext uri="{FF2B5EF4-FFF2-40B4-BE49-F238E27FC236}">
                <a16:creationId xmlns="" xmlns:a16="http://schemas.microsoft.com/office/drawing/2014/main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8" name="Скругленный прямоугольник 17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48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="" xmlns:a16="http://schemas.microsoft.com/office/drawing/2014/main" id="{2C9D5352-383B-40E1-96D8-82C43CAFACD3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hlinkClick r:id="rId3" action="ppaction://hlinksldjump"/>
            <a:extLst>
              <a:ext uri="{FF2B5EF4-FFF2-40B4-BE49-F238E27FC236}">
                <a16:creationId xmlns="" xmlns:a16="http://schemas.microsoft.com/office/drawing/2014/main" id="{5525E9D2-B439-41AE-84B7-4194F27BBBDC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(2 балла)</a:t>
            </a:r>
          </a:p>
        </p:txBody>
      </p:sp>
      <p:graphicFrame>
        <p:nvGraphicFramePr>
          <p:cNvPr id="12" name="Таблица 6">
            <a:extLst>
              <a:ext uri="{FF2B5EF4-FFF2-40B4-BE49-F238E27FC236}">
                <a16:creationId xmlns="" xmlns:a16="http://schemas.microsoft.com/office/drawing/2014/main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У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7043886"/>
                  </a:ext>
                </a:extLst>
              </a:tr>
            </a:tbl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96237" y="1690799"/>
            <a:ext cx="5542650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военно-морской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деятель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годы Великой Отечественной войны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возглавлял Нарком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ВМФ СССР, входил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 состав Ставки Верховного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Главнокомандования и Государственного комитета обороны. 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ночь на 22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июня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1941 года он отдал приказ о приведении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всех флотов и флотилий Советского Союза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 полную боевую готовность, что позволило избежать потерь кораблей 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морской авиации в первый день войны. 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pic>
        <p:nvPicPr>
          <p:cNvPr id="15" name="Picture 2" descr="http://joursev.ru/wp-content/uploads/2019/07/image017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51550" y="1885319"/>
            <a:ext cx="2204221" cy="219663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8">
            <a:hlinkClick r:id="rId5" action="ppaction://hlinksldjump"/>
            <a:extLst>
              <a:ext uri="{FF2B5EF4-FFF2-40B4-BE49-F238E27FC236}">
                <a16:creationId xmlns="" xmlns:a16="http://schemas.microsoft.com/office/drawing/2014/main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7" name="Скругленный прямоугольник 16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49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="" xmlns:a16="http://schemas.microsoft.com/office/drawing/2014/main" id="{C983257A-F1CE-4127-92CB-46387E0347E7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2" name="TextBox 11">
            <a:hlinkClick r:id="rId3" action="ppaction://hlinksldjump"/>
            <a:extLst>
              <a:ext uri="{FF2B5EF4-FFF2-40B4-BE49-F238E27FC236}">
                <a16:creationId xmlns="" xmlns:a16="http://schemas.microsoft.com/office/drawing/2014/main" id="{8145D89B-94DF-4DBF-A932-E8B948AA2E60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(1 балл)</a:t>
            </a:r>
          </a:p>
        </p:txBody>
      </p:sp>
      <p:graphicFrame>
        <p:nvGraphicFramePr>
          <p:cNvPr id="9" name="Таблица 6">
            <a:extLst>
              <a:ext uri="{FF2B5EF4-FFF2-40B4-BE49-F238E27FC236}">
                <a16:creationId xmlns="" xmlns:a16="http://schemas.microsoft.com/office/drawing/2014/main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У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Ц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В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7043886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96237" y="1690799"/>
            <a:ext cx="5542650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военно-морской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деятель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годы Великой Отечественной войны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возглавлял Нарком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ВМФ СССР, входил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 состав Ставки Верховного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Главнокомандования и Государственного комитета обороны. 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ночь на 22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июня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1941 года он отдал приказ о приведении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всех флотов и флотилий Советского Союза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 полную боевую готовность, что позволило избежать потерь кораблей 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морской авиации в первый день войны. 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pic>
        <p:nvPicPr>
          <p:cNvPr id="13" name="Picture 2" descr="http://joursev.ru/wp-content/uploads/2019/07/image017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51550" y="1885319"/>
            <a:ext cx="2204221" cy="219663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10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15">
            <a:hlinkClick r:id="rId3" action="ppaction://hlinksldjump"/>
            <a:extLst>
              <a:ext uri="{FF2B5EF4-FFF2-40B4-BE49-F238E27FC236}">
                <a16:creationId xmlns="" xmlns:a16="http://schemas.microsoft.com/office/drawing/2014/main" id="{4FD92D8E-1F2E-4DE2-912B-9C1E73319660}"/>
              </a:ext>
            </a:extLst>
          </p:cNvPr>
          <p:cNvSpPr/>
          <p:nvPr/>
        </p:nvSpPr>
        <p:spPr>
          <a:xfrm>
            <a:off x="6949440" y="4354119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90D78DDB-4B5F-4CC7-8FEF-3F9C3331A47C}"/>
              </a:ext>
            </a:extLst>
          </p:cNvPr>
          <p:cNvSpPr/>
          <p:nvPr/>
        </p:nvSpPr>
        <p:spPr>
          <a:xfrm flipH="1">
            <a:off x="358775" y="1876945"/>
            <a:ext cx="5542650" cy="250690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В годы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Великой Отечественной войны 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Николай Герасимович Кузнецов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занимался организацией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взаимодействия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ВМФ (надводных и подводных сил, морской авиации) с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сухопутными силами в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целях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разгрома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противника. Кроме того, ВМФ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оказывал помощь союзникам,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сопровождал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корабли, идущие по ленд-лизу.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1945 году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адмирал Кузнецов участвовал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 составе советской делегации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работе Крымской и Потсдамской конференций. </a:t>
            </a:r>
          </a:p>
        </p:txBody>
      </p:sp>
      <p:sp>
        <p:nvSpPr>
          <p:cNvPr id="9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="" xmlns:a16="http://schemas.microsoft.com/office/drawing/2014/main" id="{1E185C44-7E5D-4645-AEFA-C341D8583D4D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TextBox 10">
            <a:hlinkClick r:id="" action="ppaction://noaction"/>
            <a:extLst>
              <a:ext uri="{FF2B5EF4-FFF2-40B4-BE49-F238E27FC236}">
                <a16:creationId xmlns="" xmlns:a16="http://schemas.microsoft.com/office/drawing/2014/main" id="{2C5E1A6C-274C-42AD-8BF8-C745CAF7DC84}"/>
              </a:ext>
            </a:extLst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graphicFrame>
        <p:nvGraphicFramePr>
          <p:cNvPr id="12" name="Таблица 6">
            <a:extLst>
              <a:ext uri="{FF2B5EF4-FFF2-40B4-BE49-F238E27FC236}">
                <a16:creationId xmlns="" xmlns:a16="http://schemas.microsoft.com/office/drawing/2014/main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К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У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З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Н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Ц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В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7043886"/>
                  </a:ext>
                </a:extLst>
              </a:tr>
            </a:tbl>
          </a:graphicData>
        </a:graphic>
      </p:graphicFrame>
      <p:pic>
        <p:nvPicPr>
          <p:cNvPr id="15362" name="Picture 2" descr="http://joursev.ru/wp-content/uploads/2019/07/image017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51550" y="1885319"/>
            <a:ext cx="2204221" cy="219663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95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rId3" action="ppaction://hlinksldjump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TextBox 9">
            <a:hlinkClick r:id="rId3" action="ppaction://hlinksldjump"/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(3 балла)</a:t>
            </a:r>
          </a:p>
        </p:txBody>
      </p:sp>
      <p:graphicFrame>
        <p:nvGraphicFramePr>
          <p:cNvPr id="16" name="Таблица 6">
            <a:extLst>
              <a:ext uri="{FF2B5EF4-FFF2-40B4-BE49-F238E27FC236}">
                <a16:creationId xmlns="" xmlns:a16="http://schemas.microsoft.com/office/drawing/2014/main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7043886"/>
                  </a:ext>
                </a:extLst>
              </a:tr>
            </a:tbl>
          </a:graphicData>
        </a:graphic>
      </p:graphicFrame>
      <p:pic>
        <p:nvPicPr>
          <p:cNvPr id="17" name="Picture 2" descr="Андрей Еременко (маршал) - биография, информация, личная жизнь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71943" y="1862193"/>
            <a:ext cx="2180493" cy="218774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27BE598D-CDAE-4E23-BE11-4C8AF82472C7}"/>
              </a:ext>
            </a:extLst>
          </p:cNvPr>
          <p:cNvSpPr/>
          <p:nvPr/>
        </p:nvSpPr>
        <p:spPr>
          <a:xfrm flipH="1">
            <a:off x="368200" y="1862193"/>
            <a:ext cx="5473700" cy="222618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в годы Великой Отечественной войны командовал силами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Западного,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Брянского, Юго-Восточного, Сталинградского, Южного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, Калининского,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2-го Прибалтийского, 4-го Украинского фронтов,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также Отдельной Приморской армией. В 1955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году он был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удостоен звания Маршала Советского Союза. </a:t>
            </a:r>
          </a:p>
        </p:txBody>
      </p:sp>
      <p:sp>
        <p:nvSpPr>
          <p:cNvPr id="13" name="Скругленный прямоугольник 8">
            <a:hlinkClick r:id="rId5" action="ppaction://hlinksldjump"/>
            <a:extLst>
              <a:ext uri="{FF2B5EF4-FFF2-40B4-BE49-F238E27FC236}">
                <a16:creationId xmlns="" xmlns:a16="http://schemas.microsoft.com/office/drawing/2014/main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9" name="Скругленный прямоугольник 18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5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="" xmlns:a16="http://schemas.microsoft.com/office/drawing/2014/main" id="{2C9D5352-383B-40E1-96D8-82C43CAFACD3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hlinkClick r:id="rId3" action="ppaction://hlinksldjump"/>
            <a:extLst>
              <a:ext uri="{FF2B5EF4-FFF2-40B4-BE49-F238E27FC236}">
                <a16:creationId xmlns="" xmlns:a16="http://schemas.microsoft.com/office/drawing/2014/main" id="{5525E9D2-B439-41AE-84B7-4194F27BBBDC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(2 балла)</a:t>
            </a:r>
          </a:p>
        </p:txBody>
      </p:sp>
      <p:graphicFrame>
        <p:nvGraphicFramePr>
          <p:cNvPr id="17" name="Таблица 6">
            <a:extLst>
              <a:ext uri="{FF2B5EF4-FFF2-40B4-BE49-F238E27FC236}">
                <a16:creationId xmlns="" xmlns:a16="http://schemas.microsoft.com/office/drawing/2014/main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Ё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О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7043886"/>
                  </a:ext>
                </a:extLst>
              </a:tr>
            </a:tbl>
          </a:graphicData>
        </a:graphic>
      </p:graphicFrame>
      <p:pic>
        <p:nvPicPr>
          <p:cNvPr id="10" name="Picture 2" descr="Андрей Еременко (маршал) - биография, информация, личная жизнь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71943" y="1862193"/>
            <a:ext cx="2180493" cy="218774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27BE598D-CDAE-4E23-BE11-4C8AF82472C7}"/>
              </a:ext>
            </a:extLst>
          </p:cNvPr>
          <p:cNvSpPr/>
          <p:nvPr/>
        </p:nvSpPr>
        <p:spPr>
          <a:xfrm flipH="1">
            <a:off x="368200" y="1862193"/>
            <a:ext cx="5473700" cy="222618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в годы Великой Отечественной войны командовал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силами Западного, Брянского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, Юго-Восточного, Сталинградского, Южного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, Калининского,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2-го Прибалтийского, 4-го Украинского фронтов,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также Отдельной Приморской армией. В 1955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году он был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удостоен звания Маршала Советского Союза. </a:t>
            </a:r>
          </a:p>
        </p:txBody>
      </p:sp>
      <p:sp>
        <p:nvSpPr>
          <p:cNvPr id="14" name="Скругленный прямоугольник 8">
            <a:hlinkClick r:id="rId5" action="ppaction://hlinksldjump"/>
            <a:extLst>
              <a:ext uri="{FF2B5EF4-FFF2-40B4-BE49-F238E27FC236}">
                <a16:creationId xmlns="" xmlns:a16="http://schemas.microsoft.com/office/drawing/2014/main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22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="" xmlns:a16="http://schemas.microsoft.com/office/drawing/2014/main" id="{C983257A-F1CE-4127-92CB-46387E0347E7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2" name="TextBox 11">
            <a:hlinkClick r:id="rId3" action="ppaction://hlinksldjump"/>
            <a:extLst>
              <a:ext uri="{FF2B5EF4-FFF2-40B4-BE49-F238E27FC236}">
                <a16:creationId xmlns="" xmlns:a16="http://schemas.microsoft.com/office/drawing/2014/main" id="{8145D89B-94DF-4DBF-A932-E8B948AA2E60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(1 балл)</a:t>
            </a:r>
          </a:p>
        </p:txBody>
      </p:sp>
      <p:graphicFrame>
        <p:nvGraphicFramePr>
          <p:cNvPr id="13" name="Таблица 6">
            <a:extLst>
              <a:ext uri="{FF2B5EF4-FFF2-40B4-BE49-F238E27FC236}">
                <a16:creationId xmlns="" xmlns:a16="http://schemas.microsoft.com/office/drawing/2014/main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Ё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Н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О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7043886"/>
                  </a:ext>
                </a:extLst>
              </a:tr>
            </a:tbl>
          </a:graphicData>
        </a:graphic>
      </p:graphicFrame>
      <p:pic>
        <p:nvPicPr>
          <p:cNvPr id="8" name="Picture 2" descr="Андрей Еременко (маршал) - биография, информация, личная жизнь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71943" y="1862193"/>
            <a:ext cx="2180493" cy="218774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27BE598D-CDAE-4E23-BE11-4C8AF82472C7}"/>
              </a:ext>
            </a:extLst>
          </p:cNvPr>
          <p:cNvSpPr/>
          <p:nvPr/>
        </p:nvSpPr>
        <p:spPr>
          <a:xfrm flipH="1">
            <a:off x="368200" y="1862193"/>
            <a:ext cx="5473700" cy="222618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в годы Великой Отечественной войны командовал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силами Западного, Брянского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, Юго-Восточного, Сталинградского, Южного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, Калининского,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2-го Прибалтийского, 4-го Украинского фронтов,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также Отдельной Приморской армией. В 1955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году он был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удостоен звания Маршала Советского Союза. </a:t>
            </a:r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11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5">
            <a:hlinkClick r:id="rId3" action="ppaction://hlinksldjump"/>
            <a:extLst>
              <a:ext uri="{FF2B5EF4-FFF2-40B4-BE49-F238E27FC236}">
                <a16:creationId xmlns="" xmlns:a16="http://schemas.microsoft.com/office/drawing/2014/main" id="{7F8E4ADC-5E8C-43B5-BC38-153C9803AD21}"/>
              </a:ext>
            </a:extLst>
          </p:cNvPr>
          <p:cNvSpPr/>
          <p:nvPr/>
        </p:nvSpPr>
        <p:spPr>
          <a:xfrm>
            <a:off x="6949440" y="4354119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27BE598D-CDAE-4E23-BE11-4C8AF82472C7}"/>
              </a:ext>
            </a:extLst>
          </p:cNvPr>
          <p:cNvSpPr/>
          <p:nvPr/>
        </p:nvSpPr>
        <p:spPr>
          <a:xfrm flipH="1">
            <a:off x="368200" y="1862193"/>
            <a:ext cx="5473700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Во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главе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фронтов 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Андрей Иванович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Ерёменко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добился убедительных успехов под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Сталинградом,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Холмом, Смоленском, Ростовом-на-Дону,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Ригой.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На заключительном этапе войны он провёл Моравско-</a:t>
            </a:r>
            <a:r>
              <a:rPr lang="ru-RU" sz="1600" err="1" smtClean="0">
                <a:solidFill>
                  <a:prstClr val="black"/>
                </a:solidFill>
                <a:latin typeface="Roboto Slab"/>
              </a:rPr>
              <a:t>Остравскую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операцию, в ходе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которой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были освобождены Словакия и восточные районы Чехии. Победу его войска встретили на восточных подступах к Праге. В Чехии до сих пор некоторые улицы носят его имя.</a:t>
            </a:r>
          </a:p>
        </p:txBody>
      </p:sp>
      <p:sp>
        <p:nvSpPr>
          <p:cNvPr id="9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="" xmlns:a16="http://schemas.microsoft.com/office/drawing/2014/main" id="{99A953D2-57B3-41FC-BC9A-647661CA99F5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="" xmlns:a16="http://schemas.microsoft.com/office/drawing/2014/main" id="{0301CA85-1CBC-4108-8990-9198A10BBCAF}"/>
              </a:ext>
            </a:extLst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graphicFrame>
        <p:nvGraphicFramePr>
          <p:cNvPr id="11" name="Таблица 6">
            <a:extLst>
              <a:ext uri="{FF2B5EF4-FFF2-40B4-BE49-F238E27FC236}">
                <a16:creationId xmlns="" xmlns:a16="http://schemas.microsoft.com/office/drawing/2014/main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Р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Ё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М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Н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К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О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7043886"/>
                  </a:ext>
                </a:extLst>
              </a:tr>
            </a:tbl>
          </a:graphicData>
        </a:graphic>
      </p:graphicFrame>
      <p:pic>
        <p:nvPicPr>
          <p:cNvPr id="18434" name="Picture 2" descr="Андрей Еременко (маршал) - биография, информация, личная жизнь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71943" y="1862193"/>
            <a:ext cx="2180493" cy="218774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04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rId3" action="ppaction://hlinksldjump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TextBox 9">
            <a:hlinkClick r:id="rId3" action="ppaction://hlinksldjump"/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(3 балла)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96238" y="1862193"/>
            <a:ext cx="5473700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В годы Великой Отечественной войны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командовал </a:t>
            </a:r>
            <a:r>
              <a:rPr lang="ru-RU" sz="1600" err="1" smtClean="0">
                <a:solidFill>
                  <a:prstClr val="black"/>
                </a:solidFill>
                <a:latin typeface="Roboto Slab"/>
              </a:rPr>
              <a:t>Волховским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и Карельским фронтами, был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представителем Ставки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на Северо-Западном фронте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А с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апреля </a:t>
            </a:r>
            <a:endParaRPr lang="ru-RU" sz="160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1945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года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командовал Приморской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группой войск на Дальнем Востоке.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 1944 году он получил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звание Маршала Советского Союза, а от норвежского короля Хокона VII Большой крест «Святого Олафа».</a:t>
            </a:r>
          </a:p>
        </p:txBody>
      </p:sp>
      <p:graphicFrame>
        <p:nvGraphicFramePr>
          <p:cNvPr id="17" name="Таблица 6">
            <a:extLst>
              <a:ext uri="{FF2B5EF4-FFF2-40B4-BE49-F238E27FC236}">
                <a16:creationId xmlns="" xmlns:a16="http://schemas.microsoft.com/office/drawing/2014/main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7043886"/>
                  </a:ext>
                </a:extLst>
              </a:tr>
            </a:tbl>
          </a:graphicData>
        </a:graphic>
      </p:graphicFrame>
      <p:pic>
        <p:nvPicPr>
          <p:cNvPr id="16" name="Picture 2" descr="Кирилл Афанасьевич Мерецков | Государственное управление в России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9406" y="1862193"/>
            <a:ext cx="2145322" cy="216991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8">
            <a:hlinkClick r:id="rId5" action="ppaction://hlinksldjump"/>
            <a:extLst>
              <a:ext uri="{FF2B5EF4-FFF2-40B4-BE49-F238E27FC236}">
                <a16:creationId xmlns="" xmlns:a16="http://schemas.microsoft.com/office/drawing/2014/main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9" name="Скругленный прямоугольник 18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28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="" xmlns:a16="http://schemas.microsoft.com/office/drawing/2014/main" id="{2C9D5352-383B-40E1-96D8-82C43CAFACD3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hlinkClick r:id="rId3" action="ppaction://hlinksldjump"/>
            <a:extLst>
              <a:ext uri="{FF2B5EF4-FFF2-40B4-BE49-F238E27FC236}">
                <a16:creationId xmlns="" xmlns:a16="http://schemas.microsoft.com/office/drawing/2014/main" id="{5525E9D2-B439-41AE-84B7-4194F27BBBDC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(2 балла)</a:t>
            </a:r>
          </a:p>
        </p:txBody>
      </p:sp>
      <p:graphicFrame>
        <p:nvGraphicFramePr>
          <p:cNvPr id="18" name="Таблица 6">
            <a:extLst>
              <a:ext uri="{FF2B5EF4-FFF2-40B4-BE49-F238E27FC236}">
                <a16:creationId xmlns="" xmlns:a16="http://schemas.microsoft.com/office/drawing/2014/main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Ц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7043886"/>
                  </a:ext>
                </a:extLst>
              </a:tr>
            </a:tbl>
          </a:graphicData>
        </a:graphic>
      </p:graphicFrame>
      <p:pic>
        <p:nvPicPr>
          <p:cNvPr id="10" name="Picture 2" descr="Кирилл Афанасьевич Мерецков | Государственное управление в России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9406" y="1862193"/>
            <a:ext cx="2145322" cy="216991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96238" y="1862193"/>
            <a:ext cx="5473700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В годы Великой Отечественной войны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командовал </a:t>
            </a:r>
            <a:r>
              <a:rPr lang="ru-RU" sz="1600" err="1" smtClean="0">
                <a:solidFill>
                  <a:prstClr val="black"/>
                </a:solidFill>
                <a:latin typeface="Roboto Slab"/>
              </a:rPr>
              <a:t>Волховским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и Карельским фронтами, был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представителем Ставки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на Северо-Западном фронте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А с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апреля </a:t>
            </a:r>
            <a:endParaRPr lang="ru-RU" sz="160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1945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года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командовал Приморской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группой войск на Дальнем Востоке.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 1944 году он получил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звание Маршала Советского Союза, а от норвежского короля Хокона VII Большой крест «Святого Олафа».</a:t>
            </a:r>
          </a:p>
        </p:txBody>
      </p:sp>
      <p:sp>
        <p:nvSpPr>
          <p:cNvPr id="16" name="Скругленный прямоугольник 8">
            <a:hlinkClick r:id="rId5" action="ppaction://hlinksldjump"/>
            <a:extLst>
              <a:ext uri="{FF2B5EF4-FFF2-40B4-BE49-F238E27FC236}">
                <a16:creationId xmlns="" xmlns:a16="http://schemas.microsoft.com/office/drawing/2014/main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7" name="Скругленный прямоугольник 16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65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Парад, изменивший историю. 7 ноября 1941 года — История Росси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5172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6" name="Скругленный прямоугольник 15">
            <a:hlinkClick r:id="rId4" action="ppaction://hlinksldjump"/>
            <a:extLst>
              <a:ext uri="{FF2B5EF4-FFF2-40B4-BE49-F238E27FC236}">
                <a16:creationId xmlns="" xmlns:a16="http://schemas.microsoft.com/office/drawing/2014/main" id="{7728359E-9298-4743-841C-59010BE215AE}"/>
              </a:ext>
            </a:extLst>
          </p:cNvPr>
          <p:cNvSpPr/>
          <p:nvPr/>
        </p:nvSpPr>
        <p:spPr>
          <a:xfrm>
            <a:off x="358775" y="4361858"/>
            <a:ext cx="1818368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Попробовать ещё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9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="" xmlns:a16="http://schemas.microsoft.com/office/drawing/2014/main" id="{C983257A-F1CE-4127-92CB-46387E0347E7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2" name="TextBox 11">
            <a:hlinkClick r:id="rId3" action="ppaction://hlinksldjump"/>
            <a:extLst>
              <a:ext uri="{FF2B5EF4-FFF2-40B4-BE49-F238E27FC236}">
                <a16:creationId xmlns="" xmlns:a16="http://schemas.microsoft.com/office/drawing/2014/main" id="{8145D89B-94DF-4DBF-A932-E8B948AA2E60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(1 балл)</a:t>
            </a:r>
          </a:p>
        </p:txBody>
      </p:sp>
      <p:graphicFrame>
        <p:nvGraphicFramePr>
          <p:cNvPr id="16" name="Таблица 6">
            <a:extLst>
              <a:ext uri="{FF2B5EF4-FFF2-40B4-BE49-F238E27FC236}">
                <a16:creationId xmlns="" xmlns:a16="http://schemas.microsoft.com/office/drawing/2014/main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М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Ц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В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7043886"/>
                  </a:ext>
                </a:extLst>
              </a:tr>
            </a:tbl>
          </a:graphicData>
        </a:graphic>
      </p:graphicFrame>
      <p:pic>
        <p:nvPicPr>
          <p:cNvPr id="8" name="Picture 2" descr="Кирилл Афанасьевич Мерецков | Государственное управление в России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9406" y="1862193"/>
            <a:ext cx="2145322" cy="216991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96238" y="1862193"/>
            <a:ext cx="5473700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В годы Великой Отечественной войны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командовал </a:t>
            </a:r>
            <a:r>
              <a:rPr lang="ru-RU" sz="1600" err="1" smtClean="0">
                <a:solidFill>
                  <a:prstClr val="black"/>
                </a:solidFill>
                <a:latin typeface="Roboto Slab"/>
              </a:rPr>
              <a:t>Волховским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и Карельским фронтами, был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представителем Ставки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на Северо-Западном фронте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А с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апреля </a:t>
            </a:r>
            <a:endParaRPr lang="ru-RU" sz="160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1945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года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командовал Приморской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группой войск на Дальнем Востоке.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 1944 году он получил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звание Маршала Советского Союза, а от норвежского короля Хокона VII Большой крест «Святого Олафа».</a:t>
            </a:r>
          </a:p>
        </p:txBody>
      </p:sp>
      <p:sp>
        <p:nvSpPr>
          <p:cNvPr id="15" name="Скругленный прямоугольник 14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20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15">
            <a:hlinkClick r:id="rId3" action="ppaction://hlinksldjump"/>
            <a:extLst>
              <a:ext uri="{FF2B5EF4-FFF2-40B4-BE49-F238E27FC236}">
                <a16:creationId xmlns="" xmlns:a16="http://schemas.microsoft.com/office/drawing/2014/main" id="{74D7FB9D-95AC-4494-B26C-1F93155F38F7}"/>
              </a:ext>
            </a:extLst>
          </p:cNvPr>
          <p:cNvSpPr/>
          <p:nvPr/>
        </p:nvSpPr>
        <p:spPr>
          <a:xfrm>
            <a:off x="6949440" y="4354119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5F66B218-4891-41AA-86A4-8FF4B1CE8DE0}"/>
              </a:ext>
            </a:extLst>
          </p:cNvPr>
          <p:cNvSpPr/>
          <p:nvPr/>
        </p:nvSpPr>
        <p:spPr>
          <a:xfrm flipH="1">
            <a:off x="391489" y="1862193"/>
            <a:ext cx="5473700" cy="278762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В 1941 году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командующий армии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Кирилл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Афанасьевич Мерецков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нанёс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первое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серьёзное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поражение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войскам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фельдмаршала </a:t>
            </a:r>
            <a:r>
              <a:rPr lang="ru-RU" sz="1600" dirty="0" err="1">
                <a:solidFill>
                  <a:prstClr val="black"/>
                </a:solidFill>
                <a:latin typeface="Roboto Slab"/>
              </a:rPr>
              <a:t>Лееба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под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Тихвином. 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январе 1943 года Мерецков отличился в прорыве блокады Ленинграда в ходе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операции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«Искра».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Успешно провёл </a:t>
            </a:r>
            <a:r>
              <a:rPr lang="ru-RU" sz="1600" dirty="0" err="1" smtClean="0">
                <a:solidFill>
                  <a:prstClr val="black"/>
                </a:solidFill>
                <a:latin typeface="Roboto Slab"/>
              </a:rPr>
              <a:t>Ленинградско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-Новгородскую, </a:t>
            </a:r>
            <a:r>
              <a:rPr lang="ru-RU" sz="1600" dirty="0" err="1" smtClean="0">
                <a:solidFill>
                  <a:prstClr val="black"/>
                </a:solidFill>
                <a:latin typeface="Roboto Slab"/>
              </a:rPr>
              <a:t>Свирско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-Петрозаводскую и </a:t>
            </a:r>
            <a:r>
              <a:rPr lang="ru-RU" sz="1600" dirty="0" err="1" smtClean="0">
                <a:solidFill>
                  <a:prstClr val="black"/>
                </a:solidFill>
                <a:latin typeface="Roboto Slab"/>
              </a:rPr>
              <a:t>Петсамо-Киркенесскую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наступательные операции. Великую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Отечественную войну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маршал Мерецков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закончил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Норвегии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 октябре 1944 года. </a:t>
            </a:r>
          </a:p>
        </p:txBody>
      </p:sp>
      <p:sp>
        <p:nvSpPr>
          <p:cNvPr id="15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="" xmlns:a16="http://schemas.microsoft.com/office/drawing/2014/main" id="{7BA6F792-E988-45AE-9998-039E1EABE7C6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TextBox 15">
            <a:hlinkClick r:id="" action="ppaction://noaction"/>
            <a:extLst>
              <a:ext uri="{FF2B5EF4-FFF2-40B4-BE49-F238E27FC236}">
                <a16:creationId xmlns="" xmlns:a16="http://schemas.microsoft.com/office/drawing/2014/main" id="{A86C4A9D-17E8-4930-BC63-D68E503AA3F3}"/>
              </a:ext>
            </a:extLst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graphicFrame>
        <p:nvGraphicFramePr>
          <p:cNvPr id="12" name="Таблица 6">
            <a:extLst>
              <a:ext uri="{FF2B5EF4-FFF2-40B4-BE49-F238E27FC236}">
                <a16:creationId xmlns="" xmlns:a16="http://schemas.microsoft.com/office/drawing/2014/main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М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Р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Ц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К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В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7043886"/>
                  </a:ext>
                </a:extLst>
              </a:tr>
            </a:tbl>
          </a:graphicData>
        </a:graphic>
      </p:graphicFrame>
      <p:pic>
        <p:nvPicPr>
          <p:cNvPr id="22530" name="Picture 2" descr="Кирилл Афанасьевич Мерецков | Государственное управление в России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9406" y="1862193"/>
            <a:ext cx="2145322" cy="216991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rId3" action="ppaction://hlinksldjump"/>
          </p:cNvPr>
          <p:cNvSpPr/>
          <p:nvPr/>
        </p:nvSpPr>
        <p:spPr>
          <a:xfrm rot="10800000">
            <a:off x="2399643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TextBox 9">
            <a:hlinkClick r:id="rId3" action="ppaction://hlinksldjump"/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(3 балла)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70498" y="1745562"/>
            <a:ext cx="5115268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С 1941 по 1942 год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занимал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должности начальника штаба Закавказского, Кавказского и Крымского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фронтов. Командовал силами Южного,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3-го и 4-го Украинских фронтов. В 1944 году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ему присвоено звание Маршал Советского Союза.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Кроме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этого, он носил звания Народного героя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Югославии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и Героя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Народной Республики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Болгария. 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graphicFrame>
        <p:nvGraphicFramePr>
          <p:cNvPr id="16" name="Таблица 6">
            <a:extLst>
              <a:ext uri="{FF2B5EF4-FFF2-40B4-BE49-F238E27FC236}">
                <a16:creationId xmlns="" xmlns:a16="http://schemas.microsoft.com/office/drawing/2014/main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7043886"/>
                  </a:ext>
                </a:extLst>
              </a:tr>
            </a:tbl>
          </a:graphicData>
        </a:graphic>
      </p:graphicFrame>
      <p:pic>
        <p:nvPicPr>
          <p:cNvPr id="18" name="Picture 2" descr="Книга Полководцы Великой Отечественной. Книга 1. Иосиф Сталин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9528" y="1862792"/>
            <a:ext cx="2168531" cy="216932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8">
            <a:hlinkClick r:id="rId5" action="ppaction://hlinksldjump"/>
            <a:extLst>
              <a:ext uri="{FF2B5EF4-FFF2-40B4-BE49-F238E27FC236}">
                <a16:creationId xmlns="" xmlns:a16="http://schemas.microsoft.com/office/drawing/2014/main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9" name="Скругленный прямоугольник 18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6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="" xmlns:a16="http://schemas.microsoft.com/office/drawing/2014/main" id="{2C9D5352-383B-40E1-96D8-82C43CAFACD3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hlinkClick r:id="rId3" action="ppaction://hlinksldjump"/>
            <a:extLst>
              <a:ext uri="{FF2B5EF4-FFF2-40B4-BE49-F238E27FC236}">
                <a16:creationId xmlns="" xmlns:a16="http://schemas.microsoft.com/office/drawing/2014/main" id="{5525E9D2-B439-41AE-84B7-4194F27BBBDC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(2 балла)</a:t>
            </a:r>
          </a:p>
        </p:txBody>
      </p:sp>
      <p:graphicFrame>
        <p:nvGraphicFramePr>
          <p:cNvPr id="18" name="Таблица 6">
            <a:extLst>
              <a:ext uri="{FF2B5EF4-FFF2-40B4-BE49-F238E27FC236}">
                <a16:creationId xmlns="" xmlns:a16="http://schemas.microsoft.com/office/drawing/2014/main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Х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7043886"/>
                  </a:ext>
                </a:extLst>
              </a:tr>
            </a:tbl>
          </a:graphicData>
        </a:graphic>
      </p:graphicFrame>
      <p:pic>
        <p:nvPicPr>
          <p:cNvPr id="10" name="Picture 2" descr="Книга Полководцы Великой Отечественной. Книга 1. Иосиф Сталин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9528" y="1862792"/>
            <a:ext cx="2168531" cy="216932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hlinkClick r:id="rId5" action="ppaction://hlinksldjump"/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70498" y="1745562"/>
            <a:ext cx="5115268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С 1941 по 1942 год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занимал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должности начальника штаба Закавказского, Кавказского и Крымского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фронтов. Командовал силами Южного,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3-го и 4-го Украинских фронтов. В 1944 году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ему присвоено звание Маршал Советского Союза.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Кроме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этого, он носил звания Народного героя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Югославии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и Героя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Народной Республики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Болгария. 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6" name="Скругленный прямоугольник 8">
            <a:hlinkClick r:id="rId6" action="ppaction://hlinksldjump"/>
            <a:extLst>
              <a:ext uri="{FF2B5EF4-FFF2-40B4-BE49-F238E27FC236}">
                <a16:creationId xmlns="" xmlns:a16="http://schemas.microsoft.com/office/drawing/2014/main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7" name="Скругленный прямоугольник 16">
            <a:hlinkClick r:id="rId7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67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="" xmlns:a16="http://schemas.microsoft.com/office/drawing/2014/main" id="{C983257A-F1CE-4127-92CB-46387E0347E7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2" name="TextBox 11">
            <a:hlinkClick r:id="rId3" action="ppaction://hlinksldjump"/>
            <a:extLst>
              <a:ext uri="{FF2B5EF4-FFF2-40B4-BE49-F238E27FC236}">
                <a16:creationId xmlns="" xmlns:a16="http://schemas.microsoft.com/office/drawing/2014/main" id="{8145D89B-94DF-4DBF-A932-E8B948AA2E60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(1 балл)</a:t>
            </a:r>
          </a:p>
        </p:txBody>
      </p:sp>
      <p:graphicFrame>
        <p:nvGraphicFramePr>
          <p:cNvPr id="16" name="Таблица 6">
            <a:extLst>
              <a:ext uri="{FF2B5EF4-FFF2-40B4-BE49-F238E27FC236}">
                <a16:creationId xmlns="" xmlns:a16="http://schemas.microsoft.com/office/drawing/2014/main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Л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У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Х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7043886"/>
                  </a:ext>
                </a:extLst>
              </a:tr>
            </a:tbl>
          </a:graphicData>
        </a:graphic>
      </p:graphicFrame>
      <p:pic>
        <p:nvPicPr>
          <p:cNvPr id="8" name="Picture 2" descr="Книга Полководцы Великой Отечественной. Книга 1. Иосиф Сталин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9528" y="1862792"/>
            <a:ext cx="2168531" cy="216932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70498" y="1745562"/>
            <a:ext cx="5115268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С 1941 по 1942 год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военачальник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занимал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должности начальника штаба Закавказского, Кавказского и Крымского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фронтов. Командовал силами Южного,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3-го и 4-го Украинских фронтов. В 1944 году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ему присвоено звание Маршал Советского Союза.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Кроме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этого, он носил звания Народного героя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Югославии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и Героя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Народной Республики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Болгария. 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5" name="Скругленный прямоугольник 14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31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15">
            <a:hlinkClick r:id="rId3" action="ppaction://hlinksldjump"/>
            <a:extLst>
              <a:ext uri="{FF2B5EF4-FFF2-40B4-BE49-F238E27FC236}">
                <a16:creationId xmlns="" xmlns:a16="http://schemas.microsoft.com/office/drawing/2014/main" id="{C7CF92A5-96A6-4D9F-B44A-C6BAA1FA3A4F}"/>
              </a:ext>
            </a:extLst>
          </p:cNvPr>
          <p:cNvSpPr/>
          <p:nvPr/>
        </p:nvSpPr>
        <p:spPr>
          <a:xfrm>
            <a:off x="6949440" y="4354119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80D2295-1933-43B9-9BD8-3D6AAE701C9F}"/>
              </a:ext>
            </a:extLst>
          </p:cNvPr>
          <p:cNvSpPr/>
          <p:nvPr/>
        </p:nvSpPr>
        <p:spPr>
          <a:xfrm flipH="1">
            <a:off x="358774" y="1865877"/>
            <a:ext cx="5656893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Во время Великой Отечественной войны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Фёдор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Иванович </a:t>
            </a:r>
            <a:r>
              <a:rPr lang="ru-RU" sz="1600" b="1" dirty="0" err="1" smtClean="0">
                <a:solidFill>
                  <a:prstClr val="black"/>
                </a:solidFill>
                <a:latin typeface="Roboto Slab"/>
              </a:rPr>
              <a:t>Толбухин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руководил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войсками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Сталинградской битве, участвовал в освобождении от нацистских захватчиков Донбасса, Южной Украины, Крыма, Югославии и при разгроме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противника в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 Румынии, Болгарии, Венгрии, Австрии. В 1945 году </a:t>
            </a:r>
            <a:r>
              <a:rPr lang="ru-RU" sz="1600" dirty="0" err="1" smtClean="0">
                <a:solidFill>
                  <a:prstClr val="black"/>
                </a:solidFill>
                <a:latin typeface="Roboto Slab"/>
              </a:rPr>
              <a:t>Толбухин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по поручению Советского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правительства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вручил Орден «Победа» королю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Румынии </a:t>
            </a:r>
            <a:r>
              <a:rPr lang="ru-RU" sz="1600" dirty="0" err="1">
                <a:solidFill>
                  <a:prstClr val="black"/>
                </a:solidFill>
                <a:latin typeface="Roboto Slab"/>
              </a:rPr>
              <a:t>Михаю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I. </a:t>
            </a:r>
          </a:p>
        </p:txBody>
      </p:sp>
      <p:sp>
        <p:nvSpPr>
          <p:cNvPr id="16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="" xmlns:a16="http://schemas.microsoft.com/office/drawing/2014/main" id="{EB34BBD7-9573-47F7-9D40-8C882E83E4E5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TextBox 16">
            <a:hlinkClick r:id="" action="ppaction://noaction"/>
            <a:extLst>
              <a:ext uri="{FF2B5EF4-FFF2-40B4-BE49-F238E27FC236}">
                <a16:creationId xmlns="" xmlns:a16="http://schemas.microsoft.com/office/drawing/2014/main" id="{983F42A8-8F34-4493-AD4F-132E9083DB8C}"/>
              </a:ext>
            </a:extLst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graphicFrame>
        <p:nvGraphicFramePr>
          <p:cNvPr id="12" name="Таблица 6">
            <a:extLst>
              <a:ext uri="{FF2B5EF4-FFF2-40B4-BE49-F238E27FC236}">
                <a16:creationId xmlns="" xmlns:a16="http://schemas.microsoft.com/office/drawing/2014/main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Т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Л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Б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У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Х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Н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7043886"/>
                  </a:ext>
                </a:extLst>
              </a:tr>
            </a:tbl>
          </a:graphicData>
        </a:graphic>
      </p:graphicFrame>
      <p:pic>
        <p:nvPicPr>
          <p:cNvPr id="26626" name="Picture 2" descr="Книга Полководцы Великой Отечественной. Книга 1. Иосиф Сталин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9528" y="1862792"/>
            <a:ext cx="2168531" cy="216932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1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rId3" action="ppaction://hlinksldjump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TextBox 9">
            <a:hlinkClick r:id="rId3" action="ppaction://hlinksldjump"/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(3 балла)</a:t>
            </a:r>
          </a:p>
        </p:txBody>
      </p:sp>
      <p:graphicFrame>
        <p:nvGraphicFramePr>
          <p:cNvPr id="16" name="Таблица 2">
            <a:extLst>
              <a:ext uri="{FF2B5EF4-FFF2-40B4-BE49-F238E27FC236}">
                <a16:creationId xmlns="" xmlns:a16="http://schemas.microsoft.com/office/drawing/2014/main" id="{EAB64966-16C2-4A67-AC81-E31B19D9906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930770" y="1145557"/>
          <a:ext cx="3282461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923">
                  <a:extLst>
                    <a:ext uri="{9D8B030D-6E8A-4147-A177-3AD203B41FA5}">
                      <a16:colId xmlns="" xmlns:a16="http://schemas.microsoft.com/office/drawing/2014/main" val="1590885039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1714781624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2548646473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2367255704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3344188082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2694354881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32744819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39872609"/>
                  </a:ext>
                </a:extLst>
              </a:tr>
            </a:tbl>
          </a:graphicData>
        </a:graphic>
      </p:graphicFrame>
      <p:pic>
        <p:nvPicPr>
          <p:cNvPr id="18" name="Picture 2" descr="Leonid Govorov 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4936" y="1862792"/>
            <a:ext cx="2209155" cy="216932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8">
            <a:hlinkClick r:id="rId5" action="ppaction://hlinksldjump"/>
            <a:extLst>
              <a:ext uri="{FF2B5EF4-FFF2-40B4-BE49-F238E27FC236}">
                <a16:creationId xmlns="" xmlns:a16="http://schemas.microsoft.com/office/drawing/2014/main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9" name="Скругленный прямоугольник 18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58775" y="1669260"/>
            <a:ext cx="5473700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В начале Великой Отечественной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войны этот советский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военный деятель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занимал должность начальника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артиллерии Западного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направления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затем – Резервного фронта. Руководил строительством Можайской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линии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обороны.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С июня 1942 года он командовал Ленинградским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фронтом.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А с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октября 1944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года – координировал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наступательные действия Ленинградского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,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2-го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 3-го Прибалтийских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фронтов.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7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="" xmlns:a16="http://schemas.microsoft.com/office/drawing/2014/main" id="{2C9D5352-383B-40E1-96D8-82C43CAFACD3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hlinkClick r:id="rId3" action="ppaction://hlinksldjump"/>
            <a:extLst>
              <a:ext uri="{FF2B5EF4-FFF2-40B4-BE49-F238E27FC236}">
                <a16:creationId xmlns="" xmlns:a16="http://schemas.microsoft.com/office/drawing/2014/main" id="{5525E9D2-B439-41AE-84B7-4194F27BBBDC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(2 балла)</a:t>
            </a:r>
          </a:p>
        </p:txBody>
      </p:sp>
      <p:graphicFrame>
        <p:nvGraphicFramePr>
          <p:cNvPr id="18" name="Таблица 2">
            <a:extLst>
              <a:ext uri="{FF2B5EF4-FFF2-40B4-BE49-F238E27FC236}">
                <a16:creationId xmlns="" xmlns:a16="http://schemas.microsoft.com/office/drawing/2014/main" id="{EAB64966-16C2-4A67-AC81-E31B19D9906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930770" y="1145557"/>
          <a:ext cx="3282461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923">
                  <a:extLst>
                    <a:ext uri="{9D8B030D-6E8A-4147-A177-3AD203B41FA5}">
                      <a16:colId xmlns="" xmlns:a16="http://schemas.microsoft.com/office/drawing/2014/main" val="1590885039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1714781624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2548646473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2367255704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3344188082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2694354881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32744819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Г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Р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В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39872609"/>
                  </a:ext>
                </a:extLst>
              </a:tr>
            </a:tbl>
          </a:graphicData>
        </a:graphic>
      </p:graphicFrame>
      <p:pic>
        <p:nvPicPr>
          <p:cNvPr id="10" name="Picture 2" descr="Leonid Govorov 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4936" y="1862792"/>
            <a:ext cx="2209155" cy="216932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8">
            <a:hlinkClick r:id="rId5" action="ppaction://hlinksldjump"/>
            <a:extLst>
              <a:ext uri="{FF2B5EF4-FFF2-40B4-BE49-F238E27FC236}">
                <a16:creationId xmlns="" xmlns:a16="http://schemas.microsoft.com/office/drawing/2014/main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7" name="Скругленный прямоугольник 16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58775" y="1669260"/>
            <a:ext cx="5473700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В начале Великой Отечественной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войны этот советский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военный деятель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занимал должность начальника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артиллерии Западного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направления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затем – Резервного фронта. Руководил строительством Можайской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линии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обороны.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С июня 1942 года он командовал Ленинградским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фронтом.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А с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октября 1944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года – координировал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наступательные действия Ленинградского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,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2-го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 3-го Прибалтийских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фронтов.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226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="" xmlns:a16="http://schemas.microsoft.com/office/drawing/2014/main" id="{C983257A-F1CE-4127-92CB-46387E0347E7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2" name="TextBox 11">
            <a:hlinkClick r:id="rId3" action="ppaction://hlinksldjump"/>
            <a:extLst>
              <a:ext uri="{FF2B5EF4-FFF2-40B4-BE49-F238E27FC236}">
                <a16:creationId xmlns="" xmlns:a16="http://schemas.microsoft.com/office/drawing/2014/main" id="{8145D89B-94DF-4DBF-A932-E8B948AA2E60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(1 балл)</a:t>
            </a:r>
          </a:p>
        </p:txBody>
      </p:sp>
      <p:graphicFrame>
        <p:nvGraphicFramePr>
          <p:cNvPr id="16" name="Таблица 2">
            <a:extLst>
              <a:ext uri="{FF2B5EF4-FFF2-40B4-BE49-F238E27FC236}">
                <a16:creationId xmlns="" xmlns:a16="http://schemas.microsoft.com/office/drawing/2014/main" id="{EAB64966-16C2-4A67-AC81-E31B19D9906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930770" y="1145557"/>
          <a:ext cx="3282461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923">
                  <a:extLst>
                    <a:ext uri="{9D8B030D-6E8A-4147-A177-3AD203B41FA5}">
                      <a16:colId xmlns="" xmlns:a16="http://schemas.microsoft.com/office/drawing/2014/main" val="1590885039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1714781624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2548646473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2367255704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3344188082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2694354881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32744819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Г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Р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В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39872609"/>
                  </a:ext>
                </a:extLst>
              </a:tr>
            </a:tbl>
          </a:graphicData>
        </a:graphic>
      </p:graphicFrame>
      <p:pic>
        <p:nvPicPr>
          <p:cNvPr id="8" name="Picture 2" descr="Leonid Govorov 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4936" y="1862792"/>
            <a:ext cx="2209155" cy="216932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B690379D-B677-4DFB-B74E-C550F5B6486B}"/>
              </a:ext>
            </a:extLst>
          </p:cNvPr>
          <p:cNvSpPr/>
          <p:nvPr/>
        </p:nvSpPr>
        <p:spPr>
          <a:xfrm flipH="1">
            <a:off x="358775" y="1669260"/>
            <a:ext cx="5473700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В начале Великой Отечественной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войны этот советский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военный деятель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занимал должность начальника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артиллерии Западного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направления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затем – Резервного фронта. Руководил строительством Можайской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линии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обороны.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С июня 1942 года он командовал Ленинградским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фронтом.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А с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октября 1944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года – координировал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наступательные действия Ленинградского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,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2-го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 3-го Прибалтийских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фронтов.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5" name="Скругленный прямоугольник 14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08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15">
            <a:hlinkClick r:id="rId3" action="ppaction://hlinksldjump"/>
            <a:extLst>
              <a:ext uri="{FF2B5EF4-FFF2-40B4-BE49-F238E27FC236}">
                <a16:creationId xmlns="" xmlns:a16="http://schemas.microsoft.com/office/drawing/2014/main" id="{EF3191A8-B2B6-4CB7-8BC9-BEEECFA3D960}"/>
              </a:ext>
            </a:extLst>
          </p:cNvPr>
          <p:cNvSpPr/>
          <p:nvPr/>
        </p:nvSpPr>
        <p:spPr>
          <a:xfrm>
            <a:off x="6949440" y="4354119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sp>
        <p:nvSpPr>
          <p:cNvPr id="9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="" xmlns:a16="http://schemas.microsoft.com/office/drawing/2014/main" id="{1881922D-07F1-4AFD-AB23-40C38C10AC07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TextBox 10">
            <a:hlinkClick r:id="" action="ppaction://noaction"/>
            <a:extLst>
              <a:ext uri="{FF2B5EF4-FFF2-40B4-BE49-F238E27FC236}">
                <a16:creationId xmlns="" xmlns:a16="http://schemas.microsoft.com/office/drawing/2014/main" id="{16747AA8-FC2E-4D63-9F73-CD6767D60AA5}"/>
              </a:ext>
            </a:extLst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0D205C3B-62D3-4870-BD55-20FB01AAB789}"/>
              </a:ext>
            </a:extLst>
          </p:cNvPr>
          <p:cNvSpPr/>
          <p:nvPr/>
        </p:nvSpPr>
        <p:spPr>
          <a:xfrm flipH="1">
            <a:off x="358775" y="1862792"/>
            <a:ext cx="4927600" cy="250690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В годы блокады Ленинграда на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Леонида Александровича 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Говорова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легла тяжелейшая задача оборонять город.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Он сыграл большую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роль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 прорыве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блокады Ленинграда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и её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окончательном снятии.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Войска под командованием Говорова освободили Выборг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осуществили разгром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немецких войск в Эстонии,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успешно провели </a:t>
            </a:r>
            <a:r>
              <a:rPr lang="ru-RU" sz="1600" err="1">
                <a:solidFill>
                  <a:prstClr val="black"/>
                </a:solidFill>
                <a:latin typeface="Roboto Slab"/>
              </a:rPr>
              <a:t>Моонзундскую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операцию.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graphicFrame>
        <p:nvGraphicFramePr>
          <p:cNvPr id="17" name="Таблица 2">
            <a:extLst>
              <a:ext uri="{FF2B5EF4-FFF2-40B4-BE49-F238E27FC236}">
                <a16:creationId xmlns="" xmlns:a16="http://schemas.microsoft.com/office/drawing/2014/main" id="{EAB64966-16C2-4A67-AC81-E31B19D9906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930770" y="1145557"/>
          <a:ext cx="3282461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923">
                  <a:extLst>
                    <a:ext uri="{9D8B030D-6E8A-4147-A177-3AD203B41FA5}">
                      <a16:colId xmlns="" xmlns:a16="http://schemas.microsoft.com/office/drawing/2014/main" val="1590885039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1714781624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2548646473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2367255704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3344188082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2694354881"/>
                    </a:ext>
                  </a:extLst>
                </a:gridCol>
                <a:gridCol w="468923">
                  <a:extLst>
                    <a:ext uri="{9D8B030D-6E8A-4147-A177-3AD203B41FA5}">
                      <a16:colId xmlns="" xmlns:a16="http://schemas.microsoft.com/office/drawing/2014/main" val="32744819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Г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Р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В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39872609"/>
                  </a:ext>
                </a:extLst>
              </a:tr>
            </a:tbl>
          </a:graphicData>
        </a:graphic>
      </p:graphicFrame>
      <p:pic>
        <p:nvPicPr>
          <p:cNvPr id="30722" name="Picture 2" descr="Leonid Govorov 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4936" y="1862792"/>
            <a:ext cx="2209155" cy="216932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02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="" xmlns:a16="http://schemas.microsoft.com/office/drawing/2014/main" id="{0637B653-BEFF-42E2-9923-A43ABD1DDAFE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>
            <a:hlinkClick r:id="" action="ppaction://noaction"/>
            <a:extLst>
              <a:ext uri="{FF2B5EF4-FFF2-40B4-BE49-F238E27FC236}">
                <a16:creationId xmlns="" xmlns:a16="http://schemas.microsoft.com/office/drawing/2014/main" id="{8ED835CE-2E93-4B6D-BD85-253FE9C0E8C0}"/>
              </a:ext>
            </a:extLst>
          </p:cNvPr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7F1973B8-5C85-4E5F-9965-7BF300DBC622}"/>
              </a:ext>
            </a:extLst>
          </p:cNvPr>
          <p:cNvSpPr/>
          <p:nvPr/>
        </p:nvSpPr>
        <p:spPr>
          <a:xfrm flipH="1">
            <a:off x="358774" y="1176338"/>
            <a:ext cx="2817676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На фотографии изображён военный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парад в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честь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24-й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годовщины Октябрьской революции, проходивший на Красной площади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 Москве </a:t>
            </a:r>
            <a:endParaRPr lang="ru-RU" sz="1600" b="1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время Великой Отечественной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войны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7 ноября 1941 года. 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2" name="Скругленный прямоугольник 15">
            <a:hlinkClick r:id="rId3" action="ppaction://hlinksldjump"/>
            <a:extLst>
              <a:ext uri="{FF2B5EF4-FFF2-40B4-BE49-F238E27FC236}">
                <a16:creationId xmlns="" xmlns:a16="http://schemas.microsoft.com/office/drawing/2014/main" id="{1A0DDBFB-8C0E-4CAF-A337-FCE459C2530E}"/>
              </a:ext>
            </a:extLst>
          </p:cNvPr>
          <p:cNvSpPr/>
          <p:nvPr/>
        </p:nvSpPr>
        <p:spPr>
          <a:xfrm>
            <a:off x="358774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8" name="Picture 2" descr="Парад, изменивший историю. 7 ноября 1941 года — История России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6600" y="1236283"/>
            <a:ext cx="5867400" cy="343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12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Рисунок 4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34" name="Прямоугольник с двумя скругленными соседними углами 633">
            <a:hlinkClick r:id="rId4" action="ppaction://hlinksldjump"/>
          </p:cNvPr>
          <p:cNvSpPr/>
          <p:nvPr/>
        </p:nvSpPr>
        <p:spPr>
          <a:xfrm rot="10800000">
            <a:off x="2857500" y="4498"/>
            <a:ext cx="3429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35" name="TextBox 634"/>
          <p:cNvSpPr txBox="1"/>
          <p:nvPr/>
        </p:nvSpPr>
        <p:spPr>
          <a:xfrm>
            <a:off x="3939457" y="107151"/>
            <a:ext cx="126509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Раунд 3</a:t>
            </a:r>
          </a:p>
        </p:txBody>
      </p:sp>
      <p:sp>
        <p:nvSpPr>
          <p:cNvPr id="234" name="Прямоугольник 233">
            <a:hlinkClick r:id="rId5" action="ppaction://hlinksldjump"/>
          </p:cNvPr>
          <p:cNvSpPr/>
          <p:nvPr/>
        </p:nvSpPr>
        <p:spPr>
          <a:xfrm>
            <a:off x="3724432" y="1810472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1</a:t>
            </a:r>
          </a:p>
        </p:txBody>
      </p:sp>
      <p:sp>
        <p:nvSpPr>
          <p:cNvPr id="239" name="Прямоугольник 238">
            <a:hlinkClick r:id="rId6" action="ppaction://hlinksldjump"/>
          </p:cNvPr>
          <p:cNvSpPr/>
          <p:nvPr/>
        </p:nvSpPr>
        <p:spPr>
          <a:xfrm>
            <a:off x="4631394" y="1810472"/>
            <a:ext cx="804432" cy="450000"/>
          </a:xfrm>
          <a:prstGeom prst="rect">
            <a:avLst/>
          </a:prstGeom>
          <a:solidFill>
            <a:srgbClr val="539BCF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2</a:t>
            </a:r>
          </a:p>
        </p:txBody>
      </p:sp>
      <p:sp>
        <p:nvSpPr>
          <p:cNvPr id="246" name="Прямоугольник 245">
            <a:hlinkClick r:id="rId7" action="ppaction://hlinksldjump"/>
          </p:cNvPr>
          <p:cNvSpPr/>
          <p:nvPr/>
        </p:nvSpPr>
        <p:spPr>
          <a:xfrm>
            <a:off x="5534627" y="1810472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3</a:t>
            </a:r>
          </a:p>
        </p:txBody>
      </p:sp>
      <p:sp>
        <p:nvSpPr>
          <p:cNvPr id="251" name="Прямоугольник 250">
            <a:hlinkClick r:id="rId8" action="ppaction://hlinksldjump"/>
          </p:cNvPr>
          <p:cNvSpPr/>
          <p:nvPr/>
        </p:nvSpPr>
        <p:spPr>
          <a:xfrm>
            <a:off x="6445535" y="1810472"/>
            <a:ext cx="804432" cy="450000"/>
          </a:xfrm>
          <a:prstGeom prst="rect">
            <a:avLst/>
          </a:prstGeom>
          <a:solidFill>
            <a:srgbClr val="539BCF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4</a:t>
            </a:r>
          </a:p>
        </p:txBody>
      </p:sp>
      <p:sp>
        <p:nvSpPr>
          <p:cNvPr id="279" name="Прямоугольник 278">
            <a:hlinkClick r:id="rId9" action="ppaction://hlinksldjump"/>
          </p:cNvPr>
          <p:cNvSpPr/>
          <p:nvPr/>
        </p:nvSpPr>
        <p:spPr>
          <a:xfrm>
            <a:off x="7346917" y="1810472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8932BB0-E226-4B6B-BCA6-06B642F9862B}"/>
              </a:ext>
            </a:extLst>
          </p:cNvPr>
          <p:cNvSpPr txBox="1"/>
          <p:nvPr/>
        </p:nvSpPr>
        <p:spPr>
          <a:xfrm>
            <a:off x="1357447" y="1888111"/>
            <a:ext cx="2122376" cy="24622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ru-RU" sz="1600" b="1" smtClean="0">
                <a:latin typeface="Merriweather" panose="00000500000000000000" pitchFamily="2" charset="-52"/>
              </a:rPr>
              <a:t>Коренной перелом</a:t>
            </a:r>
            <a:endParaRPr lang="ru-RU" sz="1600" b="1">
              <a:latin typeface="Merriweather" panose="00000500000000000000" pitchFamily="2" charset="-52"/>
            </a:endParaRPr>
          </a:p>
        </p:txBody>
      </p:sp>
      <p:sp>
        <p:nvSpPr>
          <p:cNvPr id="233" name="Прямоугольник 232">
            <a:hlinkClick r:id="rId10" action="ppaction://hlinksldjump"/>
          </p:cNvPr>
          <p:cNvSpPr/>
          <p:nvPr/>
        </p:nvSpPr>
        <p:spPr>
          <a:xfrm>
            <a:off x="3724432" y="2428362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1</a:t>
            </a:r>
          </a:p>
        </p:txBody>
      </p:sp>
      <p:sp>
        <p:nvSpPr>
          <p:cNvPr id="238" name="Прямоугольник 237">
            <a:hlinkClick r:id="rId11" action="ppaction://hlinksldjump"/>
          </p:cNvPr>
          <p:cNvSpPr/>
          <p:nvPr/>
        </p:nvSpPr>
        <p:spPr>
          <a:xfrm>
            <a:off x="4633245" y="2428362"/>
            <a:ext cx="804432" cy="450000"/>
          </a:xfrm>
          <a:prstGeom prst="rect">
            <a:avLst/>
          </a:prstGeom>
          <a:solidFill>
            <a:srgbClr val="539BCF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2</a:t>
            </a:r>
          </a:p>
        </p:txBody>
      </p:sp>
      <p:sp>
        <p:nvSpPr>
          <p:cNvPr id="245" name="Прямоугольник 244">
            <a:hlinkClick r:id="rId12" action="ppaction://hlinksldjump"/>
          </p:cNvPr>
          <p:cNvSpPr/>
          <p:nvPr/>
        </p:nvSpPr>
        <p:spPr>
          <a:xfrm>
            <a:off x="5538329" y="2428362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3</a:t>
            </a:r>
          </a:p>
        </p:txBody>
      </p:sp>
      <p:sp>
        <p:nvSpPr>
          <p:cNvPr id="250" name="Прямоугольник 249">
            <a:hlinkClick r:id="rId13" action="ppaction://hlinksldjump"/>
          </p:cNvPr>
          <p:cNvSpPr/>
          <p:nvPr/>
        </p:nvSpPr>
        <p:spPr>
          <a:xfrm>
            <a:off x="6451088" y="2428362"/>
            <a:ext cx="804432" cy="450000"/>
          </a:xfrm>
          <a:prstGeom prst="rect">
            <a:avLst/>
          </a:prstGeom>
          <a:solidFill>
            <a:srgbClr val="539BCF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4</a:t>
            </a:r>
          </a:p>
        </p:txBody>
      </p:sp>
      <p:sp>
        <p:nvSpPr>
          <p:cNvPr id="278" name="Прямоугольник 277">
            <a:hlinkClick r:id="rId14" action="ppaction://hlinksldjump"/>
          </p:cNvPr>
          <p:cNvSpPr/>
          <p:nvPr/>
        </p:nvSpPr>
        <p:spPr>
          <a:xfrm>
            <a:off x="7354321" y="2428362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D9E8DF0E-56AC-404E-B047-5D0924778C08}"/>
              </a:ext>
            </a:extLst>
          </p:cNvPr>
          <p:cNvSpPr txBox="1"/>
          <p:nvPr/>
        </p:nvSpPr>
        <p:spPr>
          <a:xfrm>
            <a:off x="1363859" y="2264292"/>
            <a:ext cx="1870705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ru-RU" sz="1600" b="1" dirty="0" smtClean="0">
                <a:latin typeface="Merriweather" panose="00000500000000000000" pitchFamily="2" charset="-52"/>
              </a:rPr>
              <a:t>Белорусская </a:t>
            </a:r>
          </a:p>
          <a:p>
            <a:r>
              <a:rPr lang="ru-RU" sz="1600" b="1" dirty="0" smtClean="0">
                <a:latin typeface="Merriweather" panose="00000500000000000000" pitchFamily="2" charset="-52"/>
              </a:rPr>
              <a:t>наступательная </a:t>
            </a:r>
          </a:p>
          <a:p>
            <a:r>
              <a:rPr lang="ru-RU" sz="1600" b="1" dirty="0" smtClean="0">
                <a:latin typeface="Merriweather" panose="00000500000000000000" pitchFamily="2" charset="-52"/>
              </a:rPr>
              <a:t>операция</a:t>
            </a:r>
            <a:endParaRPr lang="ru-RU" sz="1600" b="1" dirty="0">
              <a:latin typeface="Merriweather" panose="00000500000000000000" pitchFamily="2" charset="-52"/>
            </a:endParaRPr>
          </a:p>
        </p:txBody>
      </p:sp>
      <p:sp>
        <p:nvSpPr>
          <p:cNvPr id="232" name="Прямоугольник 231">
            <a:hlinkClick r:id="rId15" action="ppaction://hlinksldjump"/>
          </p:cNvPr>
          <p:cNvSpPr/>
          <p:nvPr/>
        </p:nvSpPr>
        <p:spPr>
          <a:xfrm>
            <a:off x="3724432" y="3046252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1</a:t>
            </a:r>
          </a:p>
        </p:txBody>
      </p:sp>
      <p:sp>
        <p:nvSpPr>
          <p:cNvPr id="237" name="Прямоугольник 236">
            <a:hlinkClick r:id="rId16" action="ppaction://hlinksldjump"/>
          </p:cNvPr>
          <p:cNvSpPr/>
          <p:nvPr/>
        </p:nvSpPr>
        <p:spPr>
          <a:xfrm>
            <a:off x="4633245" y="3046252"/>
            <a:ext cx="804432" cy="450000"/>
          </a:xfrm>
          <a:prstGeom prst="rect">
            <a:avLst/>
          </a:prstGeom>
          <a:solidFill>
            <a:srgbClr val="539BCF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2</a:t>
            </a:r>
          </a:p>
        </p:txBody>
      </p:sp>
      <p:sp>
        <p:nvSpPr>
          <p:cNvPr id="244" name="Прямоугольник 243">
            <a:hlinkClick r:id="rId17" action="ppaction://hlinksldjump"/>
          </p:cNvPr>
          <p:cNvSpPr/>
          <p:nvPr/>
        </p:nvSpPr>
        <p:spPr>
          <a:xfrm>
            <a:off x="5538329" y="3046252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3</a:t>
            </a:r>
          </a:p>
        </p:txBody>
      </p:sp>
      <p:sp>
        <p:nvSpPr>
          <p:cNvPr id="249" name="Прямоугольник 248">
            <a:hlinkClick r:id="rId18" action="ppaction://hlinksldjump"/>
          </p:cNvPr>
          <p:cNvSpPr/>
          <p:nvPr/>
        </p:nvSpPr>
        <p:spPr>
          <a:xfrm>
            <a:off x="6451088" y="3046252"/>
            <a:ext cx="804432" cy="450000"/>
          </a:xfrm>
          <a:prstGeom prst="rect">
            <a:avLst/>
          </a:prstGeom>
          <a:solidFill>
            <a:srgbClr val="539BCF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4</a:t>
            </a:r>
          </a:p>
        </p:txBody>
      </p:sp>
      <p:sp>
        <p:nvSpPr>
          <p:cNvPr id="277" name="Прямоугольник 276">
            <a:hlinkClick r:id="rId19" action="ppaction://hlinksldjump"/>
          </p:cNvPr>
          <p:cNvSpPr/>
          <p:nvPr/>
        </p:nvSpPr>
        <p:spPr>
          <a:xfrm>
            <a:off x="7354321" y="3046252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D232AE54-23BB-46A9-B371-F520D6AB0922}"/>
              </a:ext>
            </a:extLst>
          </p:cNvPr>
          <p:cNvSpPr txBox="1"/>
          <p:nvPr/>
        </p:nvSpPr>
        <p:spPr>
          <a:xfrm>
            <a:off x="1357447" y="3047253"/>
            <a:ext cx="2557463" cy="49244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latin typeface="Merriweather" panose="00000500000000000000" pitchFamily="2" charset="-52"/>
              </a:rPr>
              <a:t>Освобождение</a:t>
            </a:r>
          </a:p>
          <a:p>
            <a:r>
              <a:rPr lang="ru-RU" sz="1600" b="1" dirty="0" smtClean="0">
                <a:latin typeface="Merriweather" panose="00000500000000000000" pitchFamily="2" charset="-52"/>
              </a:rPr>
              <a:t>стран Европы</a:t>
            </a:r>
            <a:endParaRPr lang="ru-RU" sz="1600" b="1" dirty="0">
              <a:latin typeface="Merriweather" panose="00000500000000000000" pitchFamily="2" charset="-52"/>
            </a:endParaRPr>
          </a:p>
        </p:txBody>
      </p:sp>
      <p:sp>
        <p:nvSpPr>
          <p:cNvPr id="231" name="Прямоугольник 230">
            <a:hlinkClick r:id="rId20" action="ppaction://hlinksldjump"/>
          </p:cNvPr>
          <p:cNvSpPr/>
          <p:nvPr/>
        </p:nvSpPr>
        <p:spPr>
          <a:xfrm>
            <a:off x="3724432" y="3664141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1</a:t>
            </a:r>
          </a:p>
        </p:txBody>
      </p:sp>
      <p:sp>
        <p:nvSpPr>
          <p:cNvPr id="236" name="Прямоугольник 235">
            <a:hlinkClick r:id="rId21" action="ppaction://hlinksldjump"/>
          </p:cNvPr>
          <p:cNvSpPr/>
          <p:nvPr/>
        </p:nvSpPr>
        <p:spPr>
          <a:xfrm>
            <a:off x="4631394" y="3664141"/>
            <a:ext cx="804432" cy="450000"/>
          </a:xfrm>
          <a:prstGeom prst="rect">
            <a:avLst/>
          </a:prstGeom>
          <a:solidFill>
            <a:srgbClr val="539BCF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2</a:t>
            </a:r>
          </a:p>
        </p:txBody>
      </p:sp>
      <p:sp>
        <p:nvSpPr>
          <p:cNvPr id="243" name="Прямоугольник 242">
            <a:hlinkClick r:id="rId22" action="ppaction://hlinksldjump"/>
          </p:cNvPr>
          <p:cNvSpPr/>
          <p:nvPr/>
        </p:nvSpPr>
        <p:spPr>
          <a:xfrm>
            <a:off x="5534627" y="3664141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3</a:t>
            </a:r>
          </a:p>
        </p:txBody>
      </p:sp>
      <p:sp>
        <p:nvSpPr>
          <p:cNvPr id="248" name="Прямоугольник 247">
            <a:hlinkClick r:id="rId23" action="ppaction://hlinksldjump"/>
          </p:cNvPr>
          <p:cNvSpPr/>
          <p:nvPr/>
        </p:nvSpPr>
        <p:spPr>
          <a:xfrm>
            <a:off x="6445535" y="3664141"/>
            <a:ext cx="804432" cy="450000"/>
          </a:xfrm>
          <a:prstGeom prst="rect">
            <a:avLst/>
          </a:prstGeom>
          <a:solidFill>
            <a:srgbClr val="539BCF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4</a:t>
            </a:r>
          </a:p>
        </p:txBody>
      </p:sp>
      <p:sp>
        <p:nvSpPr>
          <p:cNvPr id="276" name="Прямоугольник 275">
            <a:hlinkClick r:id="rId24" action="ppaction://hlinksldjump"/>
          </p:cNvPr>
          <p:cNvSpPr/>
          <p:nvPr/>
        </p:nvSpPr>
        <p:spPr>
          <a:xfrm>
            <a:off x="7346917" y="3664141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03F545F0-9E90-4460-9908-33E10159E079}"/>
              </a:ext>
            </a:extLst>
          </p:cNvPr>
          <p:cNvSpPr txBox="1"/>
          <p:nvPr/>
        </p:nvSpPr>
        <p:spPr>
          <a:xfrm>
            <a:off x="1363859" y="3762659"/>
            <a:ext cx="1864293" cy="24622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ru-RU" sz="1600" b="1" dirty="0">
                <a:latin typeface="Merriweather" panose="00000500000000000000" pitchFamily="2" charset="-52"/>
              </a:rPr>
              <a:t>Битва за Берлин</a:t>
            </a:r>
          </a:p>
        </p:txBody>
      </p:sp>
      <p:sp>
        <p:nvSpPr>
          <p:cNvPr id="47" name="TextBox 46">
            <a:hlinkClick r:id="rId25" action="ppaction://hlinksldjump"/>
            <a:extLst>
              <a:ext uri="{FF2B5EF4-FFF2-40B4-BE49-F238E27FC236}">
                <a16:creationId xmlns="" xmlns:a16="http://schemas.microsoft.com/office/drawing/2014/main" id="{E1311F50-080B-4F28-8E3F-FA973EE3DFFA}"/>
              </a:ext>
            </a:extLst>
          </p:cNvPr>
          <p:cNvSpPr txBox="1"/>
          <p:nvPr/>
        </p:nvSpPr>
        <p:spPr>
          <a:xfrm>
            <a:off x="1357447" y="1065949"/>
            <a:ext cx="3553158" cy="491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2800" b="1">
                <a:solidFill>
                  <a:srgbClr val="0070C0"/>
                </a:solidFill>
                <a:latin typeface="Merriweather" panose="00000500000000000000" pitchFamily="2" charset="-52"/>
              </a:rPr>
              <a:t>Выберите вопрос</a:t>
            </a:r>
          </a:p>
        </p:txBody>
      </p:sp>
      <p:sp>
        <p:nvSpPr>
          <p:cNvPr id="48" name="Скругленный прямоугольник 47">
            <a:hlinkClick r:id="" action="ppaction://hlinkshowjump?jump=endshow"/>
          </p:cNvPr>
          <p:cNvSpPr/>
          <p:nvPr/>
        </p:nvSpPr>
        <p:spPr>
          <a:xfrm>
            <a:off x="3575051" y="4361858"/>
            <a:ext cx="1993898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254000" dist="127000" dir="5400000" sx="90000" sy="90000" algn="t" rotWithShape="0">
              <a:schemeClr val="accent1"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 smtClean="0">
                <a:solidFill>
                  <a:schemeClr val="tx1"/>
                </a:solidFill>
              </a:rPr>
              <a:t>Завершить игру</a:t>
            </a:r>
            <a:endParaRPr lang="ru-RU" sz="1200" b="1">
              <a:solidFill>
                <a:schemeClr val="tx1"/>
              </a:solidFill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44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1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6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8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"/>
                  </p:tgtEl>
                </p:cond>
              </p:nextCondLst>
            </p:seq>
          </p:childTnLst>
        </p:cTn>
      </p:par>
    </p:tnLst>
    <p:bldLst>
      <p:bldP spid="234" grpId="0" animBg="1"/>
      <p:bldP spid="239" grpId="0" animBg="1"/>
      <p:bldP spid="246" grpId="0" animBg="1"/>
      <p:bldP spid="251" grpId="0" animBg="1"/>
      <p:bldP spid="279" grpId="0" animBg="1"/>
      <p:bldP spid="233" grpId="0" animBg="1"/>
      <p:bldP spid="238" grpId="0" animBg="1"/>
      <p:bldP spid="245" grpId="0" animBg="1"/>
      <p:bldP spid="250" grpId="0" animBg="1"/>
      <p:bldP spid="278" grpId="0" animBg="1"/>
      <p:bldP spid="232" grpId="0" animBg="1"/>
      <p:bldP spid="237" grpId="0" animBg="1"/>
      <p:bldP spid="244" grpId="0" animBg="1"/>
      <p:bldP spid="249" grpId="0" animBg="1"/>
      <p:bldP spid="277" grpId="0" animBg="1"/>
      <p:bldP spid="231" grpId="0" animBg="1"/>
      <p:bldP spid="236" grpId="0" animBg="1"/>
      <p:bldP spid="243" grpId="0" animBg="1"/>
      <p:bldP spid="248" grpId="0" animBg="1"/>
      <p:bldP spid="27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="" xmlns:a16="http://schemas.microsoft.com/office/drawing/2014/main" id="{6573A7DB-357C-4094-8A92-32F64B7920B2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3AF0689-6BCB-47D0-967C-8E8ADDB5BADC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sp>
        <p:nvSpPr>
          <p:cNvPr id="12" name="TextBox 11">
            <a:hlinkClick r:id="" action="ppaction://noaction"/>
            <a:extLst>
              <a:ext uri="{FF2B5EF4-FFF2-40B4-BE49-F238E27FC236}">
                <a16:creationId xmlns="" xmlns:a16="http://schemas.microsoft.com/office/drawing/2014/main" id="{F1F959C3-EBE4-46A6-9269-DBBF7048E218}"/>
              </a:ext>
            </a:extLst>
          </p:cNvPr>
          <p:cNvSpPr txBox="1"/>
          <p:nvPr/>
        </p:nvSpPr>
        <p:spPr>
          <a:xfrm>
            <a:off x="411963" y="1176752"/>
            <a:ext cx="4990215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b="1">
                <a:solidFill>
                  <a:prstClr val="black"/>
                </a:solidFill>
                <a:latin typeface="Roboto Slab"/>
              </a:rPr>
              <a:t>Это сражение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произошедшее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12 июля 1943 года на южном фасе Курской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дуги, считается одним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из крупнейших сражений в военной истории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с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применением бронетанковых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сил.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pic>
        <p:nvPicPr>
          <p:cNvPr id="15" name="Picture 4" descr="Картинки по запросу &quot;прохоровское поле&quot;">
            <a:extLst>
              <a:ext uri="{FF2B5EF4-FFF2-40B4-BE49-F238E27FC236}">
                <a16:creationId xmlns="" xmlns:a16="http://schemas.microsoft.com/office/drawing/2014/main" id="{7A7EF73C-1131-4FF6-AB89-84554C19D8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77802" y="1253360"/>
            <a:ext cx="3044651" cy="3097576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39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4" y="1166813"/>
            <a:ext cx="4482154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Сражение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под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Прохоровкой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ходе оборонительной фазы Курской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битвы является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одним из крупнейших сражений в военной истории с применением бронетанковых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сил. Эта битва в целом рассматривается как крупнейшая в танковой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истории.</a:t>
            </a:r>
          </a:p>
        </p:txBody>
      </p:sp>
      <p:sp>
        <p:nvSpPr>
          <p:cNvPr id="13" name="Скругленный прямоугольник 15">
            <a:hlinkClick r:id="rId2" action="ppaction://hlinksldjump"/>
            <a:extLst>
              <a:ext uri="{FF2B5EF4-FFF2-40B4-BE49-F238E27FC236}">
                <a16:creationId xmlns="" xmlns:a16="http://schemas.microsoft.com/office/drawing/2014/main" id="{2CB87A27-1362-4090-9EC4-2CB60A6E586F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4" descr="Картинки по запросу &quot;прохоровское поле&quot;">
            <a:extLst>
              <a:ext uri="{FF2B5EF4-FFF2-40B4-BE49-F238E27FC236}">
                <a16:creationId xmlns="" xmlns:a16="http://schemas.microsoft.com/office/drawing/2014/main" id="{7A7EF73C-1131-4FF6-AB89-84554C19D8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77802" y="1253360"/>
            <a:ext cx="3044651" cy="3097576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60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4" y="1176752"/>
            <a:ext cx="5168722" cy="168430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Назовите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русского полководца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военного теоретика, командовавшего осадой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взятием крепости </a:t>
            </a:r>
            <a:r>
              <a:rPr lang="ru-RU" sz="1600" err="1" smtClean="0">
                <a:solidFill>
                  <a:prstClr val="black"/>
                </a:solidFill>
                <a:latin typeface="Roboto Slab"/>
              </a:rPr>
              <a:t>Кольберг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в 1761 году, в честь которого была названа </a:t>
            </a:r>
            <a:r>
              <a:rPr lang="ru-RU" sz="1600" err="1" smtClean="0">
                <a:solidFill>
                  <a:prstClr val="black"/>
                </a:solidFill>
                <a:latin typeface="Roboto Slab"/>
              </a:rPr>
              <a:t>Белгородско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-Харьковская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стратегическая наступательная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операция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1943 года.</a:t>
            </a:r>
            <a:endParaRPr lang="ru-RU" sz="1600" b="1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026" name="Picture 2" descr="Rumjanzew-sadunaiski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3185" y="1176752"/>
            <a:ext cx="2917339" cy="292094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30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4" y="1176752"/>
            <a:ext cx="5184968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err="1">
                <a:solidFill>
                  <a:prstClr val="black"/>
                </a:solidFill>
                <a:latin typeface="Roboto Slab"/>
              </a:rPr>
              <a:t>Белгородско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-Харьковская стратегическая наступательная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операция – заключительная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операция Курской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битвы. Она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проводилась </a:t>
            </a:r>
            <a:endParaRPr lang="ru-RU" sz="1600" smtClean="0">
              <a:solidFill>
                <a:prstClr val="black"/>
              </a:solidFill>
              <a:latin typeface="Roboto Slab"/>
            </a:endParaRPr>
          </a:p>
          <a:p>
            <a:pPr defTabSz="914377"/>
            <a:r>
              <a:rPr lang="ru-RU" sz="1600" smtClean="0">
                <a:solidFill>
                  <a:prstClr val="black"/>
                </a:solidFill>
                <a:latin typeface="Roboto Slab"/>
              </a:rPr>
              <a:t>с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3 по 23 августа 1943 года с целью нанесения поражения </a:t>
            </a:r>
            <a:r>
              <a:rPr lang="ru-RU" sz="1600" err="1">
                <a:solidFill>
                  <a:prstClr val="black"/>
                </a:solidFill>
                <a:latin typeface="Roboto Slab"/>
              </a:rPr>
              <a:t>белгородско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-харьковской группировке вермахта, освобождения Харьковского промышленного района, создания предпосылок для окончательного освобождения Левобережной Украины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. Эта операция получила кодовое название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«Полководец Румянцев»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, </a:t>
            </a:r>
          </a:p>
          <a:p>
            <a:pPr defTabSz="914377"/>
            <a:r>
              <a:rPr lang="ru-RU" sz="1600" smtClean="0">
                <a:solidFill>
                  <a:prstClr val="black"/>
                </a:solidFill>
                <a:latin typeface="Roboto Slab"/>
              </a:rPr>
              <a:t>в честь графа Петра Александровича Румянцева-Задунайского. 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1" name="Скругленный прямоугольник 15">
            <a:hlinkClick r:id="rId2" action="ppaction://hlinksldjump"/>
            <a:extLst>
              <a:ext uri="{FF2B5EF4-FFF2-40B4-BE49-F238E27FC236}">
                <a16:creationId xmlns="" xmlns:a16="http://schemas.microsoft.com/office/drawing/2014/main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2" descr="Rumjanzew-sadunaiski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3185" y="1176752"/>
            <a:ext cx="2917339" cy="292094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6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="" xmlns:a16="http://schemas.microsoft.com/office/drawing/2014/main" id="{8012985F-FF57-43E9-A3A8-B5DA4D5F82C8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3901053-E004-4BB9-A204-92B05879755B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="" xmlns:a16="http://schemas.microsoft.com/office/drawing/2014/main" id="{A2AE613E-3B26-48CC-81B8-CF06C131B347}"/>
              </a:ext>
            </a:extLst>
          </p:cNvPr>
          <p:cNvSpPr txBox="1"/>
          <p:nvPr/>
        </p:nvSpPr>
        <p:spPr>
          <a:xfrm>
            <a:off x="411963" y="1176752"/>
            <a:ext cx="5158657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smtClean="0">
                <a:solidFill>
                  <a:prstClr val="black"/>
                </a:solidFill>
                <a:latin typeface="Roboto Slab"/>
              </a:rPr>
              <a:t>Именно так называлась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советская 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наступательная операция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которая была проведена с 12 июля по 18 августа 1943 года во время Курской битвы для окончательного разгрома группировки противника под Орлом.</a:t>
            </a:r>
          </a:p>
        </p:txBody>
      </p:sp>
      <p:pic>
        <p:nvPicPr>
          <p:cNvPr id="25602" name="Picture 2" descr="Файл:Kutuzov by Volkov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1200" y="1176753"/>
            <a:ext cx="2917371" cy="288724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39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4" y="1166813"/>
            <a:ext cx="5340658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prstClr val="black"/>
                </a:solidFill>
                <a:latin typeface="Roboto Slab"/>
              </a:rPr>
              <a:t>В результате наступления Красной Армии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 defTabSz="914377"/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12 июля по 18 августа 1943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года, получившего название операция «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Кутузов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»,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орловская группировка немецких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войск потерпела поражение,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а занимаемый ею орловский стратегический плацдарм был ликвидирован. </a:t>
            </a:r>
          </a:p>
        </p:txBody>
      </p:sp>
      <p:sp>
        <p:nvSpPr>
          <p:cNvPr id="9" name="Скругленный прямоугольник 15">
            <a:hlinkClick r:id="rId2" action="ppaction://hlinksldjump"/>
            <a:extLst>
              <a:ext uri="{FF2B5EF4-FFF2-40B4-BE49-F238E27FC236}">
                <a16:creationId xmlns="" xmlns:a16="http://schemas.microsoft.com/office/drawing/2014/main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11" name="Picture 2" descr="Файл:Kutuzov by Volkov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1200" y="1176753"/>
            <a:ext cx="2917371" cy="288724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63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="" xmlns:a16="http://schemas.microsoft.com/office/drawing/2014/main" id="{07083953-B16A-4AFE-B1F9-81C05B442075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6362730-DBF0-4325-A976-189D15076655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="" xmlns:a16="http://schemas.microsoft.com/office/drawing/2014/main" id="{02582E10-E74C-4C6F-86C5-213AF988B7A2}"/>
              </a:ext>
            </a:extLst>
          </p:cNvPr>
          <p:cNvSpPr txBox="1"/>
          <p:nvPr/>
        </p:nvSpPr>
        <p:spPr>
          <a:xfrm>
            <a:off x="411964" y="1176752"/>
            <a:ext cx="4966152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prstClr val="black"/>
                </a:solidFill>
                <a:latin typeface="Roboto Slab"/>
              </a:rPr>
              <a:t>Сталинградская битва ознаменовала начало коренного перелома и создала условия для наступления армий всех фронтов на юго-западном направлении. Курская битва стала решающей в обеспечении коренного перелома в ходе Великой Отечественной 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Второй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мировой войны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 Но именно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эта битва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закрепила коренной перелом в пользу СССР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 defTabSz="914377"/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других стран антигитлеровской коалиции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pic>
        <p:nvPicPr>
          <p:cNvPr id="2050" name="Picture 2" descr="Битва за Днепр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18"/>
          <a:stretch/>
        </p:blipFill>
        <p:spPr bwMode="auto">
          <a:xfrm>
            <a:off x="5795962" y="1176753"/>
            <a:ext cx="2894489" cy="2911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74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4" y="1166813"/>
            <a:ext cx="5054339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b="1">
                <a:solidFill>
                  <a:prstClr val="black"/>
                </a:solidFill>
                <a:latin typeface="Roboto Slab"/>
              </a:rPr>
              <a:t>Битва за Днепр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закрепила коренной перелом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пользу СССР и других стран антигитлеровской коалиции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. Она продолжалась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4 месяца и стала одним из крупнейших сражений в мировой истории. С обеих сторон в ней участвовало около 4 млн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человек. Советским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войскам за короткое время удалось освободить столицу УССР Киев, а также на широком фронте форсировать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Днепр – одну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из крупнейших рек Европы.</a:t>
            </a:r>
          </a:p>
        </p:txBody>
      </p:sp>
      <p:pic>
        <p:nvPicPr>
          <p:cNvPr id="9" name="Picture 2" descr="Битва за Днепр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18"/>
          <a:stretch/>
        </p:blipFill>
        <p:spPr bwMode="auto">
          <a:xfrm>
            <a:off x="5795962" y="1176753"/>
            <a:ext cx="2894489" cy="2911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5">
            <a:hlinkClick r:id="rId3" action="ppaction://hlinksldjump"/>
            <a:extLst>
              <a:ext uri="{FF2B5EF4-FFF2-40B4-BE49-F238E27FC236}">
                <a16:creationId xmlns="" xmlns:a16="http://schemas.microsoft.com/office/drawing/2014/main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50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3" y="1176752"/>
            <a:ext cx="4891320" cy="140358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От имени этого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советского государственного 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и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партийного деятеля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была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опубликована книга «Малая земля» — мемуары,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касающиеся десантной операции, предпринятой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с целью освобождения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Новороссийска. 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="" xmlns:a16="http://schemas.microsoft.com/office/drawing/2014/main" id="{C69BBABF-9946-4D29-8C9A-2F64958F3CD4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EF223CF-C1C9-46DD-8A8C-596599806ECE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38914" name="Picture 2" descr="Л. И. Брежнев 1943.jpe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18812" y="1155559"/>
            <a:ext cx="2871639" cy="293219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5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2">
            <a:hlinkClick r:id="rId2" action="ppaction://hlinksldjump"/>
            <a:extLst>
              <a:ext uri="{FF2B5EF4-FFF2-40B4-BE49-F238E27FC236}">
                <a16:creationId xmlns="" xmlns:a16="http://schemas.microsoft.com/office/drawing/2014/main" id="{8B806A10-21FE-49C6-8CC4-C1A4F62CBC65}"/>
              </a:ext>
            </a:extLst>
          </p:cNvPr>
          <p:cNvSpPr/>
          <p:nvPr/>
        </p:nvSpPr>
        <p:spPr>
          <a:xfrm>
            <a:off x="358774" y="3060737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Керчь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Скругленный прямоугольник 7">
            <a:hlinkClick r:id="rId2" action="ppaction://hlinksldjump"/>
            <a:extLst>
              <a:ext uri="{FF2B5EF4-FFF2-40B4-BE49-F238E27FC236}">
                <a16:creationId xmlns="" xmlns:a16="http://schemas.microsoft.com/office/drawing/2014/main" id="{BCA86E2D-4391-44EA-A026-1A8BC4FC05CF}"/>
              </a:ext>
            </a:extLst>
          </p:cNvPr>
          <p:cNvSpPr/>
          <p:nvPr/>
        </p:nvSpPr>
        <p:spPr>
          <a:xfrm>
            <a:off x="347662" y="1508933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Харьков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Скругленный прямоугольник 8">
            <a:hlinkClick r:id="rId2" action="ppaction://hlinksldjump"/>
            <a:extLst>
              <a:ext uri="{FF2B5EF4-FFF2-40B4-BE49-F238E27FC236}">
                <a16:creationId xmlns="" xmlns:a16="http://schemas.microsoft.com/office/drawing/2014/main" id="{1111116D-3528-400A-8EBE-2D876C1EA14E}"/>
              </a:ext>
            </a:extLst>
          </p:cNvPr>
          <p:cNvSpPr/>
          <p:nvPr/>
        </p:nvSpPr>
        <p:spPr>
          <a:xfrm>
            <a:off x="358775" y="2284835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Мурманск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Скругленный прямоугольник 10">
            <a:hlinkClick r:id="rId3" action="ppaction://hlinksldjump"/>
            <a:extLst>
              <a:ext uri="{FF2B5EF4-FFF2-40B4-BE49-F238E27FC236}">
                <a16:creationId xmlns="" xmlns:a16="http://schemas.microsoft.com/office/drawing/2014/main" id="{74157753-C10D-47B4-B69D-676C41AA62EF}"/>
              </a:ext>
            </a:extLst>
          </p:cNvPr>
          <p:cNvSpPr/>
          <p:nvPr/>
        </p:nvSpPr>
        <p:spPr>
          <a:xfrm>
            <a:off x="358775" y="3836639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Севастополь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3314" name="Picture 2" descr="https://avatars.mds.yandex.net/get-pdb/1948869/573822be-2c3f-45ee-87b2-cfa6d980e0f8/s1200?webp=false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98116" y="1198873"/>
            <a:ext cx="5845884" cy="350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2" name="Прямоугольник с двумя скругленными соседними углами 11">
            <a:extLst>
              <a:ext uri="{FF2B5EF4-FFF2-40B4-BE49-F238E27FC236}">
                <a16:creationId xmlns="" xmlns:a16="http://schemas.microsoft.com/office/drawing/2014/main" id="{26A08D69-C4FC-444A-8379-FACDE891952B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EE091A7-C0E2-4733-8CED-23C71534FA52}"/>
              </a:ext>
            </a:extLst>
          </p:cNvPr>
          <p:cNvSpPr txBox="1"/>
          <p:nvPr/>
        </p:nvSpPr>
        <p:spPr>
          <a:xfrm>
            <a:off x="2907120" y="-14068"/>
            <a:ext cx="33297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В каком городе </a:t>
            </a:r>
            <a:endParaRPr lang="ru-RU" sz="2200" smtClean="0">
              <a:solidFill>
                <a:prstClr val="black">
                  <a:lumMod val="50000"/>
                  <a:lumOff val="50000"/>
                </a:prstClr>
              </a:solidFill>
              <a:latin typeface="Roboto Slab"/>
            </a:endParaRPr>
          </a:p>
          <a:p>
            <a:pPr algn="ctr" defTabSz="914377"/>
            <a:r>
              <a:rPr lang="ru-RU" sz="2200" smtClean="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происходит событие?</a:t>
            </a:r>
            <a:endParaRPr lang="ru-RU" sz="2200">
              <a:solidFill>
                <a:prstClr val="black">
                  <a:lumMod val="50000"/>
                  <a:lumOff val="50000"/>
                </a:prstClr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414289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3" y="1166813"/>
            <a:ext cx="5177180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b="1" dirty="0">
                <a:solidFill>
                  <a:prstClr val="black"/>
                </a:solidFill>
                <a:latin typeface="Roboto Slab"/>
              </a:rPr>
              <a:t>«Малая земля»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— плацдарм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южнее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Новороссийска, образовавшийся 4 февраля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 defTabSz="914377"/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1943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года в результате десантной операции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 defTabSz="914377"/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18-й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десантной армии Черноморской группы войск и Черноморского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флота,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предпринятой с целью освобождения города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 Оборона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этого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района продолжалась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225 дней 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завершилась </a:t>
            </a:r>
            <a:br>
              <a:rPr lang="ru-RU" sz="1600" dirty="0" smtClean="0">
                <a:solidFill>
                  <a:prstClr val="black"/>
                </a:solidFill>
                <a:latin typeface="Roboto Slab"/>
              </a:rPr>
            </a:b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16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сентября 1943 года освобождением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Новороссийска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От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имени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Л. И. Брежнева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была опубликована книга «Малая земля» — мемуары, относящиеся к периоду Великой Отечественной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войны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</a:t>
            </a:r>
          </a:p>
        </p:txBody>
      </p:sp>
      <p:pic>
        <p:nvPicPr>
          <p:cNvPr id="9" name="Picture 2" descr="Л. И. Брежнев 1943.jpe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18812" y="1155559"/>
            <a:ext cx="2871639" cy="293219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5">
            <a:hlinkClick r:id="rId3" action="ppaction://hlinksldjump"/>
            <a:extLst>
              <a:ext uri="{FF2B5EF4-FFF2-40B4-BE49-F238E27FC236}">
                <a16:creationId xmlns="" xmlns:a16="http://schemas.microsoft.com/office/drawing/2014/main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02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4" y="1166813"/>
            <a:ext cx="5077383" cy="168430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В честь именно 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этого полководца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получившего известность в ходе Отечественной войны </a:t>
            </a:r>
            <a:endParaRPr lang="ru-RU" sz="160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1812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года, была названа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стратегическая Белорусская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наступательная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операция,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проводившаяся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23 июня по 29 августа </a:t>
            </a:r>
            <a:endParaRPr lang="ru-RU" sz="160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1944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года.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="" xmlns:a16="http://schemas.microsoft.com/office/drawing/2014/main" id="{D80D1EBA-0E05-41C2-97F8-44FC9A759A06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08CB9B3-8DDA-4849-A959-176E896AFC5A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0" name="Picture 2" descr="Bagration P I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5790" y="1166814"/>
            <a:ext cx="2871639" cy="2922866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47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4" y="1166813"/>
            <a:ext cx="538399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>
                <a:solidFill>
                  <a:prstClr val="black"/>
                </a:solidFill>
                <a:latin typeface="Roboto Slab"/>
              </a:rPr>
              <a:t>Белорусская наступательная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операция «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Багратион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» была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названа в честь 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Петра Ивановича Багратиона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 одна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из крупнейших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военных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операций за всю историю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человечества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.</a:t>
            </a:r>
          </a:p>
        </p:txBody>
      </p:sp>
      <p:pic>
        <p:nvPicPr>
          <p:cNvPr id="9" name="Picture 2" descr="Bagration P I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5790" y="1166814"/>
            <a:ext cx="2871639" cy="2922866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5">
            <a:hlinkClick r:id="rId3" action="ppaction://hlinksldjump"/>
            <a:extLst>
              <a:ext uri="{FF2B5EF4-FFF2-40B4-BE49-F238E27FC236}">
                <a16:creationId xmlns="" xmlns:a16="http://schemas.microsoft.com/office/drawing/2014/main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09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4" y="1166813"/>
            <a:ext cx="5190687" cy="19650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Именно этот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советский военачальник, генерал армии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, член Ставки ВГК, начальник Генерального штаба в 1945—1946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годах стал ведущим разработчиком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плана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Белорусской наступательной операции. </a:t>
            </a:r>
          </a:p>
          <a:p>
            <a:pPr>
              <a:lnSpc>
                <a:spcPct val="114000"/>
              </a:lnSpc>
            </a:pPr>
            <a:endParaRPr lang="ru-RU" sz="1600" b="1" dirty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endParaRPr lang="ru-RU" sz="1600" b="1" dirty="0" smtClean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="" xmlns:a16="http://schemas.microsoft.com/office/drawing/2014/main" id="{BF8F6752-D9D8-4CC5-8BDD-6C16C9B1793A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4280EA0-8C53-4479-A882-194F1B1AE516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0" name="Picture 2" descr="Aleksei Antonov 3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5790" y="1166812"/>
            <a:ext cx="2878071" cy="292286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75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4" y="1166813"/>
            <a:ext cx="4482154" cy="2708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b="1">
                <a:solidFill>
                  <a:prstClr val="black"/>
                </a:solidFill>
                <a:latin typeface="Roboto Slab"/>
              </a:rPr>
              <a:t>Алексей Иннокентьевич Антонов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участвовал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 разработке практически всех значимых операций советских войск в Великой Отечественной войне с декабря 1942 года. Под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его руководством в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Генеральном штабе велась разработка летней кампании 1944 года.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Направление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главного удара — белорусское — Антонов прорабатывал лично, заложив основы решающего наступления кампании — операции «Багратион».</a:t>
            </a: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="" xmlns:a16="http://schemas.microsoft.com/office/drawing/2014/main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7" name="Picture 2" descr="Aleksei Antonov 3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5790" y="1166812"/>
            <a:ext cx="2878071" cy="292286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70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5" y="1166813"/>
            <a:ext cx="5473700" cy="140358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Именно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таким по счёту «сталинским ударом»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стала операция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проводившаяся с 23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июня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по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29 августа 1944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года. Её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результатом стало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освобождение Белорусской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ССР,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большей части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Литовской ССР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и значительной части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Польши. </a:t>
            </a:r>
            <a:endParaRPr lang="ru-RU" sz="1600" smtClean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="" xmlns:a16="http://schemas.microsoft.com/office/drawing/2014/main" id="{9B9576C4-399D-410C-B22B-070F88999F4B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6818722-7B75-4B15-B348-0C08CB21A1BE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2" name="Picture 2" descr="https://upload.wikimedia.org/wikipedia/commons/f/fb/Soviet_soldiers_in_Polozk_%28Belarus%29%2C_passing_by_propaganda_poster_celebrating_the_reconquest_of_the_city_and_urging_the_liberation_of_the_Baltic_from_Nazi_German_occupation._July_4%2C_1944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32475" y="1155559"/>
            <a:ext cx="2857976" cy="293219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2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3" y="1166813"/>
            <a:ext cx="5057019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prstClr val="black"/>
                </a:solidFill>
                <a:latin typeface="Roboto Slab"/>
              </a:rPr>
              <a:t>С 23 июня по 29 августа 1944 года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были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проведены наступательные операции войск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Roboto Slab"/>
              </a:rPr>
            </a:b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1-го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Прибалтийского, 1-го, 2-го и 3-го Белорусских фронтов. Советские войска разгромили группу немецких армий «Центр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». </a:t>
            </a:r>
            <a:br>
              <a:rPr lang="ru-RU" sz="1600" dirty="0" smtClean="0">
                <a:solidFill>
                  <a:prstClr val="black"/>
                </a:solidFill>
                <a:latin typeface="Roboto Slab"/>
              </a:rPr>
            </a:b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результате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«Пятого сталинского удара»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были освобождены Белорусская ССР, большая часть Литовской ССР и значительная часть Польши. Советские войска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вышли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к реке Висла и непосредственно к границам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Германии.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	</a:t>
            </a: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="" xmlns:a16="http://schemas.microsoft.com/office/drawing/2014/main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2" descr="https://upload.wikimedia.org/wikipedia/commons/f/fb/Soviet_soldiers_in_Polozk_%28Belarus%29%2C_passing_by_propaganda_poster_celebrating_the_reconquest_of_the_city_and_urging_the_liberation_of_the_Baltic_from_Nazi_German_occupation._July_4%2C_1944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32475" y="1155559"/>
            <a:ext cx="2857976" cy="293219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71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5" y="1166813"/>
            <a:ext cx="5473700" cy="19650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Именно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 этом городе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16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июля 1944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года состоялся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уникальный парад, практически не имевший аналогов в мировой истории.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Интересно, что в нём приняло участие и «партизанское» животное – козёл Малыш, которого народные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мстители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украсили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лентой с немецкими орденами из захваченной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штабной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машины противника. 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="" xmlns:a16="http://schemas.microsoft.com/office/drawing/2014/main" id="{699BA860-90D6-48B7-93CF-1D98074AC571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2301886-6FC8-4CB9-84DA-0B6EE0DD0617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5124" name="Picture 4" descr="https://www.sb.by/upload/iblock/de1/de1d98b169fb14283cb7204f09a5be8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9632" y="2606831"/>
            <a:ext cx="2440886" cy="168692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www.sb.by/upload/iblock/1cb/1cb95cf0ebc12ef38cbf34ab689a153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9632" y="1166813"/>
            <a:ext cx="2440886" cy="167729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94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4" y="1166813"/>
            <a:ext cx="4499670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smtClean="0">
                <a:solidFill>
                  <a:prstClr val="black"/>
                </a:solidFill>
                <a:latin typeface="Roboto Slab"/>
              </a:rPr>
              <a:t>16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июля 1944 года, за день до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«парада побеждённых»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Москве,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 поле бывшего ипподрома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Минске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состоялся партизанский парад. В нём приняло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участие 30 партизанских бригад.</a:t>
            </a: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="" xmlns:a16="http://schemas.microsoft.com/office/drawing/2014/main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4" descr="https://www.sb.by/upload/iblock/de1/de1d98b169fb14283cb7204f09a5be8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9632" y="2606831"/>
            <a:ext cx="2440886" cy="168692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s://www.sb.by/upload/iblock/1cb/1cb95cf0ebc12ef38cbf34ab689a153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9632" y="1166813"/>
            <a:ext cx="2440886" cy="167729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37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69285" y="1008465"/>
            <a:ext cx="5473700" cy="308789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«Стремительность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наступления Ваших армий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изумительна»,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– писал президент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США Ф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 Рузвельт 21 июля 1944 года И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 В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 Сталину.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 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телеграмме главе советского правительства от 24 июля премьер-министр Великобритании У. Черчилль назвал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Белорусскую наступательную операцию «победами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огромной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важности». Современные историки также отмечают, что без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операции «Багратион» было бы невозможно успешное развитие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операции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союзников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, начавшейся 6 июня 1944 года. А какое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кодовое название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она носила?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="" xmlns:a16="http://schemas.microsoft.com/office/drawing/2014/main" id="{CB23640B-C93F-4742-93C4-B0CCE76EABF8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D9EC86D-C921-4D73-B7FA-2E5C91D963EC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4" name="Picture 2" descr="NormandySupply edit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28993" y="1177760"/>
            <a:ext cx="2861458" cy="290999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98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avatars.mds.yandex.net/get-pdb/1948869/573822be-2c3f-45ee-87b2-cfa6d980e0f8/s1200?webp=false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6" name="Скругленный прямоугольник 15">
            <a:hlinkClick r:id="rId4" action="ppaction://hlinksldjump"/>
            <a:extLst>
              <a:ext uri="{FF2B5EF4-FFF2-40B4-BE49-F238E27FC236}">
                <a16:creationId xmlns="" xmlns:a16="http://schemas.microsoft.com/office/drawing/2014/main" id="{7728359E-9298-4743-841C-59010BE215AE}"/>
              </a:ext>
            </a:extLst>
          </p:cNvPr>
          <p:cNvSpPr/>
          <p:nvPr/>
        </p:nvSpPr>
        <p:spPr>
          <a:xfrm>
            <a:off x="358775" y="4361858"/>
            <a:ext cx="1818368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Попробовать ещё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6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3" y="1166813"/>
            <a:ext cx="4839305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>
                <a:solidFill>
                  <a:prstClr val="black"/>
                </a:solidFill>
                <a:latin typeface="Roboto Slab"/>
              </a:rPr>
              <a:t>Нормандская операция, или операция 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«</a:t>
            </a:r>
            <a:r>
              <a:rPr lang="ru-RU" sz="1600" b="1" err="1">
                <a:solidFill>
                  <a:prstClr val="black"/>
                </a:solidFill>
                <a:latin typeface="Roboto Slab"/>
              </a:rPr>
              <a:t>Оверлорд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»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—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стратегическая операция союзников по высадке войск в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Нормандии,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начавшаяся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6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июня 1944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года. Она открыла Второй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фронт в Европе во Второй мировой войне. До сих пор является крупнейшей десантной операцией в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истории.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="" xmlns:a16="http://schemas.microsoft.com/office/drawing/2014/main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2" descr="NormandySupply edit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28993" y="1177760"/>
            <a:ext cx="2861458" cy="290999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3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5" y="1145793"/>
            <a:ext cx="4718050" cy="140358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столицу именно этого европейского государства части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Красной Армии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вступили позже всех остальных освобождённых ими европейских столиц. Произошло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это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9 мая 1945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года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="" xmlns:a16="http://schemas.microsoft.com/office/drawing/2014/main" id="{D7ED970B-6353-4D44-AAD5-3095D60C37B2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D3CF1DF-110C-449F-B946-2EBC1CC9BD96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0" name="Picture 2" descr="Бойцы Красной Армии вступили в Прагу. Май 1945 года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3185" y="1166813"/>
            <a:ext cx="2989262" cy="291987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7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4" y="1166813"/>
            <a:ext cx="4482154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prstClr val="black"/>
                </a:solidFill>
                <a:latin typeface="Roboto Slab"/>
              </a:rPr>
              <a:t>В 4 часа утра 9 мая 1945 года передовые части 3-й гвардейской и 4-й гвардейской танковых армий 1-го Украинского фронта вступили в Прагу.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На тот момент Прага являлась столицей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Чехословакии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="" xmlns:a16="http://schemas.microsoft.com/office/drawing/2014/main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2" descr="Бойцы Красной Армии вступили в Прагу. Май 1945 года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3185" y="1166813"/>
            <a:ext cx="2989262" cy="291987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44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4" y="1166813"/>
            <a:ext cx="4696701" cy="842154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Именно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столько медалей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за освобождение европейских столиц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было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учреждено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Указом Президиума ВС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СССР.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="" xmlns:a16="http://schemas.microsoft.com/office/drawing/2014/main" id="{836DAA05-4F16-4CC6-998D-61622D0BC11F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7396843-FA92-42E4-87C0-96160D9DA8E0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0" name="Picture 2" descr="ЧЕЛОВЕК С СЕВЕРА: shurigin — LiveJournal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5963" y="1141198"/>
            <a:ext cx="3008333" cy="295906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12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3" y="1166813"/>
            <a:ext cx="456993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smtClean="0">
                <a:solidFill>
                  <a:prstClr val="black"/>
                </a:solidFill>
                <a:latin typeface="Roboto Slab"/>
              </a:rPr>
              <a:t>Всего было учреждено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три медали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: «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За освобождение Белграда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»,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«За освобождение Варшавы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»,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«За освобождение Праги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».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="" xmlns:a16="http://schemas.microsoft.com/office/drawing/2014/main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11266" name="Picture 2" descr="Liberation de Belgrade AVERS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6255" y="2161061"/>
            <a:ext cx="1109364" cy="206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Liberation de Varsovie AVER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2083" y="2161061"/>
            <a:ext cx="1099414" cy="206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Liberation of Prague OBVERSE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4558" y="2166195"/>
            <a:ext cx="1139387" cy="207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ЧЕЛОВЕК С СЕВЕРА: shurigin — LiveJournal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5963" y="1141198"/>
            <a:ext cx="3008333" cy="295906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82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5" y="1166813"/>
            <a:ext cx="4696701" cy="222618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памятник,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прообразом которого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стал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рядовой сводной роты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3-го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Украинского фронта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А. И. </a:t>
            </a:r>
            <a:r>
              <a:rPr lang="ru-RU" sz="1600" dirty="0" err="1" smtClean="0">
                <a:solidFill>
                  <a:prstClr val="black"/>
                </a:solidFill>
                <a:latin typeface="Roboto Slab"/>
              </a:rPr>
              <a:t>Скурлатов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, представляет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собой 11,5-метровую железобетонную скульптуру советского солдата, смотрящего на восток. В его руке — ППШ, направленный к земле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 какое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прозвище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носит этот памятник?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="" xmlns:a16="http://schemas.microsoft.com/office/drawing/2014/main" id="{9314831D-2214-4685-B91F-1FD1B670D794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7EDF758-D1EE-40A5-945A-03023FFF21A8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5" name="Picture 2" descr="Скурлатов Алексей Иванович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9632" y="1125875"/>
            <a:ext cx="2440886" cy="171823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AlyoshaPlovdiv1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59640" y="2595720"/>
            <a:ext cx="2420878" cy="169760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78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3" y="1166813"/>
            <a:ext cx="486422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b="1">
                <a:solidFill>
                  <a:prstClr val="black"/>
                </a:solidFill>
                <a:latin typeface="Roboto Slab"/>
              </a:rPr>
              <a:t>«Алёша»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— памятник советскому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солдату-освободителю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 болгарском городе Пловдив на холме </a:t>
            </a:r>
            <a:r>
              <a:rPr lang="ru-RU" sz="1600" err="1">
                <a:solidFill>
                  <a:prstClr val="black"/>
                </a:solidFill>
                <a:latin typeface="Roboto Slab"/>
              </a:rPr>
              <a:t>Бунарджик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 («Холм Освободителей»).</a:t>
            </a: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="" xmlns:a16="http://schemas.microsoft.com/office/drawing/2014/main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2" descr="Скурлатов Алексей Иванович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9632" y="1125875"/>
            <a:ext cx="2440886" cy="171823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AlyoshaPlovdiv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59640" y="2595720"/>
            <a:ext cx="2420878" cy="169760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38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4" y="1166813"/>
            <a:ext cx="5780857" cy="250690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«Мы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следили с восхищением и энтузиазмом за героической и победоносной борьбой Советского Союза против нашего общего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врага.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Долг каждого заключается в том, чтобы оказать максимальную поддержку нашему советскому союзнику».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С такими словами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 своём радиовыступлении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26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октября 1944 года обратился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к соотечественникам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монарх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североевропейской страны. Назовите его имя и порядковый номер. 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="" xmlns:a16="http://schemas.microsoft.com/office/drawing/2014/main" id="{05BEAF67-075A-4E82-BEDC-438FCBD4F72D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808DE78-2FA7-4A04-844C-D958235F5101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4" name="Picture 2" descr="https://topwar.ru/uploads/posts/2016-03/thumbs/1457111891_0000384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9632" y="1166813"/>
            <a:ext cx="2440886" cy="167729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upload.wikimedia.org/wikipedia/commons/thumb/a/ae/109._H.M._Kong_Haakon_VII_-_f%C3%B8dt_i_1872%2C_norsk_konge_fra_1905_-_no-nb_digifoto_20160111_00011_bldsa_pk_kgl0076.jpg/800px-109._H.M._Kong_Haakon_VII_-_f%C3%B8dt_i_1872%2C_norsk_konge_fra_1905_-_no-nb_digifoto_20160111_00011_bldsa_pk_kgl0076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9632" y="2611645"/>
            <a:ext cx="2440886" cy="167729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99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3" y="1166813"/>
            <a:ext cx="4665133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prstClr val="black"/>
                </a:solidFill>
                <a:latin typeface="Roboto Slab"/>
              </a:rPr>
              <a:t>В октябре 1944 года бойцы Красной Армии высадились в Норвегии.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Было положено</a:t>
            </a:r>
          </a:p>
          <a:p>
            <a:pPr defTabSz="914377"/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начало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освобождению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этой страны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от германской оккупации.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Правителем Норвегии в тот момент являлся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Хокон VII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 </a:t>
            </a:r>
          </a:p>
          <a:p>
            <a:pPr defTabSz="914377"/>
            <a:endParaRPr lang="ru-RU" sz="1600" dirty="0">
              <a:solidFill>
                <a:prstClr val="black"/>
              </a:solidFill>
              <a:latin typeface="Roboto Slab"/>
            </a:endParaRPr>
          </a:p>
          <a:p>
            <a:pPr defTabSz="914377"/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="" xmlns:a16="http://schemas.microsoft.com/office/drawing/2014/main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2" descr="https://topwar.ru/uploads/posts/2016-03/thumbs/1457111891_0000384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9632" y="1166813"/>
            <a:ext cx="2440886" cy="167729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upload.wikimedia.org/wikipedia/commons/thumb/a/ae/109._H.M._Kong_Haakon_VII_-_f%C3%B8dt_i_1872%2C_norsk_konge_fra_1905_-_no-nb_digifoto_20160111_00011_bldsa_pk_kgl0076.jpg/800px-109._H.M._Kong_Haakon_VII_-_f%C3%B8dt_i_1872%2C_norsk_konge_fra_1905_-_no-nb_digifoto_20160111_00011_bldsa_pk_kgl0076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9632" y="2611645"/>
            <a:ext cx="2440886" cy="167729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2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5" y="1166813"/>
            <a:ext cx="5473700" cy="168430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Этот участник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Великой Отечественной войны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благодаря своему отменному чутью сумел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обнаружить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около 7,5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тысячи мин и более 150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снарядов, участвовал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 разминировании дворцов над Дунаем, замков Праги и соборов Вены.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Назовите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его имя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="" xmlns:a16="http://schemas.microsoft.com/office/drawing/2014/main" id="{2B41299F-EED5-467B-A419-37E20E5956FD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A667642-C75D-48A1-82C8-35E1D76C4C5D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0" name="Picture 4" descr="Пусть его пронесут на моём кителе»! Собака Джульбарс - настоящий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43"/>
                    </a14:imgEffect>
                    <a14:imgEffect>
                      <a14:sharpenSoften amount="-10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6274" t="2921" r="6013" b="11880"/>
          <a:stretch/>
        </p:blipFill>
        <p:spPr bwMode="auto">
          <a:xfrm>
            <a:off x="5795963" y="1166812"/>
            <a:ext cx="2988363" cy="3032855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49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="" xmlns:a16="http://schemas.microsoft.com/office/drawing/2014/main" id="{0637B653-BEFF-42E2-9923-A43ABD1DDAFE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>
            <a:hlinkClick r:id="" action="ppaction://noaction"/>
            <a:extLst>
              <a:ext uri="{FF2B5EF4-FFF2-40B4-BE49-F238E27FC236}">
                <a16:creationId xmlns="" xmlns:a16="http://schemas.microsoft.com/office/drawing/2014/main" id="{8ED835CE-2E93-4B6D-BD85-253FE9C0E8C0}"/>
              </a:ext>
            </a:extLst>
          </p:cNvPr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7F1973B8-5C85-4E5F-9965-7BF300DBC622}"/>
              </a:ext>
            </a:extLst>
          </p:cNvPr>
          <p:cNvSpPr/>
          <p:nvPr/>
        </p:nvSpPr>
        <p:spPr>
          <a:xfrm flipH="1">
            <a:off x="373199" y="1191691"/>
            <a:ext cx="2817676" cy="19650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На фотографии изображено отражение немецкой атаки солдатами Красной Армии в осаждённом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Севастополе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июне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1942 года.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2" name="Скругленный прямоугольник 15">
            <a:hlinkClick r:id="rId2" action="ppaction://hlinksldjump"/>
            <a:extLst>
              <a:ext uri="{FF2B5EF4-FFF2-40B4-BE49-F238E27FC236}">
                <a16:creationId xmlns="" xmlns:a16="http://schemas.microsoft.com/office/drawing/2014/main" id="{1A0DDBFB-8C0E-4CAF-A337-FCE459C2530E}"/>
              </a:ext>
            </a:extLst>
          </p:cNvPr>
          <p:cNvSpPr/>
          <p:nvPr/>
        </p:nvSpPr>
        <p:spPr>
          <a:xfrm>
            <a:off x="358774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pic>
        <p:nvPicPr>
          <p:cNvPr id="11" name="Picture 2" descr="https://avatars.mds.yandex.net/get-pdb/1948869/573822be-2c3f-45ee-87b2-cfa6d980e0f8/s1200?webp=false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98116" y="1198873"/>
            <a:ext cx="5845884" cy="350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72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3" y="1166813"/>
            <a:ext cx="5309567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b="1" dirty="0" err="1" smtClean="0">
                <a:solidFill>
                  <a:prstClr val="black"/>
                </a:solidFill>
                <a:latin typeface="Roboto Slab"/>
              </a:rPr>
              <a:t>Джульбарс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— собака минно-розыскной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службы,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участник Великой Отечественной войны.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Roboto Slab"/>
              </a:rPr>
            </a:b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сентября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1944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по август 1945 года, принимая участие в разминировании на территории Румынии, Чехословакии, Венгрии и Австрии, служебная собака по кличке </a:t>
            </a:r>
            <a:r>
              <a:rPr lang="ru-RU" sz="1600" dirty="0" err="1">
                <a:solidFill>
                  <a:prstClr val="black"/>
                </a:solidFill>
                <a:latin typeface="Roboto Slab"/>
              </a:rPr>
              <a:t>Джульбарс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обнаружила 7468 мин и более 150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снарядов.  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="" xmlns:a16="http://schemas.microsoft.com/office/drawing/2014/main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4" descr="Пусть его пронесут на моём кителе»! Собака Джульбарс - настоящий ...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6274" t="2921" r="6013" b="11880"/>
          <a:stretch/>
        </p:blipFill>
        <p:spPr bwMode="auto">
          <a:xfrm>
            <a:off x="5795963" y="1166812"/>
            <a:ext cx="2988363" cy="3032855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2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5" y="1166813"/>
            <a:ext cx="5473700" cy="112287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ночь с 8 на 9 мая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1945 года именно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в этом 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пригород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е Берлина состоялось подписание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Акта о безоговорочной капитуляции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германских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вооружённых сил.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="" xmlns:a16="http://schemas.microsoft.com/office/drawing/2014/main" id="{674297E6-1CEB-448F-8E6A-987BB9E39FEC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6677AB8-644B-4DEA-AA03-B79102025D90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5" name="Picture 2" descr="https://upload.wikimedia.org/wikipedia/commons/thumb/4/43/Field_Marshall_Keitel_signs_German_surrender_terms_in_Berlin_8_May_1945_-_Restoration.jpg/1280px-Field_Marshall_Keitel_signs_German_surrender_terms_in_Berlin_8_May_1945_-_Restoration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5963" y="1166813"/>
            <a:ext cx="3007475" cy="303285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90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4" y="1145793"/>
            <a:ext cx="454892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>
                <a:solidFill>
                  <a:prstClr val="black"/>
                </a:solidFill>
                <a:latin typeface="Roboto Slab"/>
              </a:rPr>
              <a:t>Окончательный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Акт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 безоговорочной капитуляции Германии был подписан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берлинском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пригороде </a:t>
            </a:r>
            <a:r>
              <a:rPr lang="ru-RU" sz="1600" b="1" err="1" smtClean="0">
                <a:solidFill>
                  <a:prstClr val="black"/>
                </a:solidFill>
                <a:latin typeface="Roboto Slab"/>
              </a:rPr>
              <a:t>Карлсхорст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 </a:t>
            </a:r>
            <a:br>
              <a:rPr lang="ru-RU" sz="1600" b="1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здании офицерского клуба бывшего военно-инженерного училища в ночь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с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8 на 9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мая 1945 года.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1" name="Скругленный прямоугольник 15">
            <a:hlinkClick r:id="rId2" action="ppaction://hlinksldjump"/>
            <a:extLst>
              <a:ext uri="{FF2B5EF4-FFF2-40B4-BE49-F238E27FC236}">
                <a16:creationId xmlns="" xmlns:a16="http://schemas.microsoft.com/office/drawing/2014/main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12" name="Picture 2" descr="https://upload.wikimedia.org/wikipedia/commons/thumb/4/43/Field_Marshall_Keitel_signs_German_surrender_terms_in_Berlin_8_May_1945_-_Restoration.jpg/1280px-Field_Marshall_Keitel_signs_German_surrender_terms_in_Berlin_8_May_1945_-_Restoration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5963" y="1166813"/>
            <a:ext cx="3007475" cy="303285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54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69284" y="1145793"/>
            <a:ext cx="5326122" cy="19650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Снимки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советского военного корреспондента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Е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. А. Халдея,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сделанные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 крыше здания полуразрушенного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рейхстага, стали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одними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из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наиболее распространённых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фотографий, иллюстрирующих победу Советского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Союза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Великой Отечественной войне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. А какое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общее название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получила эта серия снимков?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="" xmlns:a16="http://schemas.microsoft.com/office/drawing/2014/main" id="{6975FD72-76ED-4E98-B137-24E282370388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E193801-2B20-4C51-9966-208C48A58AB5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0" name="Picture 2" descr="Знамя Победы над рейхстагом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56068" y="1142423"/>
            <a:ext cx="3229157" cy="3126941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75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3" y="1166813"/>
            <a:ext cx="4769637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b="1">
                <a:solidFill>
                  <a:prstClr val="black"/>
                </a:solidFill>
                <a:latin typeface="Roboto Slab"/>
              </a:rPr>
              <a:t>«Знамя Победы над рейхстагом»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(«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Красное знамя над рейхстагом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»).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Именно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такое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наименование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получили фотографии </a:t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из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серии снимков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Е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. А. Халдея, сделанных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на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крыше здания полуразрушенного нацистского парламента.</a:t>
            </a: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="" xmlns:a16="http://schemas.microsoft.com/office/drawing/2014/main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2" descr="Знамя Победы над рейхстагом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56068" y="1142423"/>
            <a:ext cx="3229157" cy="3126941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19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5" y="1163211"/>
            <a:ext cx="4814117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Русские войска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занимали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Берлин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несколько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раз. Во время Семилетней войны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(в 1760 году) городом овладел Захар Григорьевич </a:t>
            </a:r>
            <a:r>
              <a:rPr lang="ru-RU" sz="1600" dirty="0" err="1" smtClean="0">
                <a:solidFill>
                  <a:prstClr val="black"/>
                </a:solidFill>
                <a:latin typeface="Roboto Slab"/>
              </a:rPr>
              <a:t>Чернышёв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 В феврале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1813 года, во время Заграничного похода русских войск,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Берлин занял Пётр Христофорович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Витгенштейн. </a:t>
            </a:r>
            <a:br>
              <a:rPr lang="ru-RU" sz="1600" dirty="0" smtClean="0">
                <a:solidFill>
                  <a:prstClr val="black"/>
                </a:solidFill>
                <a:latin typeface="Roboto Slab"/>
              </a:rPr>
            </a:b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 кто из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высших советских военачальников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руководил штурмом Берлина в 1945 году?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="" xmlns:a16="http://schemas.microsoft.com/office/drawing/2014/main" id="{43392197-F617-4AA8-B53A-FE72E434A4FB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2A5E810-ADD7-48FE-B719-605D3A3065F8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25606" name="Picture 6" descr="Pjotr-christianowitsch-wittgenstein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10698" y="1134070"/>
            <a:ext cx="1574527" cy="156656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Tschernyschew Zachar2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03389" y="1138066"/>
            <a:ext cx="1576812" cy="156257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Георгий Константинович Жуков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03949" y="2918509"/>
            <a:ext cx="1576252" cy="156992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Ivan Stepanovich Konev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" r="2430" b="30106"/>
          <a:stretch/>
        </p:blipFill>
        <p:spPr bwMode="auto">
          <a:xfrm>
            <a:off x="7210698" y="2918509"/>
            <a:ext cx="1574527" cy="156992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93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369924" y="1145793"/>
            <a:ext cx="4482154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2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мая 1945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года завершился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штурм Берлина. Красная Армия завладела столицей нацистской Германии.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Командующими фронтами в данной операции были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Георгий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Константинович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Жуков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Иван Степанович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Конев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="" xmlns:a16="http://schemas.microsoft.com/office/drawing/2014/main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11" name="Picture 6" descr="Pjotr-christianowitsch-wittgenstein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10698" y="1134070"/>
            <a:ext cx="1574527" cy="156656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Tschernyschew Zachar2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03389" y="1138066"/>
            <a:ext cx="1576812" cy="156257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Георгий Константинович Жуков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03949" y="2918509"/>
            <a:ext cx="1576252" cy="156992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Ivan Stepanovich Konev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10698" y="2918509"/>
            <a:ext cx="1574527" cy="156992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62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5" y="1145793"/>
            <a:ext cx="4429125" cy="166475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Эта знаменитая фотография, часто публиковавшаяся в книгах и на плакатах в СССР, носит название «Энде» (нем. «Конец»). Внимательно изучите её и ответьте, 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когда завершилось событие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изображённое на данном фото.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="" xmlns:a16="http://schemas.microsoft.com/office/drawing/2014/main" id="{616AA052-B39C-4929-9B35-EB2C7F3FABD1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03CCB44-E869-415E-B3AA-0DC21A9ABCE8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0" name="Picture 2" descr=" 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4982" y="932191"/>
            <a:ext cx="2617437" cy="383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48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3" y="1166813"/>
            <a:ext cx="472759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>
                <a:solidFill>
                  <a:prstClr val="black"/>
                </a:solidFill>
                <a:latin typeface="Roboto Slab"/>
              </a:rPr>
              <a:t>На фотографии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изображён пленный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немецкий солдат у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рейхстага. Штурм рейхстага завершился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2 мая 1945 года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.</a:t>
            </a: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="" xmlns:a16="http://schemas.microsoft.com/office/drawing/2014/main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2" descr=" 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4982" y="932191"/>
            <a:ext cx="2617437" cy="383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42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4" y="1166813"/>
            <a:ext cx="4909911" cy="19650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>
                <a:solidFill>
                  <a:prstClr val="black"/>
                </a:solidFill>
                <a:latin typeface="Roboto Slab"/>
              </a:rPr>
              <a:t>Этот монумент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является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заключительной частью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триптиха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состоящего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из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монументов «Тыл — фронту» в Магнитогорске и «Родина-мать зовёт!»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Волгограде. Подразумевается, что меч, выкованный на берегу Урала, потом был поднят Родиной-матерью в Сталинграде и опущен после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Победы.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	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="" xmlns:a16="http://schemas.microsoft.com/office/drawing/2014/main" id="{D9F6B541-25EC-4C98-8325-FBBD95255C8F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B27E54C-CD70-4CEC-BD8A-0B479E04CA81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0" name="Picture 2" descr="TreptowEhrenmal10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07094" y="1166813"/>
            <a:ext cx="3316532" cy="3293515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09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ideouroki_fonts2">
      <a:majorFont>
        <a:latin typeface="Roboto Slab"/>
        <a:ea typeface=""/>
        <a:cs typeface=""/>
      </a:majorFont>
      <a:minorFont>
        <a:latin typeface="Open Sans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4534</Words>
  <Application>Microsoft Office PowerPoint</Application>
  <PresentationFormat>Экран (16:9)</PresentationFormat>
  <Paragraphs>701</Paragraphs>
  <Slides>100</Slides>
  <Notes>50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100</vt:i4>
      </vt:variant>
    </vt:vector>
  </HeadingPairs>
  <TitlesOfParts>
    <vt:vector size="107" baseType="lpstr">
      <vt:lpstr>Arial</vt:lpstr>
      <vt:lpstr>Roboto Slab</vt:lpstr>
      <vt:lpstr>Cambria Math</vt:lpstr>
      <vt:lpstr>Open Sans</vt:lpstr>
      <vt:lpstr>Calibri</vt:lpstr>
      <vt:lpstr>Merriweather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2020-04-24T10:23:36Z</dcterms:created>
  <dcterms:modified xsi:type="dcterms:W3CDTF">2020-04-28T12:56:11Z</dcterms:modified>
</cp:coreProperties>
</file>