
<file path=[Content_Types].xml><?xml version="1.0" encoding="utf-8"?>
<Types xmlns="http://schemas.openxmlformats.org/package/2006/content-types">
  <Override PartName="/ppt/slides/slide6.xml" ContentType="application/vnd.openxmlformats-officedocument.presentationml.slide+xml"/>
  <Override PartName="/ppt/slides/slide29.xml" ContentType="application/vnd.openxmlformats-officedocument.presentationml.slide+xml"/>
  <Override PartName="/ppt/slideLayouts/slideLayout8.xml" ContentType="application/vnd.openxmlformats-officedocument.presentationml.slideLayout+xml"/>
  <Override PartName="/ppt/slideMasters/slideMaster1.xml" ContentType="application/vnd.openxmlformats-officedocument.presentationml.slideMaster+xml"/>
  <Override PartName="/ppt/slides/slide4.xml" ContentType="application/vnd.openxmlformats-officedocument.presentationml.slide+xml"/>
  <Override PartName="/ppt/slides/slide18.xml" ContentType="application/vnd.openxmlformats-officedocument.presentationml.slide+xml"/>
  <Override PartName="/ppt/slides/slide27.xml" ContentType="application/vnd.openxmlformats-officedocument.presentationml.slide+xml"/>
  <Override PartName="/ppt/slideLayouts/slideLayout4.xml" ContentType="application/vnd.openxmlformats-officedocument.presentationml.slideLayout+xml"/>
  <Override PartName="/ppt/slideLayouts/slideLayout6.xml" ContentType="application/vnd.openxmlformats-officedocument.presentationml.slideLayout+xml"/>
  <Override PartName="/ppt/slides/slide1.xml" ContentType="application/vnd.openxmlformats-officedocument.presentationml.slide+xml"/>
  <Override PartName="/ppt/slides/slide2.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s/slide13.xml" ContentType="application/vnd.openxmlformats-officedocument.presentationml.slide+xml"/>
  <Override PartName="/ppt/slides/slide14.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Layouts/slideLayout1.xml" ContentType="application/vnd.openxmlformats-officedocument.presentationml.slideLayout+xml"/>
  <Override PartName="/docProps/app.xml" ContentType="application/vnd.openxmlformats-officedocument.extended-properties+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30.xml" ContentType="application/vnd.openxmlformats-officedocument.presentationml.slide+xml"/>
  <Override PartName="/ppt/tableStyles.xml" ContentType="application/vnd.openxmlformats-officedocument.presentationml.tableStyles+xml"/>
  <Override PartName="/ppt/slideLayouts/slideLayout11.xml" ContentType="application/vnd.openxmlformats-officedocument.presentationml.slideLayout+xml"/>
  <Override PartName="/ppt/slideLayouts/slideLayout10.xml" ContentType="application/vnd.openxmlformats-officedocument.presentationml.slideLayout+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Override PartName="/ppt/slides/slide5.xml" ContentType="application/vnd.openxmlformats-officedocument.presentationml.slide+xml"/>
  <Override PartName="/ppt/slides/slide19.xml" ContentType="application/vnd.openxmlformats-officedocument.presentationml.slide+xml"/>
  <Override PartName="/ppt/slides/slide28.xml" ContentType="application/vnd.openxmlformats-officedocument.presentationml.slide+xml"/>
  <Override PartName="/ppt/slideLayouts/slideLayout7.xml" ContentType="application/vnd.openxmlformats-officedocument.presentationml.slideLayout+xml"/>
  <Default Extension="png" ContentType="image/png"/>
  <Override PartName="/ppt/slides/slide3.xml" ContentType="application/vnd.openxmlformats-officedocument.presentationml.slide+xml"/>
  <Override PartName="/ppt/slides/slide17.xml" ContentType="application/vnd.openxmlformats-officedocument.presentationml.slide+xml"/>
  <Override PartName="/ppt/slides/slide26.xml" ContentType="application/vnd.openxmlformats-officedocument.presentationml.slide+xml"/>
  <Override PartName="/ppt/presProps.xml" ContentType="application/vnd.openxmlformats-officedocument.presentationml.presProps+xml"/>
  <Override PartName="/ppt/slideLayouts/slideLayout5.xml" ContentType="application/vnd.openxmlformats-officedocument.presentationml.slideLayout+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1"/>
  </p:sldMasterIdLst>
  <p:sldIdLst>
    <p:sldId id="256" r:id="rId2"/>
    <p:sldId id="257" r:id="rId3"/>
    <p:sldId id="258" r:id="rId4"/>
    <p:sldId id="278" r:id="rId5"/>
    <p:sldId id="279" r:id="rId6"/>
    <p:sldId id="259" r:id="rId7"/>
    <p:sldId id="260" r:id="rId8"/>
    <p:sldId id="261" r:id="rId9"/>
    <p:sldId id="262" r:id="rId10"/>
    <p:sldId id="263" r:id="rId11"/>
    <p:sldId id="289" r:id="rId12"/>
    <p:sldId id="264" r:id="rId13"/>
    <p:sldId id="277" r:id="rId14"/>
    <p:sldId id="265" r:id="rId15"/>
    <p:sldId id="266" r:id="rId16"/>
    <p:sldId id="267" r:id="rId17"/>
    <p:sldId id="268" r:id="rId18"/>
    <p:sldId id="269" r:id="rId19"/>
    <p:sldId id="270" r:id="rId20"/>
    <p:sldId id="271" r:id="rId21"/>
    <p:sldId id="280" r:id="rId22"/>
    <p:sldId id="282" r:id="rId23"/>
    <p:sldId id="283" r:id="rId24"/>
    <p:sldId id="284" r:id="rId25"/>
    <p:sldId id="285" r:id="rId26"/>
    <p:sldId id="286" r:id="rId27"/>
    <p:sldId id="287" r:id="rId28"/>
    <p:sldId id="288" r:id="rId29"/>
    <p:sldId id="272" r:id="rId30"/>
    <p:sldId id="273" r:id="rId31"/>
    <p:sldId id="274" r:id="rId32"/>
    <p:sldId id="275" r:id="rId33"/>
    <p:sldId id="276" r:id="rId34"/>
    <p:sldId id="281" r:id="rId35"/>
  </p:sldIdLst>
  <p:sldSz cx="9144000" cy="6858000" type="screen4x3"/>
  <p:notesSz cx="6858000" cy="9144000"/>
  <p:defaultText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clrMru>
    <a:srgbClr val="800080"/>
  </p:clrMru>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620"/>
    <p:restoredTop sz="94660"/>
  </p:normalViewPr>
  <p:slideViewPr>
    <p:cSldViewPr>
      <p:cViewPr varScale="1">
        <p:scale>
          <a:sx n="68" d="100"/>
          <a:sy n="68" d="100"/>
        </p:scale>
        <p:origin x="-1434" y="-96"/>
      </p:cViewPr>
      <p:guideLst>
        <p:guide orient="horz" pos="2160"/>
        <p:guide pos="2880"/>
      </p:guideLst>
    </p:cSldViewPr>
  </p:slideViewPr>
  <p:notesTextViewPr>
    <p:cViewPr>
      <p:scale>
        <a:sx n="100" d="100"/>
        <a:sy n="100" d="100"/>
      </p:scale>
      <p:origin x="0" y="0"/>
    </p:cViewPr>
  </p:notesTextViewPr>
  <p:gridSpacing cx="73736200" cy="737362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slide" Target="slides/slide12.xml"/><Relationship Id="rId18" Type="http://schemas.openxmlformats.org/officeDocument/2006/relationships/slide" Target="slides/slide17.xml"/><Relationship Id="rId26" Type="http://schemas.openxmlformats.org/officeDocument/2006/relationships/slide" Target="slides/slide25.xml"/><Relationship Id="rId39" Type="http://schemas.openxmlformats.org/officeDocument/2006/relationships/tableStyles" Target="tableStyles.xml"/><Relationship Id="rId3" Type="http://schemas.openxmlformats.org/officeDocument/2006/relationships/slide" Target="slides/slide2.xml"/><Relationship Id="rId21" Type="http://schemas.openxmlformats.org/officeDocument/2006/relationships/slide" Target="slides/slide20.xml"/><Relationship Id="rId34" Type="http://schemas.openxmlformats.org/officeDocument/2006/relationships/slide" Target="slides/slide33.xml"/><Relationship Id="rId7" Type="http://schemas.openxmlformats.org/officeDocument/2006/relationships/slide" Target="slides/slide6.xml"/><Relationship Id="rId12" Type="http://schemas.openxmlformats.org/officeDocument/2006/relationships/slide" Target="slides/slide11.xml"/><Relationship Id="rId17" Type="http://schemas.openxmlformats.org/officeDocument/2006/relationships/slide" Target="slides/slide16.xml"/><Relationship Id="rId25" Type="http://schemas.openxmlformats.org/officeDocument/2006/relationships/slide" Target="slides/slide24.xml"/><Relationship Id="rId33" Type="http://schemas.openxmlformats.org/officeDocument/2006/relationships/slide" Target="slides/slide32.xml"/><Relationship Id="rId38" Type="http://schemas.openxmlformats.org/officeDocument/2006/relationships/theme" Target="theme/theme1.xml"/><Relationship Id="rId2" Type="http://schemas.openxmlformats.org/officeDocument/2006/relationships/slide" Target="slides/slide1.xml"/><Relationship Id="rId16" Type="http://schemas.openxmlformats.org/officeDocument/2006/relationships/slide" Target="slides/slide15.xml"/><Relationship Id="rId20" Type="http://schemas.openxmlformats.org/officeDocument/2006/relationships/slide" Target="slides/slide19.xml"/><Relationship Id="rId29" Type="http://schemas.openxmlformats.org/officeDocument/2006/relationships/slide" Target="slides/slide28.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slide" Target="slides/slide10.xml"/><Relationship Id="rId24" Type="http://schemas.openxmlformats.org/officeDocument/2006/relationships/slide" Target="slides/slide23.xml"/><Relationship Id="rId32" Type="http://schemas.openxmlformats.org/officeDocument/2006/relationships/slide" Target="slides/slide31.xml"/><Relationship Id="rId37" Type="http://schemas.openxmlformats.org/officeDocument/2006/relationships/viewProps" Target="viewProps.xml"/><Relationship Id="rId5" Type="http://schemas.openxmlformats.org/officeDocument/2006/relationships/slide" Target="slides/slide4.xml"/><Relationship Id="rId15" Type="http://schemas.openxmlformats.org/officeDocument/2006/relationships/slide" Target="slides/slide14.xml"/><Relationship Id="rId23" Type="http://schemas.openxmlformats.org/officeDocument/2006/relationships/slide" Target="slides/slide22.xml"/><Relationship Id="rId28" Type="http://schemas.openxmlformats.org/officeDocument/2006/relationships/slide" Target="slides/slide27.xml"/><Relationship Id="rId36" Type="http://schemas.openxmlformats.org/officeDocument/2006/relationships/presProps" Target="presProps.xml"/><Relationship Id="rId10" Type="http://schemas.openxmlformats.org/officeDocument/2006/relationships/slide" Target="slides/slide9.xml"/><Relationship Id="rId19" Type="http://schemas.openxmlformats.org/officeDocument/2006/relationships/slide" Target="slides/slide18.xml"/><Relationship Id="rId31" Type="http://schemas.openxmlformats.org/officeDocument/2006/relationships/slide" Target="slides/slide30.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slide" Target="slides/slide13.xml"/><Relationship Id="rId22" Type="http://schemas.openxmlformats.org/officeDocument/2006/relationships/slide" Target="slides/slide21.xml"/><Relationship Id="rId27" Type="http://schemas.openxmlformats.org/officeDocument/2006/relationships/slide" Target="slides/slide26.xml"/><Relationship Id="rId30" Type="http://schemas.openxmlformats.org/officeDocument/2006/relationships/slide" Target="slides/slide29.xml"/><Relationship Id="rId35" Type="http://schemas.openxmlformats.org/officeDocument/2006/relationships/slide" Target="slides/slide34.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Титульный слайд">
    <p:spTree>
      <p:nvGrpSpPr>
        <p:cNvPr id="1" name=""/>
        <p:cNvGrpSpPr/>
        <p:nvPr/>
      </p:nvGrpSpPr>
      <p:grpSpPr>
        <a:xfrm>
          <a:off x="0" y="0"/>
          <a:ext cx="0" cy="0"/>
          <a:chOff x="0" y="0"/>
          <a:chExt cx="0" cy="0"/>
        </a:xfrm>
      </p:grpSpPr>
      <p:sp>
        <p:nvSpPr>
          <p:cNvPr id="2" name="Заголовок 1"/>
          <p:cNvSpPr>
            <a:spLocks noGrp="1"/>
          </p:cNvSpPr>
          <p:nvPr>
            <p:ph type="ctrTitle"/>
          </p:nvPr>
        </p:nvSpPr>
        <p:spPr>
          <a:xfrm>
            <a:off x="685800" y="2130425"/>
            <a:ext cx="7772400" cy="1470025"/>
          </a:xfrm>
        </p:spPr>
        <p:txBody>
          <a:bodyPr/>
          <a:lstStyle/>
          <a:p>
            <a:r>
              <a:rPr lang="ru-RU" smtClean="0"/>
              <a:t>Образец заголовка</a:t>
            </a:r>
            <a:endParaRPr lang="ru-RU"/>
          </a:p>
        </p:txBody>
      </p:sp>
      <p:sp>
        <p:nvSpPr>
          <p:cNvPr id="3" name="Подзаголовок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ru-RU" smtClean="0"/>
              <a:t>Образец подзаголовка</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Заголовок и вертикальный текс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Вертикальный текст 2"/>
          <p:cNvSpPr>
            <a:spLocks noGrp="1"/>
          </p:cNvSpPr>
          <p:nvPr>
            <p:ph type="body" orient="vert" idx="1"/>
          </p:nvPr>
        </p:nvSpPr>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Вертикальный заголовок и текст">
    <p:spTree>
      <p:nvGrpSpPr>
        <p:cNvPr id="1" name=""/>
        <p:cNvGrpSpPr/>
        <p:nvPr/>
      </p:nvGrpSpPr>
      <p:grpSpPr>
        <a:xfrm>
          <a:off x="0" y="0"/>
          <a:ext cx="0" cy="0"/>
          <a:chOff x="0" y="0"/>
          <a:chExt cx="0" cy="0"/>
        </a:xfrm>
      </p:grpSpPr>
      <p:sp>
        <p:nvSpPr>
          <p:cNvPr id="2" name="Вертикальный заголовок 1"/>
          <p:cNvSpPr>
            <a:spLocks noGrp="1"/>
          </p:cNvSpPr>
          <p:nvPr>
            <p:ph type="title" orient="vert"/>
          </p:nvPr>
        </p:nvSpPr>
        <p:spPr>
          <a:xfrm>
            <a:off x="6629400" y="274638"/>
            <a:ext cx="2057400" cy="5851525"/>
          </a:xfrm>
        </p:spPr>
        <p:txBody>
          <a:bodyPr vert="eaVert"/>
          <a:lstStyle/>
          <a:p>
            <a:r>
              <a:rPr lang="ru-RU" smtClean="0"/>
              <a:t>Образец заголовка</a:t>
            </a:r>
            <a:endParaRPr lang="ru-RU"/>
          </a:p>
        </p:txBody>
      </p:sp>
      <p:sp>
        <p:nvSpPr>
          <p:cNvPr id="3" name="Вертикальный текст 2"/>
          <p:cNvSpPr>
            <a:spLocks noGrp="1"/>
          </p:cNvSpPr>
          <p:nvPr>
            <p:ph type="body" orient="vert" idx="1"/>
          </p:nvPr>
        </p:nvSpPr>
        <p:spPr>
          <a:xfrm>
            <a:off x="457200" y="274638"/>
            <a:ext cx="6019800" cy="5851525"/>
          </a:xfrm>
        </p:spPr>
        <p:txBody>
          <a:bodyPr vert="eaVert"/>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Заголовок и объект">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idx="1"/>
          </p:nvPr>
        </p:nvSpPr>
        <p:spPr/>
        <p:txBody>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Заголовок раздела">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722313" y="4406900"/>
            <a:ext cx="7772400" cy="1362075"/>
          </a:xfrm>
        </p:spPr>
        <p:txBody>
          <a:bodyPr anchor="t"/>
          <a:lstStyle>
            <a:lvl1pPr algn="l">
              <a:defRPr sz="4000" b="1" cap="all"/>
            </a:lvl1pPr>
          </a:lstStyle>
          <a:p>
            <a:r>
              <a:rPr lang="ru-RU" smtClean="0"/>
              <a:t>Образец заголовка</a:t>
            </a:r>
            <a:endParaRPr lang="ru-RU"/>
          </a:p>
        </p:txBody>
      </p:sp>
      <p:sp>
        <p:nvSpPr>
          <p:cNvPr id="3" name="Текст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ru-RU" smtClean="0"/>
              <a:t>Образец текста</a:t>
            </a:r>
          </a:p>
        </p:txBody>
      </p:sp>
      <p:sp>
        <p:nvSpPr>
          <p:cNvPr id="4" name="Дата 3"/>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11"/>
          </p:nvPr>
        </p:nvSpPr>
        <p:spPr/>
        <p:txBody>
          <a:bodyPr/>
          <a:lstStyle/>
          <a:p>
            <a:endParaRPr lang="ru-RU"/>
          </a:p>
        </p:txBody>
      </p:sp>
      <p:sp>
        <p:nvSpPr>
          <p:cNvPr id="6" name="Номер слайда 5"/>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Два объекта">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Содержимое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Содержимое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Дата 4"/>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Сравнение">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lvl1pPr>
              <a:defRPr/>
            </a:lvl1pPr>
          </a:lstStyle>
          <a:p>
            <a:r>
              <a:rPr lang="ru-RU" smtClean="0"/>
              <a:t>Образец заголовка</a:t>
            </a:r>
            <a:endParaRPr lang="ru-RU"/>
          </a:p>
        </p:txBody>
      </p:sp>
      <p:sp>
        <p:nvSpPr>
          <p:cNvPr id="3" name="Текст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4" name="Содержимое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5" name="Текст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ru-RU" smtClean="0"/>
              <a:t>Образец текста</a:t>
            </a:r>
          </a:p>
        </p:txBody>
      </p:sp>
      <p:sp>
        <p:nvSpPr>
          <p:cNvPr id="6" name="Содержимое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7" name="Дата 6"/>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8" name="Нижний колонтитул 7"/>
          <p:cNvSpPr>
            <a:spLocks noGrp="1"/>
          </p:cNvSpPr>
          <p:nvPr>
            <p:ph type="ftr" sz="quarter" idx="11"/>
          </p:nvPr>
        </p:nvSpPr>
        <p:spPr/>
        <p:txBody>
          <a:bodyPr/>
          <a:lstStyle/>
          <a:p>
            <a:endParaRPr lang="ru-RU"/>
          </a:p>
        </p:txBody>
      </p:sp>
      <p:sp>
        <p:nvSpPr>
          <p:cNvPr id="9" name="Номер слайда 8"/>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Только заголовок">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smtClean="0"/>
              <a:t>Образец заголовка</a:t>
            </a:r>
            <a:endParaRPr lang="ru-RU"/>
          </a:p>
        </p:txBody>
      </p:sp>
      <p:sp>
        <p:nvSpPr>
          <p:cNvPr id="3" name="Дата 2"/>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4" name="Нижний колонтитул 3"/>
          <p:cNvSpPr>
            <a:spLocks noGrp="1"/>
          </p:cNvSpPr>
          <p:nvPr>
            <p:ph type="ftr" sz="quarter" idx="11"/>
          </p:nvPr>
        </p:nvSpPr>
        <p:spPr/>
        <p:txBody>
          <a:bodyPr/>
          <a:lstStyle/>
          <a:p>
            <a:endParaRPr lang="ru-RU"/>
          </a:p>
        </p:txBody>
      </p:sp>
      <p:sp>
        <p:nvSpPr>
          <p:cNvPr id="5" name="Номер слайда 4"/>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Пустой слайд">
    <p:spTree>
      <p:nvGrpSpPr>
        <p:cNvPr id="1" name=""/>
        <p:cNvGrpSpPr/>
        <p:nvPr/>
      </p:nvGrpSpPr>
      <p:grpSpPr>
        <a:xfrm>
          <a:off x="0" y="0"/>
          <a:ext cx="0" cy="0"/>
          <a:chOff x="0" y="0"/>
          <a:chExt cx="0" cy="0"/>
        </a:xfrm>
      </p:grpSpPr>
      <p:sp>
        <p:nvSpPr>
          <p:cNvPr id="2" name="Дата 1"/>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3" name="Нижний колонтитул 2"/>
          <p:cNvSpPr>
            <a:spLocks noGrp="1"/>
          </p:cNvSpPr>
          <p:nvPr>
            <p:ph type="ftr" sz="quarter" idx="11"/>
          </p:nvPr>
        </p:nvSpPr>
        <p:spPr/>
        <p:txBody>
          <a:bodyPr/>
          <a:lstStyle/>
          <a:p>
            <a:endParaRPr lang="ru-RU"/>
          </a:p>
        </p:txBody>
      </p:sp>
      <p:sp>
        <p:nvSpPr>
          <p:cNvPr id="4" name="Номер слайда 3"/>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Объект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3050"/>
            <a:ext cx="3008313" cy="1162050"/>
          </a:xfrm>
        </p:spPr>
        <p:txBody>
          <a:bodyPr anchor="b"/>
          <a:lstStyle>
            <a:lvl1pPr algn="l">
              <a:defRPr sz="2000" b="1"/>
            </a:lvl1pPr>
          </a:lstStyle>
          <a:p>
            <a:r>
              <a:rPr lang="ru-RU" smtClean="0"/>
              <a:t>Образец заголовка</a:t>
            </a:r>
            <a:endParaRPr lang="ru-RU"/>
          </a:p>
        </p:txBody>
      </p:sp>
      <p:sp>
        <p:nvSpPr>
          <p:cNvPr id="3" name="Содержимое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Текст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Рисунок с подписью">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1792288" y="4800600"/>
            <a:ext cx="5486400" cy="566738"/>
          </a:xfrm>
        </p:spPr>
        <p:txBody>
          <a:bodyPr anchor="b"/>
          <a:lstStyle>
            <a:lvl1pPr algn="l">
              <a:defRPr sz="2000" b="1"/>
            </a:lvl1pPr>
          </a:lstStyle>
          <a:p>
            <a:r>
              <a:rPr lang="ru-RU" smtClean="0"/>
              <a:t>Образец заголовка</a:t>
            </a:r>
            <a:endParaRPr lang="ru-RU"/>
          </a:p>
        </p:txBody>
      </p:sp>
      <p:sp>
        <p:nvSpPr>
          <p:cNvPr id="3" name="Рисунок 2"/>
          <p:cNvSpPr>
            <a:spLocks noGrp="1"/>
          </p:cNvSpPr>
          <p:nvPr>
            <p:ph type="pic" idx="1"/>
          </p:nvPr>
        </p:nvSpPr>
        <p:spPr>
          <a:xfrm>
            <a:off x="1792288" y="612775"/>
            <a:ext cx="54864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lang="ru-RU"/>
          </a:p>
        </p:txBody>
      </p:sp>
      <p:sp>
        <p:nvSpPr>
          <p:cNvPr id="4" name="Текст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ru-RU" smtClean="0"/>
              <a:t>Образец текста</a:t>
            </a:r>
          </a:p>
        </p:txBody>
      </p:sp>
      <p:sp>
        <p:nvSpPr>
          <p:cNvPr id="5" name="Дата 4"/>
          <p:cNvSpPr>
            <a:spLocks noGrp="1"/>
          </p:cNvSpPr>
          <p:nvPr>
            <p:ph type="dt" sz="half" idx="10"/>
          </p:nvPr>
        </p:nvSpPr>
        <p:spPr/>
        <p:txBody>
          <a:bodyPr/>
          <a:lstStyle/>
          <a:p>
            <a:fld id="{5B106E36-FD25-4E2D-B0AA-010F637433A0}" type="datetimeFigureOut">
              <a:rPr lang="ru-RU" smtClean="0"/>
              <a:pPr/>
              <a:t>21.02.2019</a:t>
            </a:fld>
            <a:endParaRPr lang="ru-RU"/>
          </a:p>
        </p:txBody>
      </p:sp>
      <p:sp>
        <p:nvSpPr>
          <p:cNvPr id="6" name="Нижний колонтитул 5"/>
          <p:cNvSpPr>
            <a:spLocks noGrp="1"/>
          </p:cNvSpPr>
          <p:nvPr>
            <p:ph type="ftr" sz="quarter" idx="11"/>
          </p:nvPr>
        </p:nvSpPr>
        <p:spPr/>
        <p:txBody>
          <a:bodyPr/>
          <a:lstStyle/>
          <a:p>
            <a:endParaRPr lang="ru-RU"/>
          </a:p>
        </p:txBody>
      </p:sp>
      <p:sp>
        <p:nvSpPr>
          <p:cNvPr id="7" name="Номер слайда 6"/>
          <p:cNvSpPr>
            <a:spLocks noGrp="1"/>
          </p:cNvSpPr>
          <p:nvPr>
            <p:ph type="sldNum" sz="quarter" idx="12"/>
          </p:nvPr>
        </p:nvSpPr>
        <p:spPr/>
        <p:txBody>
          <a:bodyPr/>
          <a:lstStyle/>
          <a:p>
            <a:fld id="{725C68B6-61C2-468F-89AB-4B9F7531AA68}" type="slidenum">
              <a:rPr lang="ru-RU" smtClean="0"/>
              <a:pPr/>
              <a:t>‹#›</a:t>
            </a:fld>
            <a:endParaRPr lang="ru-RU"/>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gradFill flip="none" rotWithShape="1">
          <a:gsLst>
            <a:gs pos="32000">
              <a:schemeClr val="accent1">
                <a:tint val="66000"/>
                <a:satMod val="160000"/>
                <a:alpha val="83000"/>
              </a:schemeClr>
            </a:gs>
            <a:gs pos="50000">
              <a:schemeClr val="accent1">
                <a:tint val="44500"/>
                <a:satMod val="160000"/>
              </a:schemeClr>
            </a:gs>
            <a:gs pos="100000">
              <a:schemeClr val="accent1">
                <a:tint val="23500"/>
                <a:satMod val="160000"/>
              </a:schemeClr>
            </a:gs>
          </a:gsLst>
          <a:lin ang="10800000" scaled="1"/>
          <a:tileRect/>
        </a:gradFill>
        <a:effectLst/>
      </p:bgPr>
    </p:bg>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457200" y="274638"/>
            <a:ext cx="8229600" cy="1143000"/>
          </a:xfrm>
          <a:prstGeom prst="rect">
            <a:avLst/>
          </a:prstGeom>
        </p:spPr>
        <p:txBody>
          <a:bodyPr vert="horz" lIns="91440" tIns="45720" rIns="91440" bIns="45720" rtlCol="0" anchor="ctr">
            <a:normAutofit/>
          </a:bodyPr>
          <a:lstStyle/>
          <a:p>
            <a:r>
              <a:rPr lang="ru-RU" smtClean="0"/>
              <a:t>Образец заголовка</a:t>
            </a:r>
            <a:endParaRPr lang="ru-RU"/>
          </a:p>
        </p:txBody>
      </p:sp>
      <p:sp>
        <p:nvSpPr>
          <p:cNvPr id="3" name="Текст 2"/>
          <p:cNvSpPr>
            <a:spLocks noGrp="1"/>
          </p:cNvSpPr>
          <p:nvPr>
            <p:ph type="body" idx="1"/>
          </p:nvPr>
        </p:nvSpPr>
        <p:spPr>
          <a:xfrm>
            <a:off x="457200" y="1600200"/>
            <a:ext cx="8229600" cy="4525963"/>
          </a:xfrm>
          <a:prstGeom prst="rect">
            <a:avLst/>
          </a:prstGeom>
        </p:spPr>
        <p:txBody>
          <a:bodyPr vert="horz" lIns="91440" tIns="45720" rIns="91440" bIns="45720" rtlCol="0">
            <a:normAutofit/>
          </a:bodyPr>
          <a:lstStyle/>
          <a:p>
            <a:pPr lvl="0"/>
            <a:r>
              <a:rPr lang="ru-RU" smtClean="0"/>
              <a:t>Образец текста</a:t>
            </a:r>
          </a:p>
          <a:p>
            <a:pPr lvl="1"/>
            <a:r>
              <a:rPr lang="ru-RU" smtClean="0"/>
              <a:t>Второй уровень</a:t>
            </a:r>
          </a:p>
          <a:p>
            <a:pPr lvl="2"/>
            <a:r>
              <a:rPr lang="ru-RU" smtClean="0"/>
              <a:t>Третий уровень</a:t>
            </a:r>
          </a:p>
          <a:p>
            <a:pPr lvl="3"/>
            <a:r>
              <a:rPr lang="ru-RU" smtClean="0"/>
              <a:t>Четвертый уровень</a:t>
            </a:r>
          </a:p>
          <a:p>
            <a:pPr lvl="4"/>
            <a:r>
              <a:rPr lang="ru-RU" smtClean="0"/>
              <a:t>Пятый уровень</a:t>
            </a:r>
            <a:endParaRPr lang="ru-RU"/>
          </a:p>
        </p:txBody>
      </p:sp>
      <p:sp>
        <p:nvSpPr>
          <p:cNvPr id="4" name="Дата 3"/>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5B106E36-FD25-4E2D-B0AA-010F637433A0}" type="datetimeFigureOut">
              <a:rPr lang="ru-RU" smtClean="0"/>
              <a:pPr/>
              <a:t>21.02.2019</a:t>
            </a:fld>
            <a:endParaRPr lang="ru-RU"/>
          </a:p>
        </p:txBody>
      </p:sp>
      <p:sp>
        <p:nvSpPr>
          <p:cNvPr id="5" name="Нижний колонтитул 4"/>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ru-RU"/>
          </a:p>
        </p:txBody>
      </p:sp>
      <p:sp>
        <p:nvSpPr>
          <p:cNvPr id="6" name="Номер слайда 5"/>
          <p:cNvSpPr>
            <a:spLocks noGrp="1"/>
          </p:cNvSpPr>
          <p:nvPr>
            <p:ph type="sldNum" sz="quarter" idx="4"/>
          </p:nvPr>
        </p:nvSpPr>
        <p:spPr>
          <a:xfrm>
            <a:off x="6553200" y="6356350"/>
            <a:ext cx="21336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25C68B6-61C2-468F-89AB-4B9F7531AA68}" type="slidenum">
              <a:rPr lang="ru-RU" smtClean="0"/>
              <a:pPr/>
              <a:t>‹#›</a:t>
            </a:fld>
            <a:endParaRPr lang="ru-RU"/>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defTabSz="914400" rtl="0" eaLnBrk="1" latinLnBrk="0" hangingPunct="1">
        <a:spcBef>
          <a:spcPct val="0"/>
        </a:spcBef>
        <a:buNone/>
        <a:defRPr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itchFamily="34" charset="0"/>
        <a:buChar char="•"/>
        <a:defRPr sz="3200" kern="1200">
          <a:solidFill>
            <a:schemeClr val="tx1"/>
          </a:solidFill>
          <a:latin typeface="+mn-lt"/>
          <a:ea typeface="+mn-ea"/>
          <a:cs typeface="+mn-cs"/>
        </a:defRPr>
      </a:lvl1pPr>
      <a:lvl2pPr marL="742950" indent="-285750" algn="l" defTabSz="914400" rtl="0" eaLnBrk="1" latinLnBrk="0" hangingPunct="1">
        <a:spcBef>
          <a:spcPct val="20000"/>
        </a:spcBef>
        <a:buFont typeface="Arial" pitchFamily="34" charset="0"/>
        <a:buChar char="–"/>
        <a:defRPr sz="2800" kern="1200">
          <a:solidFill>
            <a:schemeClr val="tx1"/>
          </a:solidFill>
          <a:latin typeface="+mn-lt"/>
          <a:ea typeface="+mn-ea"/>
          <a:cs typeface="+mn-cs"/>
        </a:defRPr>
      </a:lvl2pPr>
      <a:lvl3pPr marL="1143000" indent="-228600" algn="l" defTabSz="914400" rtl="0" eaLnBrk="1" latinLnBrk="0" hangingPunct="1">
        <a:spcBef>
          <a:spcPct val="20000"/>
        </a:spcBef>
        <a:buFont typeface="Arial" pitchFamily="34" charset="0"/>
        <a:buChar char="•"/>
        <a:defRPr sz="2400" kern="1200">
          <a:solidFill>
            <a:schemeClr val="tx1"/>
          </a:solidFill>
          <a:latin typeface="+mn-lt"/>
          <a:ea typeface="+mn-ea"/>
          <a:cs typeface="+mn-cs"/>
        </a:defRPr>
      </a:lvl3pPr>
      <a:lvl4pPr marL="1600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4pPr>
      <a:lvl5pPr marL="20574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ru-RU"/>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3" Type="http://schemas.openxmlformats.org/officeDocument/2006/relationships/image" Target="../media/image15.jpeg"/><Relationship Id="rId2" Type="http://schemas.openxmlformats.org/officeDocument/2006/relationships/image" Target="../media/image14.jpeg"/><Relationship Id="rId1" Type="http://schemas.openxmlformats.org/officeDocument/2006/relationships/slideLayout" Target="../slideLayouts/slideLayout2.xml"/><Relationship Id="rId5" Type="http://schemas.openxmlformats.org/officeDocument/2006/relationships/image" Target="../media/image17.png"/><Relationship Id="rId4" Type="http://schemas.openxmlformats.org/officeDocument/2006/relationships/image" Target="../media/image16.jpeg"/></Relationships>
</file>

<file path=ppt/slides/_rels/slide11.xml.rels><?xml version="1.0" encoding="UTF-8" standalone="yes"?>
<Relationships xmlns="http://schemas.openxmlformats.org/package/2006/relationships"><Relationship Id="rId2" Type="http://schemas.openxmlformats.org/officeDocument/2006/relationships/hyperlink" Target="http://www.konf/"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image" Target="../media/image19.jpeg"/><Relationship Id="rId2" Type="http://schemas.openxmlformats.org/officeDocument/2006/relationships/image" Target="../media/image18.jpeg"/><Relationship Id="rId1" Type="http://schemas.openxmlformats.org/officeDocument/2006/relationships/slideLayout" Target="../slideLayouts/slideLayout2.xml"/><Relationship Id="rId6" Type="http://schemas.openxmlformats.org/officeDocument/2006/relationships/image" Target="../media/image22.jpeg"/><Relationship Id="rId5" Type="http://schemas.openxmlformats.org/officeDocument/2006/relationships/image" Target="../media/image21.jpeg"/><Relationship Id="rId4" Type="http://schemas.openxmlformats.org/officeDocument/2006/relationships/image" Target="../media/image20.jpeg"/></Relationships>
</file>

<file path=ppt/slides/_rels/slide13.xml.rels><?xml version="1.0" encoding="UTF-8" standalone="yes"?>
<Relationships xmlns="http://schemas.openxmlformats.org/package/2006/relationships"><Relationship Id="rId3" Type="http://schemas.openxmlformats.org/officeDocument/2006/relationships/image" Target="../media/image24.jpeg"/><Relationship Id="rId2" Type="http://schemas.openxmlformats.org/officeDocument/2006/relationships/image" Target="../media/image23.jpeg"/><Relationship Id="rId1" Type="http://schemas.openxmlformats.org/officeDocument/2006/relationships/slideLayout" Target="../slideLayouts/slideLayout2.xml"/><Relationship Id="rId6" Type="http://schemas.openxmlformats.org/officeDocument/2006/relationships/image" Target="../media/image27.png"/><Relationship Id="rId5" Type="http://schemas.openxmlformats.org/officeDocument/2006/relationships/image" Target="../media/image26.png"/><Relationship Id="rId4" Type="http://schemas.openxmlformats.org/officeDocument/2006/relationships/image" Target="../media/image25.jpeg"/></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3" Type="http://schemas.openxmlformats.org/officeDocument/2006/relationships/image" Target="../media/image29.jpeg"/><Relationship Id="rId2" Type="http://schemas.openxmlformats.org/officeDocument/2006/relationships/image" Target="../media/image28.jpeg"/><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3" Type="http://schemas.openxmlformats.org/officeDocument/2006/relationships/image" Target="../media/image31.jpeg"/><Relationship Id="rId2" Type="http://schemas.openxmlformats.org/officeDocument/2006/relationships/image" Target="../media/image30.jpeg"/><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2" Type="http://schemas.openxmlformats.org/officeDocument/2006/relationships/image" Target="../media/image1.jpeg"/><Relationship Id="rId1" Type="http://schemas.openxmlformats.org/officeDocument/2006/relationships/slideLayout" Target="../slideLayouts/slideLayout8.xml"/></Relationships>
</file>

<file path=ppt/slides/_rels/slide2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2.xml.rels><?xml version="1.0" encoding="UTF-8" standalone="yes"?>
<Relationships xmlns="http://schemas.openxmlformats.org/package/2006/relationships"><Relationship Id="rId3" Type="http://schemas.openxmlformats.org/officeDocument/2006/relationships/image" Target="../media/image33.jpeg"/><Relationship Id="rId2" Type="http://schemas.openxmlformats.org/officeDocument/2006/relationships/image" Target="../media/image32.jpeg"/><Relationship Id="rId1" Type="http://schemas.openxmlformats.org/officeDocument/2006/relationships/slideLayout" Target="../slideLayouts/slideLayout2.xml"/></Relationships>
</file>

<file path=ppt/slides/_rels/slide23.xml.rels><?xml version="1.0" encoding="UTF-8" standalone="yes"?>
<Relationships xmlns="http://schemas.openxmlformats.org/package/2006/relationships"><Relationship Id="rId3" Type="http://schemas.openxmlformats.org/officeDocument/2006/relationships/image" Target="../media/image35.jpeg"/><Relationship Id="rId2" Type="http://schemas.openxmlformats.org/officeDocument/2006/relationships/image" Target="../media/image34.jpeg"/><Relationship Id="rId1" Type="http://schemas.openxmlformats.org/officeDocument/2006/relationships/slideLayout" Target="../slideLayouts/slideLayout2.xml"/><Relationship Id="rId4" Type="http://schemas.openxmlformats.org/officeDocument/2006/relationships/image" Target="../media/image36.jpeg"/></Relationships>
</file>

<file path=ppt/slides/_rels/slide2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5.xml.rels><?xml version="1.0" encoding="UTF-8" standalone="yes"?>
<Relationships xmlns="http://schemas.openxmlformats.org/package/2006/relationships"><Relationship Id="rId3" Type="http://schemas.openxmlformats.org/officeDocument/2006/relationships/image" Target="../media/image38.jpeg"/><Relationship Id="rId2" Type="http://schemas.openxmlformats.org/officeDocument/2006/relationships/image" Target="../media/image37.jpeg"/><Relationship Id="rId1" Type="http://schemas.openxmlformats.org/officeDocument/2006/relationships/slideLayout" Target="../slideLayouts/slideLayout2.xml"/><Relationship Id="rId5" Type="http://schemas.openxmlformats.org/officeDocument/2006/relationships/image" Target="../media/image40.jpeg"/><Relationship Id="rId4" Type="http://schemas.openxmlformats.org/officeDocument/2006/relationships/image" Target="../media/image39.jpeg"/></Relationships>
</file>

<file path=ppt/slides/_rels/slide26.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2.xml"/><Relationship Id="rId5" Type="http://schemas.openxmlformats.org/officeDocument/2006/relationships/image" Target="../media/image44.jpeg"/><Relationship Id="rId4" Type="http://schemas.openxmlformats.org/officeDocument/2006/relationships/image" Target="../media/image43.jpeg"/></Relationships>
</file>

<file path=ppt/slides/_rels/slide27.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jpeg"/><Relationship Id="rId1" Type="http://schemas.openxmlformats.org/officeDocument/2006/relationships/slideLayout" Target="../slideLayouts/slideLayout2.xml"/><Relationship Id="rId5" Type="http://schemas.openxmlformats.org/officeDocument/2006/relationships/image" Target="../media/image48.jpeg"/><Relationship Id="rId4" Type="http://schemas.openxmlformats.org/officeDocument/2006/relationships/image" Target="../media/image47.jpeg"/></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3" Type="http://schemas.openxmlformats.org/officeDocument/2006/relationships/image" Target="../media/image50.jpeg"/><Relationship Id="rId2" Type="http://schemas.openxmlformats.org/officeDocument/2006/relationships/image" Target="../media/image49.jpeg"/><Relationship Id="rId1" Type="http://schemas.openxmlformats.org/officeDocument/2006/relationships/slideLayout" Target="../slideLayouts/slideLayout2.xml"/><Relationship Id="rId5" Type="http://schemas.openxmlformats.org/officeDocument/2006/relationships/image" Target="../media/image52.jpeg"/><Relationship Id="rId4" Type="http://schemas.openxmlformats.org/officeDocument/2006/relationships/image" Target="../media/image51.jpeg"/></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0.xml.rels><?xml version="1.0" encoding="UTF-8" standalone="yes"?>
<Relationships xmlns="http://schemas.openxmlformats.org/package/2006/relationships"><Relationship Id="rId3" Type="http://schemas.openxmlformats.org/officeDocument/2006/relationships/image" Target="../media/image54.jpeg"/><Relationship Id="rId7" Type="http://schemas.openxmlformats.org/officeDocument/2006/relationships/image" Target="../media/image58.jpeg"/><Relationship Id="rId2" Type="http://schemas.openxmlformats.org/officeDocument/2006/relationships/image" Target="../media/image53.jpeg"/><Relationship Id="rId1" Type="http://schemas.openxmlformats.org/officeDocument/2006/relationships/slideLayout" Target="../slideLayouts/slideLayout2.xml"/><Relationship Id="rId6" Type="http://schemas.openxmlformats.org/officeDocument/2006/relationships/image" Target="../media/image57.jpeg"/><Relationship Id="rId5" Type="http://schemas.openxmlformats.org/officeDocument/2006/relationships/image" Target="../media/image56.jpeg"/><Relationship Id="rId4" Type="http://schemas.openxmlformats.org/officeDocument/2006/relationships/image" Target="../media/image55.jpeg"/></Relationships>
</file>

<file path=ppt/slides/_rels/slide31.xml.rels><?xml version="1.0" encoding="UTF-8" standalone="yes"?>
<Relationships xmlns="http://schemas.openxmlformats.org/package/2006/relationships"><Relationship Id="rId3" Type="http://schemas.openxmlformats.org/officeDocument/2006/relationships/image" Target="../media/image60.jpeg"/><Relationship Id="rId7" Type="http://schemas.openxmlformats.org/officeDocument/2006/relationships/image" Target="../media/image64.jpeg"/><Relationship Id="rId2" Type="http://schemas.openxmlformats.org/officeDocument/2006/relationships/image" Target="../media/image59.jpeg"/><Relationship Id="rId1" Type="http://schemas.openxmlformats.org/officeDocument/2006/relationships/slideLayout" Target="../slideLayouts/slideLayout2.xml"/><Relationship Id="rId6" Type="http://schemas.openxmlformats.org/officeDocument/2006/relationships/image" Target="../media/image63.jpeg"/><Relationship Id="rId5" Type="http://schemas.openxmlformats.org/officeDocument/2006/relationships/image" Target="../media/image62.jpeg"/><Relationship Id="rId4" Type="http://schemas.openxmlformats.org/officeDocument/2006/relationships/image" Target="../media/image61.jpeg"/></Relationships>
</file>

<file path=ppt/slides/_rels/slide32.xml.rels><?xml version="1.0" encoding="UTF-8" standalone="yes"?>
<Relationships xmlns="http://schemas.openxmlformats.org/package/2006/relationships"><Relationship Id="rId3" Type="http://schemas.openxmlformats.org/officeDocument/2006/relationships/image" Target="../media/image66.jpeg"/><Relationship Id="rId2" Type="http://schemas.openxmlformats.org/officeDocument/2006/relationships/image" Target="../media/image65.jpeg"/><Relationship Id="rId1" Type="http://schemas.openxmlformats.org/officeDocument/2006/relationships/slideLayout" Target="../slideLayouts/slideLayout2.xml"/><Relationship Id="rId5" Type="http://schemas.openxmlformats.org/officeDocument/2006/relationships/image" Target="../media/image68.jpeg"/><Relationship Id="rId4" Type="http://schemas.openxmlformats.org/officeDocument/2006/relationships/image" Target="../media/image67.jpeg"/></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3" Type="http://schemas.openxmlformats.org/officeDocument/2006/relationships/image" Target="../media/image3.jpeg"/><Relationship Id="rId7" Type="http://schemas.openxmlformats.org/officeDocument/2006/relationships/image" Target="../media/image7.jpeg"/><Relationship Id="rId2" Type="http://schemas.openxmlformats.org/officeDocument/2006/relationships/image" Target="../media/image2.jpeg"/><Relationship Id="rId1" Type="http://schemas.openxmlformats.org/officeDocument/2006/relationships/slideLayout" Target="../slideLayouts/slideLayout2.xml"/><Relationship Id="rId6" Type="http://schemas.openxmlformats.org/officeDocument/2006/relationships/image" Target="../media/image6.jpeg"/><Relationship Id="rId5" Type="http://schemas.openxmlformats.org/officeDocument/2006/relationships/image" Target="../media/image5.jpeg"/><Relationship Id="rId4" Type="http://schemas.openxmlformats.org/officeDocument/2006/relationships/image" Target="../media/image4.jpeg"/></Relationships>
</file>

<file path=ppt/slides/_rels/slide9.xml.rels><?xml version="1.0" encoding="UTF-8" standalone="yes"?>
<Relationships xmlns="http://schemas.openxmlformats.org/package/2006/relationships"><Relationship Id="rId3" Type="http://schemas.openxmlformats.org/officeDocument/2006/relationships/image" Target="../media/image9.jpeg"/><Relationship Id="rId7" Type="http://schemas.openxmlformats.org/officeDocument/2006/relationships/image" Target="../media/image13.jpeg"/><Relationship Id="rId2" Type="http://schemas.openxmlformats.org/officeDocument/2006/relationships/image" Target="../media/image8.jpeg"/><Relationship Id="rId1" Type="http://schemas.openxmlformats.org/officeDocument/2006/relationships/slideLayout" Target="../slideLayouts/slideLayout2.xml"/><Relationship Id="rId6" Type="http://schemas.openxmlformats.org/officeDocument/2006/relationships/image" Target="../media/image12.jpeg"/><Relationship Id="rId5" Type="http://schemas.openxmlformats.org/officeDocument/2006/relationships/image" Target="../media/image11.jpeg"/><Relationship Id="rId4" Type="http://schemas.openxmlformats.org/officeDocument/2006/relationships/image" Target="../media/image10.jpeg"/></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ctrTitle"/>
          </p:nvPr>
        </p:nvSpPr>
        <p:spPr/>
        <p:txBody>
          <a:bodyPr>
            <a:normAutofit fontScale="90000"/>
          </a:bodyPr>
          <a:lstStyle/>
          <a:p>
            <a:r>
              <a:rPr lang="ru-RU" sz="6000" b="1" dirty="0" smtClean="0">
                <a:solidFill>
                  <a:srgbClr val="0070C0"/>
                </a:solidFill>
                <a:latin typeface="Monotype Corsiva" pitchFamily="66" charset="0"/>
              </a:rPr>
              <a:t>ПОРТФОЛИО</a:t>
            </a:r>
            <a:br>
              <a:rPr lang="ru-RU" sz="6000" b="1" dirty="0" smtClean="0">
                <a:solidFill>
                  <a:srgbClr val="0070C0"/>
                </a:solidFill>
                <a:latin typeface="Monotype Corsiva" pitchFamily="66" charset="0"/>
              </a:rPr>
            </a:br>
            <a:r>
              <a:rPr lang="ru-RU" sz="6000" b="1" dirty="0" smtClean="0">
                <a:solidFill>
                  <a:srgbClr val="0070C0"/>
                </a:solidFill>
                <a:latin typeface="Monotype Corsiva" pitchFamily="66" charset="0"/>
              </a:rPr>
              <a:t>ЯРМОНОВА ГАЛИНА ИВАНОВНА</a:t>
            </a:r>
            <a:endParaRPr lang="ru-RU" sz="6000" b="1" dirty="0">
              <a:solidFill>
                <a:srgbClr val="0070C0"/>
              </a:solidFill>
              <a:latin typeface="Monotype Corsiva" pitchFamily="66" charset="0"/>
            </a:endParaRPr>
          </a:p>
        </p:txBody>
      </p:sp>
      <p:sp>
        <p:nvSpPr>
          <p:cNvPr id="3" name="Подзаголовок 2"/>
          <p:cNvSpPr>
            <a:spLocks noGrp="1"/>
          </p:cNvSpPr>
          <p:nvPr>
            <p:ph type="subTitle" idx="1"/>
          </p:nvPr>
        </p:nvSpPr>
        <p:spPr/>
        <p:txBody>
          <a:bodyPr>
            <a:normAutofit fontScale="85000" lnSpcReduction="20000"/>
          </a:bodyPr>
          <a:lstStyle/>
          <a:p>
            <a:r>
              <a:rPr lang="ru-RU" dirty="0" smtClean="0">
                <a:solidFill>
                  <a:srgbClr val="002060"/>
                </a:solidFill>
                <a:latin typeface="Times New Roman" pitchFamily="18" charset="0"/>
                <a:cs typeface="Times New Roman" pitchFamily="18" charset="0"/>
              </a:rPr>
              <a:t>Воронежская область</a:t>
            </a:r>
            <a:br>
              <a:rPr lang="ru-RU" dirty="0" smtClean="0">
                <a:solidFill>
                  <a:srgbClr val="002060"/>
                </a:solidFill>
                <a:latin typeface="Times New Roman" pitchFamily="18" charset="0"/>
                <a:cs typeface="Times New Roman" pitchFamily="18" charset="0"/>
              </a:rPr>
            </a:br>
            <a:r>
              <a:rPr lang="ru-RU" dirty="0" err="1" smtClean="0">
                <a:solidFill>
                  <a:srgbClr val="002060"/>
                </a:solidFill>
                <a:latin typeface="Times New Roman" pitchFamily="18" charset="0"/>
                <a:cs typeface="Times New Roman" pitchFamily="18" charset="0"/>
              </a:rPr>
              <a:t>Репьевский</a:t>
            </a:r>
            <a:r>
              <a:rPr lang="ru-RU" dirty="0" smtClean="0">
                <a:solidFill>
                  <a:srgbClr val="002060"/>
                </a:solidFill>
                <a:latin typeface="Times New Roman" pitchFamily="18" charset="0"/>
                <a:cs typeface="Times New Roman" pitchFamily="18" charset="0"/>
              </a:rPr>
              <a:t> муниципальный район</a:t>
            </a:r>
            <a:br>
              <a:rPr lang="ru-RU" dirty="0" smtClean="0">
                <a:solidFill>
                  <a:srgbClr val="002060"/>
                </a:solidFill>
                <a:latin typeface="Times New Roman" pitchFamily="18" charset="0"/>
                <a:cs typeface="Times New Roman" pitchFamily="18" charset="0"/>
              </a:rPr>
            </a:br>
            <a:r>
              <a:rPr lang="ru-RU" dirty="0" smtClean="0">
                <a:solidFill>
                  <a:srgbClr val="002060"/>
                </a:solidFill>
                <a:latin typeface="Times New Roman" pitchFamily="18" charset="0"/>
                <a:cs typeface="Times New Roman" pitchFamily="18" charset="0"/>
              </a:rPr>
              <a:t>отделение дошкольного образования</a:t>
            </a:r>
            <a:br>
              <a:rPr lang="ru-RU" dirty="0" smtClean="0">
                <a:solidFill>
                  <a:srgbClr val="002060"/>
                </a:solidFill>
                <a:latin typeface="Times New Roman" pitchFamily="18" charset="0"/>
                <a:cs typeface="Times New Roman" pitchFamily="18" charset="0"/>
              </a:rPr>
            </a:br>
            <a:r>
              <a:rPr lang="ru-RU" dirty="0" smtClean="0">
                <a:solidFill>
                  <a:srgbClr val="002060"/>
                </a:solidFill>
                <a:latin typeface="Times New Roman" pitchFamily="18" charset="0"/>
                <a:cs typeface="Times New Roman" pitchFamily="18" charset="0"/>
              </a:rPr>
              <a:t>МБОУ «</a:t>
            </a:r>
            <a:r>
              <a:rPr lang="ru-RU" dirty="0" err="1" smtClean="0">
                <a:solidFill>
                  <a:srgbClr val="002060"/>
                </a:solidFill>
                <a:latin typeface="Times New Roman" pitchFamily="18" charset="0"/>
                <a:cs typeface="Times New Roman" pitchFamily="18" charset="0"/>
              </a:rPr>
              <a:t>Краснолипьевская</a:t>
            </a:r>
            <a:r>
              <a:rPr lang="ru-RU" dirty="0" smtClean="0">
                <a:solidFill>
                  <a:srgbClr val="002060"/>
                </a:solidFill>
                <a:latin typeface="Times New Roman" pitchFamily="18" charset="0"/>
                <a:cs typeface="Times New Roman" pitchFamily="18" charset="0"/>
              </a:rPr>
              <a:t> школа»</a:t>
            </a:r>
            <a:br>
              <a:rPr lang="ru-RU" dirty="0" smtClean="0">
                <a:solidFill>
                  <a:srgbClr val="002060"/>
                </a:solidFill>
                <a:latin typeface="Times New Roman" pitchFamily="18" charset="0"/>
                <a:cs typeface="Times New Roman" pitchFamily="18" charset="0"/>
              </a:rPr>
            </a:br>
            <a:r>
              <a:rPr lang="ru-RU" dirty="0" smtClean="0">
                <a:solidFill>
                  <a:srgbClr val="002060"/>
                </a:solidFill>
                <a:latin typeface="Times New Roman" pitchFamily="18" charset="0"/>
                <a:cs typeface="Times New Roman" pitchFamily="18" charset="0"/>
              </a:rPr>
              <a:t>детский сад «РАДУГА»</a:t>
            </a:r>
            <a:endParaRPr lang="ru-RU" dirty="0">
              <a:solidFill>
                <a:srgbClr val="002060"/>
              </a:solidFill>
            </a:endParaRPr>
          </a:p>
        </p:txBody>
      </p:sp>
    </p:spTree>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рутая Бейба\Desktop\конкурс д сад\Ги диплом\Галя дипломы\Кузина Марьяна.jpg"/>
          <p:cNvPicPr>
            <a:picLocks noGrp="1" noChangeAspect="1" noChangeArrowheads="1"/>
          </p:cNvPicPr>
          <p:nvPr>
            <p:ph idx="1"/>
          </p:nvPr>
        </p:nvPicPr>
        <p:blipFill>
          <a:blip r:embed="rId2" cstate="print"/>
          <a:srcRect/>
          <a:stretch>
            <a:fillRect/>
          </a:stretch>
        </p:blipFill>
        <p:spPr bwMode="auto">
          <a:xfrm>
            <a:off x="3214678" y="285728"/>
            <a:ext cx="2565086" cy="3625857"/>
          </a:xfrm>
          <a:prstGeom prst="rect">
            <a:avLst/>
          </a:prstGeom>
          <a:ln w="228600" cap="sq" cmpd="thickThin">
            <a:solidFill>
              <a:srgbClr val="000000"/>
            </a:solidFill>
            <a:prstDash val="solid"/>
            <a:miter lim="800000"/>
          </a:ln>
          <a:effectLst>
            <a:innerShdw blurRad="76200">
              <a:srgbClr val="000000"/>
            </a:innerShdw>
          </a:effectLst>
        </p:spPr>
      </p:pic>
      <p:pic>
        <p:nvPicPr>
          <p:cNvPr id="1027" name="Picture 3" descr="C:\Users\Крутая Бейба\Desktop\конкурс д сад\Ги диплом\Галя дипломы\Воспитанники.jpg"/>
          <p:cNvPicPr>
            <a:picLocks noChangeAspect="1" noChangeArrowheads="1"/>
          </p:cNvPicPr>
          <p:nvPr/>
        </p:nvPicPr>
        <p:blipFill>
          <a:blip r:embed="rId3" cstate="print"/>
          <a:srcRect/>
          <a:stretch>
            <a:fillRect/>
          </a:stretch>
        </p:blipFill>
        <p:spPr bwMode="auto">
          <a:xfrm>
            <a:off x="5857884" y="2520175"/>
            <a:ext cx="3068763" cy="4337825"/>
          </a:xfrm>
          <a:prstGeom prst="rect">
            <a:avLst/>
          </a:prstGeom>
          <a:ln w="228600" cap="sq" cmpd="thickThin">
            <a:solidFill>
              <a:srgbClr val="000000"/>
            </a:solidFill>
            <a:prstDash val="solid"/>
            <a:miter lim="800000"/>
          </a:ln>
          <a:effectLst>
            <a:innerShdw blurRad="76200">
              <a:srgbClr val="000000"/>
            </a:innerShdw>
          </a:effectLst>
        </p:spPr>
      </p:pic>
      <p:pic>
        <p:nvPicPr>
          <p:cNvPr id="1028" name="Picture 4" descr="C:\Users\Крутая Бейба\Desktop\конкурс д сад\Ги диплом\Галя дипломы\Беляева Настя.jpg"/>
          <p:cNvPicPr>
            <a:picLocks noChangeAspect="1" noChangeArrowheads="1"/>
          </p:cNvPicPr>
          <p:nvPr/>
        </p:nvPicPr>
        <p:blipFill>
          <a:blip r:embed="rId4" cstate="print"/>
          <a:srcRect/>
          <a:stretch>
            <a:fillRect/>
          </a:stretch>
        </p:blipFill>
        <p:spPr bwMode="auto">
          <a:xfrm>
            <a:off x="214282" y="0"/>
            <a:ext cx="2526898" cy="3571876"/>
          </a:xfrm>
          <a:prstGeom prst="rect">
            <a:avLst/>
          </a:prstGeom>
          <a:ln w="228600" cap="sq" cmpd="thickThin">
            <a:solidFill>
              <a:srgbClr val="000000"/>
            </a:solidFill>
            <a:prstDash val="solid"/>
            <a:miter lim="800000"/>
          </a:ln>
          <a:effectLst>
            <a:innerShdw blurRad="76200">
              <a:srgbClr val="000000"/>
            </a:innerShdw>
          </a:effectLst>
        </p:spPr>
      </p:pic>
      <p:pic>
        <p:nvPicPr>
          <p:cNvPr id="1029" name="Picture 5" descr="C:\Users\Крутая Бейба\Desktop\конкурс д сад\Ги диплом\Галя дипломы\diplom_95731_001.bmp"/>
          <p:cNvPicPr>
            <a:picLocks noChangeAspect="1" noChangeArrowheads="1"/>
          </p:cNvPicPr>
          <p:nvPr/>
        </p:nvPicPr>
        <p:blipFill>
          <a:blip r:embed="rId5" cstate="print"/>
          <a:srcRect/>
          <a:stretch>
            <a:fillRect/>
          </a:stretch>
        </p:blipFill>
        <p:spPr bwMode="auto">
          <a:xfrm>
            <a:off x="1285852" y="3571876"/>
            <a:ext cx="2120215" cy="3000372"/>
          </a:xfrm>
          <a:prstGeom prst="rect">
            <a:avLst/>
          </a:prstGeom>
          <a:ln w="228600" cap="sq" cmpd="thickThin">
            <a:solidFill>
              <a:srgbClr val="000000"/>
            </a:solidFill>
            <a:prstDash val="solid"/>
            <a:miter lim="800000"/>
          </a:ln>
          <a:effectLst>
            <a:innerShdw blurRad="76200">
              <a:srgbClr val="000000"/>
            </a:innerShdw>
          </a:effectLst>
        </p:spPr>
      </p:pic>
    </p:spTree>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40000" lnSpcReduction="20000"/>
          </a:bodyPr>
          <a:lstStyle/>
          <a:p>
            <a:r>
              <a:rPr lang="ru-RU" sz="3500" b="1" i="1" dirty="0" smtClean="0"/>
              <a:t>Использование ИКТ профессиональной деятельности .</a:t>
            </a:r>
          </a:p>
          <a:p>
            <a:r>
              <a:rPr lang="ru-RU" sz="3500" b="1" i="1" dirty="0" smtClean="0"/>
              <a:t>Официальный сайт дет сада «Радуга».</a:t>
            </a:r>
          </a:p>
          <a:p>
            <a:r>
              <a:rPr lang="ru-RU" sz="3500" b="1" i="1" dirty="0" smtClean="0"/>
              <a:t>Обобщение и распространение педагогического опыта на уровне ДОУ, на муниципальном уровне.</a:t>
            </a:r>
          </a:p>
          <a:p>
            <a:r>
              <a:rPr lang="ru-RU" sz="3500" b="1" i="1" dirty="0" smtClean="0"/>
              <a:t>*2016 год. Публикация. Издание – </a:t>
            </a:r>
            <a:r>
              <a:rPr lang="ru-RU" sz="3500" b="1" i="1" dirty="0" err="1" smtClean="0"/>
              <a:t>Конференц</a:t>
            </a:r>
            <a:r>
              <a:rPr lang="ru-RU" sz="3500" b="1" i="1" dirty="0" smtClean="0"/>
              <a:t> – зал. Электронный журнал  </a:t>
            </a:r>
          </a:p>
          <a:p>
            <a:r>
              <a:rPr lang="en-US" sz="3500" b="1" i="1" u="sng" dirty="0" smtClean="0">
                <a:hlinkClick r:id="rId2"/>
              </a:rPr>
              <a:t>www.Konf</a:t>
            </a:r>
            <a:r>
              <a:rPr lang="en-US" sz="3500" b="1" i="1" dirty="0" smtClean="0"/>
              <a:t> – </a:t>
            </a:r>
            <a:r>
              <a:rPr lang="en-US" sz="3500" b="1" i="1" dirty="0" err="1" smtClean="0"/>
              <a:t>zal</a:t>
            </a:r>
            <a:r>
              <a:rPr lang="en-US" sz="3500" b="1" i="1" dirty="0" smtClean="0"/>
              <a:t>. com</a:t>
            </a:r>
            <a:endParaRPr lang="ru-RU" sz="3500" b="1" i="1" dirty="0" smtClean="0"/>
          </a:p>
          <a:p>
            <a:r>
              <a:rPr lang="ru-RU" sz="3500" b="1" i="1" dirty="0" smtClean="0"/>
              <a:t>Тематическая разработка: «Экологическое  занятие для детей старшей группы детского сада»</a:t>
            </a:r>
          </a:p>
          <a:p>
            <a:r>
              <a:rPr lang="ru-RU" sz="3500" b="1" i="1" dirty="0" smtClean="0"/>
              <a:t>*2016 год. Муниципальный уровень мероприятия на базе МКОУ </a:t>
            </a:r>
            <a:r>
              <a:rPr lang="ru-RU" sz="3500" b="1" i="1" dirty="0" err="1" smtClean="0"/>
              <a:t>Краснолипьевская</a:t>
            </a:r>
            <a:r>
              <a:rPr lang="ru-RU" sz="3500" b="1" i="1" dirty="0" smtClean="0"/>
              <a:t> школа. Семинар «Игровые технологии, как основа построения образовательного процесса в соответствии с ФГОС ДО». Выступление – доклад, презентация.</a:t>
            </a:r>
          </a:p>
          <a:p>
            <a:r>
              <a:rPr lang="ru-RU" sz="3500" b="1" i="1" dirty="0" smtClean="0"/>
              <a:t>*2016 год. Августовское совещание педагогических работников муниципального района.</a:t>
            </a:r>
          </a:p>
          <a:p>
            <a:r>
              <a:rPr lang="ru-RU" sz="3500" b="1" i="1" dirty="0" smtClean="0"/>
              <a:t>Секция воспитателей ДОУ. Семинар «Современные требования к математическому развитию детей дошкольного возраста». Выступление – доклад.</a:t>
            </a:r>
          </a:p>
          <a:p>
            <a:r>
              <a:rPr lang="ru-RU" sz="3500" b="1" i="1" dirty="0" smtClean="0"/>
              <a:t>*2017 года. Августовское совещание работников образования.  Муниципальный уровень. Секция воспитателей ДОУ. Семинар «Речевое развитие  дошкольников как приоритетная задача ФГОС ДО: Способы </a:t>
            </a:r>
            <a:r>
              <a:rPr lang="ru-RU" sz="3500" b="1" i="1" smtClean="0"/>
              <a:t>поддержки </a:t>
            </a:r>
            <a:r>
              <a:rPr lang="ru-RU" sz="3500" b="1" i="1" smtClean="0"/>
              <a:t>детской </a:t>
            </a:r>
            <a:r>
              <a:rPr lang="ru-RU" sz="3500" b="1" i="1" dirty="0" smtClean="0"/>
              <a:t>инициативы в речевом развитии». Выступление – доклад, презентация. </a:t>
            </a:r>
          </a:p>
          <a:p>
            <a:r>
              <a:rPr lang="ru-RU" sz="3500" b="1" i="1" dirty="0" smtClean="0"/>
              <a:t>*2017 год. Открытое мероприятие на базе МКОУ </a:t>
            </a:r>
            <a:r>
              <a:rPr lang="ru-RU" sz="3500" b="1" i="1" dirty="0" err="1" smtClean="0"/>
              <a:t>Краснолипьевская</a:t>
            </a:r>
            <a:r>
              <a:rPr lang="ru-RU" sz="3500" b="1" i="1" dirty="0" smtClean="0"/>
              <a:t> СОШ. Показ НОД «Путешествие в страну математики» -  для детей старшей группы. </a:t>
            </a:r>
          </a:p>
          <a:p>
            <a:r>
              <a:rPr lang="ru-RU" sz="3500" b="1" i="1" dirty="0" smtClean="0"/>
              <a:t>*2017 год. Муниципальный уровень. Всероссийский профессиональный конкурс «Воспитатель года -2017». Мастер – класс. Изготовление картины «Тюльпан» методом «живописи» шерстью. </a:t>
            </a:r>
          </a:p>
          <a:p>
            <a:endParaRPr lang="ru-RU" dirty="0"/>
          </a:p>
        </p:txBody>
      </p:sp>
    </p:spTree>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800080"/>
                </a:solidFill>
                <a:latin typeface="Times New Roman" pitchFamily="18" charset="0"/>
                <a:cs typeface="Times New Roman" pitchFamily="18" charset="0"/>
              </a:rPr>
              <a:t>МОИ ДОСТИЖЕНИЯ</a:t>
            </a:r>
            <a:endParaRPr lang="ru-RU" b="1" i="1" dirty="0">
              <a:solidFill>
                <a:srgbClr val="800080"/>
              </a:solidFill>
              <a:latin typeface="Times New Roman" pitchFamily="18" charset="0"/>
              <a:cs typeface="Times New Roman" pitchFamily="18" charset="0"/>
            </a:endParaRPr>
          </a:p>
        </p:txBody>
      </p:sp>
      <p:pic>
        <p:nvPicPr>
          <p:cNvPr id="3074" name="Picture 2" descr="C:\Users\Крутая Бейба\Desktop\конкурс д сад\Ги диплом\Новая папка\20180322_074950.jpg"/>
          <p:cNvPicPr>
            <a:picLocks noGrp="1" noChangeAspect="1" noChangeArrowheads="1"/>
          </p:cNvPicPr>
          <p:nvPr>
            <p:ph idx="1"/>
          </p:nvPr>
        </p:nvPicPr>
        <p:blipFill>
          <a:blip r:embed="rId2" cstate="print"/>
          <a:srcRect/>
          <a:stretch>
            <a:fillRect/>
          </a:stretch>
        </p:blipFill>
        <p:spPr bwMode="auto">
          <a:xfrm>
            <a:off x="214282" y="1071546"/>
            <a:ext cx="2045788" cy="363695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descr="C:\Users\Крутая Бейба\Desktop\конкурс д сад\Ги диплом\Новая папка\20180322_075006.jpg"/>
          <p:cNvPicPr>
            <a:picLocks noChangeAspect="1" noChangeArrowheads="1"/>
          </p:cNvPicPr>
          <p:nvPr/>
        </p:nvPicPr>
        <p:blipFill>
          <a:blip r:embed="rId3" cstate="print"/>
          <a:srcRect/>
          <a:stretch>
            <a:fillRect/>
          </a:stretch>
        </p:blipFill>
        <p:spPr bwMode="auto">
          <a:xfrm>
            <a:off x="2214546" y="3683003"/>
            <a:ext cx="1785936" cy="31749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descr="C:\Users\Крутая Бейба\Desktop\конкурс д сад\Ги диплом\Новая папка\20180322_075022.jpg"/>
          <p:cNvPicPr>
            <a:picLocks noChangeAspect="1" noChangeArrowheads="1"/>
          </p:cNvPicPr>
          <p:nvPr/>
        </p:nvPicPr>
        <p:blipFill>
          <a:blip r:embed="rId4" cstate="print"/>
          <a:srcRect/>
          <a:stretch>
            <a:fillRect/>
          </a:stretch>
        </p:blipFill>
        <p:spPr bwMode="auto">
          <a:xfrm>
            <a:off x="6929454" y="1214422"/>
            <a:ext cx="1848445" cy="328612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7" name="Picture 5" descr="C:\Users\Крутая Бейба\Desktop\конкурс д сад\Ги диплом\Новая папка\20180322_075039.jpg"/>
          <p:cNvPicPr>
            <a:picLocks noChangeAspect="1" noChangeArrowheads="1"/>
          </p:cNvPicPr>
          <p:nvPr/>
        </p:nvPicPr>
        <p:blipFill>
          <a:blip r:embed="rId5" cstate="print"/>
          <a:srcRect/>
          <a:stretch>
            <a:fillRect/>
          </a:stretch>
        </p:blipFill>
        <p:spPr bwMode="auto">
          <a:xfrm>
            <a:off x="3857620" y="1214422"/>
            <a:ext cx="1879699" cy="334168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8" name="Picture 6" descr="C:\Users\Крутая Бейба\Desktop\конкурс д сад\Ги диплом\Новая папка\20180322_075052.jpg"/>
          <p:cNvPicPr>
            <a:picLocks noChangeAspect="1" noChangeArrowheads="1"/>
          </p:cNvPicPr>
          <p:nvPr/>
        </p:nvPicPr>
        <p:blipFill>
          <a:blip r:embed="rId6" cstate="print"/>
          <a:srcRect/>
          <a:stretch>
            <a:fillRect/>
          </a:stretch>
        </p:blipFill>
        <p:spPr bwMode="auto">
          <a:xfrm>
            <a:off x="5572132" y="3810004"/>
            <a:ext cx="1714498" cy="3047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рутая Бейба\Desktop\конкурс д сад\Ги диплом\Галя дипломы\ЯГИ (2).jpg"/>
          <p:cNvPicPr>
            <a:picLocks noGrp="1" noChangeAspect="1" noChangeArrowheads="1"/>
          </p:cNvPicPr>
          <p:nvPr>
            <p:ph idx="1"/>
          </p:nvPr>
        </p:nvPicPr>
        <p:blipFill>
          <a:blip r:embed="rId2" cstate="print"/>
          <a:srcRect/>
          <a:stretch>
            <a:fillRect/>
          </a:stretch>
        </p:blipFill>
        <p:spPr bwMode="auto">
          <a:xfrm>
            <a:off x="5286380" y="3571876"/>
            <a:ext cx="2122591" cy="3000372"/>
          </a:xfrm>
          <a:prstGeom prst="rect">
            <a:avLst/>
          </a:prstGeom>
          <a:ln w="228600" cap="sq" cmpd="thickThin">
            <a:solidFill>
              <a:srgbClr val="000000"/>
            </a:solidFill>
            <a:prstDash val="solid"/>
            <a:miter lim="800000"/>
          </a:ln>
          <a:effectLst>
            <a:innerShdw blurRad="76200">
              <a:srgbClr val="000000"/>
            </a:innerShdw>
          </a:effectLst>
        </p:spPr>
      </p:pic>
      <p:pic>
        <p:nvPicPr>
          <p:cNvPr id="2051" name="Picture 3" descr="C:\Users\Крутая Бейба\Desktop\конкурс д сад\Ги диплом\Галя дипломы\ЯГИ 3.jpg"/>
          <p:cNvPicPr>
            <a:picLocks noChangeAspect="1" noChangeArrowheads="1"/>
          </p:cNvPicPr>
          <p:nvPr/>
        </p:nvPicPr>
        <p:blipFill>
          <a:blip r:embed="rId3" cstate="print"/>
          <a:srcRect/>
          <a:stretch>
            <a:fillRect/>
          </a:stretch>
        </p:blipFill>
        <p:spPr bwMode="auto">
          <a:xfrm>
            <a:off x="500034" y="285728"/>
            <a:ext cx="2223668" cy="3143248"/>
          </a:xfrm>
          <a:prstGeom prst="rect">
            <a:avLst/>
          </a:prstGeom>
          <a:ln w="228600" cap="sq" cmpd="thickThin">
            <a:solidFill>
              <a:srgbClr val="000000"/>
            </a:solidFill>
            <a:prstDash val="solid"/>
            <a:miter lim="800000"/>
          </a:ln>
          <a:effectLst>
            <a:innerShdw blurRad="76200">
              <a:srgbClr val="000000"/>
            </a:innerShdw>
          </a:effectLst>
        </p:spPr>
      </p:pic>
      <p:pic>
        <p:nvPicPr>
          <p:cNvPr id="2052" name="Picture 4" descr="C:\Users\Крутая Бейба\Desktop\конкурс д сад\Ги диплом\Галя дипломы\ЯГИ.jpg"/>
          <p:cNvPicPr>
            <a:picLocks noChangeAspect="1" noChangeArrowheads="1"/>
          </p:cNvPicPr>
          <p:nvPr/>
        </p:nvPicPr>
        <p:blipFill>
          <a:blip r:embed="rId4" cstate="print"/>
          <a:srcRect/>
          <a:stretch>
            <a:fillRect/>
          </a:stretch>
        </p:blipFill>
        <p:spPr bwMode="auto">
          <a:xfrm>
            <a:off x="6572264" y="214290"/>
            <a:ext cx="2369983" cy="3350069"/>
          </a:xfrm>
          <a:prstGeom prst="rect">
            <a:avLst/>
          </a:prstGeom>
          <a:ln w="228600" cap="sq" cmpd="thickThin">
            <a:solidFill>
              <a:srgbClr val="000000"/>
            </a:solidFill>
            <a:prstDash val="solid"/>
            <a:miter lim="800000"/>
          </a:ln>
          <a:effectLst>
            <a:innerShdw blurRad="76200">
              <a:srgbClr val="000000"/>
            </a:innerShdw>
          </a:effectLst>
        </p:spPr>
      </p:pic>
      <p:pic>
        <p:nvPicPr>
          <p:cNvPr id="2053" name="Picture 5" descr="C:\Users\Крутая Бейба\Desktop\конкурс д сад\Ги диплом\Галя дипломы\diplom_leader_304702_1_001.bmp"/>
          <p:cNvPicPr>
            <a:picLocks noChangeAspect="1" noChangeArrowheads="1"/>
          </p:cNvPicPr>
          <p:nvPr/>
        </p:nvPicPr>
        <p:blipFill>
          <a:blip r:embed="rId5"/>
          <a:srcRect/>
          <a:stretch>
            <a:fillRect/>
          </a:stretch>
        </p:blipFill>
        <p:spPr bwMode="auto">
          <a:xfrm>
            <a:off x="3286116" y="142852"/>
            <a:ext cx="2372658" cy="3357610"/>
          </a:xfrm>
          <a:prstGeom prst="rect">
            <a:avLst/>
          </a:prstGeom>
          <a:noFill/>
        </p:spPr>
      </p:pic>
      <p:pic>
        <p:nvPicPr>
          <p:cNvPr id="1026" name="Picture 2" descr="C:\Users\Крутая Бейба\Desktop\diplom_95729_001.bmp"/>
          <p:cNvPicPr>
            <a:picLocks noChangeAspect="1" noChangeArrowheads="1"/>
          </p:cNvPicPr>
          <p:nvPr/>
        </p:nvPicPr>
        <p:blipFill>
          <a:blip r:embed="rId6" cstate="print"/>
          <a:srcRect/>
          <a:stretch>
            <a:fillRect/>
          </a:stretch>
        </p:blipFill>
        <p:spPr bwMode="auto">
          <a:xfrm>
            <a:off x="2000232" y="3357562"/>
            <a:ext cx="2280229" cy="3226812"/>
          </a:xfrm>
          <a:prstGeom prst="rect">
            <a:avLst/>
          </a:prstGeom>
          <a:noFill/>
        </p:spPr>
      </p:pic>
    </p:spTree>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2700" b="1" dirty="0" smtClean="0">
                <a:latin typeface="Times New Roman" pitchFamily="18" charset="0"/>
                <a:cs typeface="Times New Roman" pitchFamily="18" charset="0"/>
              </a:rPr>
              <a:t>Самообразование педагога "Роль игры в физическом развитии и укреплении здоровья ребёнка в условиях внедрения ФГОС»</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47500" lnSpcReduction="20000"/>
          </a:bodyPr>
          <a:lstStyle/>
          <a:p>
            <a:r>
              <a:rPr lang="ru-RU" dirty="0" smtClean="0">
                <a:latin typeface="Times New Roman" pitchFamily="18" charset="0"/>
                <a:cs typeface="Times New Roman" pitchFamily="18" charset="0"/>
              </a:rPr>
              <a:t> Мною была изучена тема «Роль игры в физическом развитии и укреплении здоровья ребёнка в условиях внедрения ФГОС».</a:t>
            </a:r>
          </a:p>
          <a:p>
            <a:r>
              <a:rPr lang="ru-RU" dirty="0" smtClean="0">
                <a:latin typeface="Times New Roman" pitchFamily="18" charset="0"/>
                <a:cs typeface="Times New Roman" pitchFamily="18" charset="0"/>
              </a:rPr>
              <a:t>    Важным направлением физического воспитания детей в условиях современного детского сада является развитие моторной (двигательной) деятельности дошкольников.</a:t>
            </a:r>
          </a:p>
          <a:p>
            <a:r>
              <a:rPr lang="ru-RU" dirty="0" smtClean="0">
                <a:latin typeface="Times New Roman" pitchFamily="18" charset="0"/>
                <a:cs typeface="Times New Roman" pitchFamily="18" charset="0"/>
              </a:rPr>
              <a:t>    Во время изучения данной темы я выяснила, что важно не только удовлетворить биологическую потребность детей в двигательной активности, но и предусмотреть ее рациональное насыщенное содержание, основанное на оптимальном соотношении разных видов игр и физических упражнений и отдыха. Двигательная активность дошкольников должна быть целенаправленна и соответствовать их интересам, двигательным и функциональным возможностям.</a:t>
            </a:r>
          </a:p>
          <a:p>
            <a:r>
              <a:rPr lang="ru-RU" dirty="0" smtClean="0">
                <a:latin typeface="Times New Roman" pitchFamily="18" charset="0"/>
                <a:cs typeface="Times New Roman" pitchFamily="18" charset="0"/>
              </a:rPr>
              <a:t>    Достаточная двигательная активность является необходимым условием гармоничного развития детского организма, которая влияет на формирование психофизиологического статуса ребенка. Кроме того, существует прямая зависимость между уровнем физической подготовленности и психическим развитием ребенка. Дети, имеющие большой объем двигательной активности в режиме дня, характеризуются средним и высоким уровнем физического развития, более высокими адаптационными возможностями организма, низкой подверженностью простудным заболеваниям.</a:t>
            </a:r>
          </a:p>
          <a:p>
            <a:r>
              <a:rPr lang="ru-RU" dirty="0" smtClean="0">
                <a:latin typeface="Times New Roman" pitchFamily="18" charset="0"/>
                <a:cs typeface="Times New Roman" pitchFamily="18" charset="0"/>
              </a:rPr>
              <a:t> </a:t>
            </a:r>
          </a:p>
          <a:p>
            <a:r>
              <a:rPr lang="ru-RU" dirty="0" smtClean="0">
                <a:latin typeface="Times New Roman" pitchFamily="18" charset="0"/>
                <a:cs typeface="Times New Roman" pitchFamily="18" charset="0"/>
              </a:rPr>
              <a:t>    В дошкольном возрасте закладываются основы всестороннего гармонического развития личности ребенка. Важную роль при этом играет своевременное и правильно организованное физическое воспитание, одной из основных задач которого является развитие и совершенствование движений.</a:t>
            </a:r>
            <a:endParaRPr lang="ru-RU" dirty="0">
              <a:latin typeface="Times New Roman" pitchFamily="18" charset="0"/>
              <a:cs typeface="Times New Roman" pitchFamily="18" charset="0"/>
            </a:endParaRPr>
          </a:p>
        </p:txBody>
      </p:sp>
    </p:spTree>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40000" lnSpcReduction="20000"/>
          </a:bodyPr>
          <a:lstStyle/>
          <a:p>
            <a:r>
              <a:rPr lang="ru-RU" dirty="0" smtClean="0">
                <a:latin typeface="Times New Roman" pitchFamily="18" charset="0"/>
                <a:cs typeface="Times New Roman" pitchFamily="18" charset="0"/>
              </a:rPr>
              <a:t> В дошкольном возрасте происходит формирование разных по структуре и характеру основных движений. Это такие движения, как ходьба, бег, подпрыгивание, перепрыгивание, ползание, которые не только широко применяются детьми в самостоятельной деятельности, в творческих играх, но являются неотъемлемым элементом содержания организованных подвижных игр, начиная с самого раннего возраста. Конечно, эти движения успешно усваиваются детьми в  подвижных играх. С их помощью решаются самые разнообразные задачи: образовательные, воспитательные - и оздоровительные. В процессе игр создаются благоприятные условия для развития и совершенствования моторики детей, формирования нравственных качеств, а также привычек и навыков жизни в коллективе.</a:t>
            </a:r>
          </a:p>
          <a:p>
            <a:r>
              <a:rPr lang="ru-RU" dirty="0" smtClean="0">
                <a:latin typeface="Times New Roman" pitchFamily="18" charset="0"/>
                <a:cs typeface="Times New Roman" pitchFamily="18" charset="0"/>
              </a:rPr>
              <a:t>    Подвижные игры в основном — коллективные, поэтому у детей вырабатываются элементарные умения ориентироваться в пространстве, согласовывать свои движения с движениями других играющих, находить свое место в колонне, в кругу, не мешая другим, по сигналу быстро убегать или менять место на игровой площадке или в зале и т. п.</a:t>
            </a:r>
          </a:p>
          <a:p>
            <a:r>
              <a:rPr lang="ru-RU" dirty="0" smtClean="0">
                <a:latin typeface="Times New Roman" pitchFamily="18" charset="0"/>
                <a:cs typeface="Times New Roman" pitchFamily="18" charset="0"/>
              </a:rPr>
              <a:t>    Игра помогает ребенку преодолеть робость, застенчивость. Часто бывает трудно заставить малыша выполнять какое-либо движение на глазах у всех. В игре же, подражая действиям своих товарищей, он естественно и непринужденно выполняет самые различные движения.</a:t>
            </a:r>
          </a:p>
          <a:p>
            <a:r>
              <a:rPr lang="ru-RU" dirty="0" smtClean="0">
                <a:latin typeface="Times New Roman" pitchFamily="18" charset="0"/>
                <a:cs typeface="Times New Roman" pitchFamily="18" charset="0"/>
              </a:rPr>
              <a:t>    Подчинение правилам игры воспитывает у детей организованность, внимание, умение управлять своими движениями, способствует проявлению волевых усилий. Дети должны, например, начинать движения все вместе по указанию воспитателя, убегать от водящего только после сигнала или последних слов текста, если игра сопровождается текстом.</a:t>
            </a:r>
          </a:p>
          <a:p>
            <a:r>
              <a:rPr lang="ru-RU" dirty="0" smtClean="0">
                <a:latin typeface="Times New Roman" pitchFamily="18" charset="0"/>
                <a:cs typeface="Times New Roman" pitchFamily="18" charset="0"/>
              </a:rPr>
              <a:t>    Сюжетные подвижные игры благодаря многообразию их содержания помогают детям закреплять свои знания и представления о предметах и явлениях окружающего их мира: о повадках и особенностях движений различных животных и птиц, их криках; о звуках, издаваемых машинами; о средствах передвижения и правилах движения поезда, автомобиля, самолета.</a:t>
            </a:r>
          </a:p>
          <a:p>
            <a:r>
              <a:rPr lang="ru-RU" dirty="0" smtClean="0">
                <a:latin typeface="Times New Roman" pitchFamily="18" charset="0"/>
                <a:cs typeface="Times New Roman" pitchFamily="18" charset="0"/>
              </a:rPr>
              <a:t>    Подвижные игры создают дополнительную возможность общения воспитателя с детьми. Воспитатель рассказывает, объясняет детям содержание игр, их правила. Дети запоминают новые слова, их значение, приучаются действовать в соответствии с указаниями.</a:t>
            </a:r>
            <a:endParaRPr lang="ru-RU" dirty="0">
              <a:latin typeface="Times New Roman" pitchFamily="18" charset="0"/>
              <a:cs typeface="Times New Roman" pitchFamily="18" charset="0"/>
            </a:endParaRPr>
          </a:p>
        </p:txBody>
      </p:sp>
    </p:spTree>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fontScale="25000" lnSpcReduction="20000"/>
          </a:bodyPr>
          <a:lstStyle/>
          <a:p>
            <a:r>
              <a:rPr lang="ru-RU" sz="4300" dirty="0" smtClean="0">
                <a:latin typeface="Times New Roman" pitchFamily="18" charset="0"/>
                <a:cs typeface="Times New Roman" pitchFamily="18" charset="0"/>
              </a:rPr>
              <a:t> Очень важна роль подвижных игр в увеличении двигательной активности детей в течение дня. Особое значение имеют они для увеличения физиологических нагрузок на организм ребенка. Активные двигательные действия при эмоциональном подъеме способствуют значительному усилению деятельности костно-мышечной, </a:t>
            </a:r>
            <a:r>
              <a:rPr lang="ru-RU" sz="4300" dirty="0" err="1" smtClean="0">
                <a:latin typeface="Times New Roman" pitchFamily="18" charset="0"/>
                <a:cs typeface="Times New Roman" pitchFamily="18" charset="0"/>
              </a:rPr>
              <a:t>сердечно-сосудистой</a:t>
            </a:r>
            <a:r>
              <a:rPr lang="ru-RU" sz="4300" dirty="0" smtClean="0">
                <a:latin typeface="Times New Roman" pitchFamily="18" charset="0"/>
                <a:cs typeface="Times New Roman" pitchFamily="18" charset="0"/>
              </a:rPr>
              <a:t> и дыхательной систем, благодаря чему происходит улучшение обмена веществ в организме и соответствующая тренировка функций различных систем и органов.</a:t>
            </a:r>
          </a:p>
          <a:p>
            <a:r>
              <a:rPr lang="ru-RU" sz="4300" dirty="0" smtClean="0">
                <a:latin typeface="Times New Roman" pitchFamily="18" charset="0"/>
                <a:cs typeface="Times New Roman" pitchFamily="18" charset="0"/>
              </a:rPr>
              <a:t>    Влияние подвижных игр на развитие движений детей, а также некоторых волевых проявлений их во многом зависит от того, сколько времени длится эта игра. Чем дольше и активнее действует ребенок в игре, тем больше он упражняется в том или ином виде движений, чаще вступает в различные взаимоотношения с другими участниками, т. е. тем больше ему приходится проявлять ловкость, выдержку, умение подчиняться правилам игры.</a:t>
            </a:r>
          </a:p>
          <a:p>
            <a:r>
              <a:rPr lang="ru-RU" sz="4300" dirty="0" smtClean="0">
                <a:latin typeface="Times New Roman" pitchFamily="18" charset="0"/>
                <a:cs typeface="Times New Roman" pitchFamily="18" charset="0"/>
              </a:rPr>
              <a:t>    Активность детей в играх зависит от целого ряда условий: содержания игры, характера и интенсивности движений в ней, от организации и методики ее проведения, а также от подготовленности детей.</a:t>
            </a:r>
          </a:p>
          <a:p>
            <a:r>
              <a:rPr lang="ru-RU" sz="4300" dirty="0" smtClean="0">
                <a:latin typeface="Times New Roman" pitchFamily="18" charset="0"/>
                <a:cs typeface="Times New Roman" pitchFamily="18" charset="0"/>
              </a:rPr>
              <a:t>   Основная задача педагога - поддержание в игре достаточной активности всех детей, постепенное усложнение движений в соответствии с возрастными особенностями детей.</a:t>
            </a:r>
          </a:p>
          <a:p>
            <a:r>
              <a:rPr lang="ru-RU" sz="4300" dirty="0" smtClean="0">
                <a:latin typeface="Times New Roman" pitchFamily="18" charset="0"/>
                <a:cs typeface="Times New Roman" pitchFamily="18" charset="0"/>
              </a:rPr>
              <a:t>    Наиболее эффективно проведение подвижных игр на свежем воздухе. При активной двигательной деятельности детей на свежем воздухе усиливается работа сердца и легких, а, следовательно, увеличивается поступление кислорода в кровь. Это оказывает благотворное влияние на общее состояние здоровья детей: улучшается аппетит, укрепляется нервная система, повышается сопротивляемость организма к различным заболеваниям. Именно поэтому в течение года я старалась насыщать прогулки  играми и различными физическими упражнениями.</a:t>
            </a:r>
          </a:p>
          <a:p>
            <a:r>
              <a:rPr lang="ru-RU" sz="4300" dirty="0" smtClean="0">
                <a:latin typeface="Times New Roman" pitchFamily="18" charset="0"/>
                <a:cs typeface="Times New Roman" pitchFamily="18" charset="0"/>
              </a:rPr>
              <a:t>    Разнообразие игр по содержанию и организации детей позволяет подбирать их с учетом времени дня, условий проведения, возраста детей, их подготовленности, а также в соответствии с поставленными воспитателем задачами.</a:t>
            </a:r>
          </a:p>
          <a:p>
            <a:r>
              <a:rPr lang="ru-RU" sz="4300" dirty="0" smtClean="0">
                <a:latin typeface="Times New Roman" pitchFamily="18" charset="0"/>
                <a:cs typeface="Times New Roman" pitchFamily="18" charset="0"/>
              </a:rPr>
              <a:t>    Укрепление и оздоровление организма детей, формирование необходимых навыков движений, создание условий для радостных эмоциональных переживаний детей, воспитание у них дружеских взаимоотношений и элементарной дисциплинированности, умения действовать в коллективе сверстников, развитие их речи и обогащение словаря — вот те основные воспитательные задачи, которые решались мною при помощи разнообразных игровых заданий в течение всего учебного года.</a:t>
            </a:r>
          </a:p>
          <a:p>
            <a:r>
              <a:rPr lang="ru-RU" dirty="0" smtClean="0"/>
              <a:t> </a:t>
            </a:r>
          </a:p>
          <a:p>
            <a:r>
              <a:rPr lang="ru-RU" dirty="0" smtClean="0"/>
              <a:t> </a:t>
            </a:r>
            <a:endParaRPr lang="ru-RU" dirty="0"/>
          </a:p>
        </p:txBody>
      </p:sp>
    </p:spTree>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fontScale="25000" lnSpcReduction="20000"/>
          </a:bodyPr>
          <a:lstStyle/>
          <a:p>
            <a:r>
              <a:rPr lang="ru-RU" sz="3600" b="1" dirty="0" smtClean="0">
                <a:latin typeface="Times New Roman" pitchFamily="18" charset="0"/>
                <a:cs typeface="Times New Roman" pitchFamily="18" charset="0"/>
              </a:rPr>
              <a:t> СОДЕРЖАНИЕ РАБОТЫ ПО САМООБРАЗОВАНИЮ</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Этапы работы по</a:t>
            </a:r>
            <a:br>
              <a:rPr lang="ru-RU" sz="3600" b="1" dirty="0" smtClean="0">
                <a:latin typeface="Times New Roman" pitchFamily="18" charset="0"/>
                <a:cs typeface="Times New Roman" pitchFamily="18" charset="0"/>
              </a:rPr>
            </a:br>
            <a:r>
              <a:rPr lang="ru-RU" sz="3600" b="1" dirty="0" smtClean="0">
                <a:latin typeface="Times New Roman" pitchFamily="18" charset="0"/>
                <a:cs typeface="Times New Roman" pitchFamily="18" charset="0"/>
              </a:rPr>
              <a:t>самообразованию</a:t>
            </a:r>
          </a:p>
          <a:p>
            <a:r>
              <a:rPr lang="ru-RU" sz="3600" b="1" dirty="0" smtClean="0">
                <a:latin typeface="Times New Roman" pitchFamily="18" charset="0"/>
                <a:cs typeface="Times New Roman" pitchFamily="18" charset="0"/>
              </a:rPr>
              <a:t>Деятельность</a:t>
            </a:r>
          </a:p>
          <a:p>
            <a:r>
              <a:rPr lang="ru-RU" sz="3600" b="1" dirty="0" smtClean="0">
                <a:latin typeface="Times New Roman" pitchFamily="18" charset="0"/>
                <a:cs typeface="Times New Roman" pitchFamily="18" charset="0"/>
              </a:rPr>
              <a:t>1. Формирование потребности в самообразовании, самооценка подготовленности, осознание необходимости в знаниях, постановка целей и задач.</a:t>
            </a:r>
          </a:p>
          <a:p>
            <a:r>
              <a:rPr lang="ru-RU" sz="3600" b="1" dirty="0" smtClean="0">
                <a:latin typeface="Times New Roman" pitchFamily="18" charset="0"/>
                <a:cs typeface="Times New Roman" pitchFamily="18" charset="0"/>
              </a:rPr>
              <a:t>Поставлена цель работы по самообразованию:</a:t>
            </a:r>
          </a:p>
          <a:p>
            <a:r>
              <a:rPr lang="ru-RU" sz="3600" b="1" dirty="0" smtClean="0">
                <a:latin typeface="Times New Roman" pitchFamily="18" charset="0"/>
                <a:cs typeface="Times New Roman" pitchFamily="18" charset="0"/>
              </a:rPr>
              <a:t>повысить эффективность реализации задач по физическому воспитанию дошкольников в условиях внедрения ФГОС на основе использования подвижных и дидактических игр.</a:t>
            </a:r>
          </a:p>
          <a:p>
            <a:r>
              <a:rPr lang="ru-RU" sz="3600" b="1" dirty="0" smtClean="0">
                <a:latin typeface="Times New Roman" pitchFamily="18" charset="0"/>
                <a:cs typeface="Times New Roman" pitchFamily="18" charset="0"/>
              </a:rPr>
              <a:t>2. Планирование работы по самообразованию.</a:t>
            </a:r>
          </a:p>
          <a:p>
            <a:r>
              <a:rPr lang="ru-RU" sz="3600" b="1" dirty="0" smtClean="0">
                <a:latin typeface="Times New Roman" pitchFamily="18" charset="0"/>
                <a:cs typeface="Times New Roman" pitchFamily="18" charset="0"/>
              </a:rPr>
              <a:t>Планирование работы по следующим разделам:</a:t>
            </a:r>
          </a:p>
          <a:p>
            <a:r>
              <a:rPr lang="ru-RU" sz="3600" b="1" dirty="0" smtClean="0">
                <a:latin typeface="Times New Roman" pitchFamily="18" charset="0"/>
                <a:cs typeface="Times New Roman" pitchFamily="18" charset="0"/>
              </a:rPr>
              <a:t>-изучение методической литературы;</a:t>
            </a:r>
          </a:p>
          <a:p>
            <a:r>
              <a:rPr lang="ru-RU" sz="3600" b="1" dirty="0" smtClean="0">
                <a:latin typeface="Times New Roman" pitchFamily="18" charset="0"/>
                <a:cs typeface="Times New Roman" pitchFamily="18" charset="0"/>
              </a:rPr>
              <a:t>-работа с детьми;</a:t>
            </a:r>
          </a:p>
          <a:p>
            <a:r>
              <a:rPr lang="ru-RU" sz="3600" b="1" dirty="0" smtClean="0">
                <a:latin typeface="Times New Roman" pitchFamily="18" charset="0"/>
                <a:cs typeface="Times New Roman" pitchFamily="18" charset="0"/>
              </a:rPr>
              <a:t>-работа с семьёй;</a:t>
            </a:r>
          </a:p>
          <a:p>
            <a:r>
              <a:rPr lang="ru-RU" sz="3600" b="1" dirty="0" smtClean="0">
                <a:latin typeface="Times New Roman" pitchFamily="18" charset="0"/>
                <a:cs typeface="Times New Roman" pitchFamily="18" charset="0"/>
              </a:rPr>
              <a:t>-самореализация.</a:t>
            </a:r>
          </a:p>
          <a:p>
            <a:r>
              <a:rPr lang="ru-RU" sz="3600" b="1" dirty="0" smtClean="0">
                <a:latin typeface="Times New Roman" pitchFamily="18" charset="0"/>
                <a:cs typeface="Times New Roman" pitchFamily="18" charset="0"/>
              </a:rPr>
              <a:t>3. Теоретическое изучение проблемы.</a:t>
            </a:r>
          </a:p>
          <a:p>
            <a:r>
              <a:rPr lang="ru-RU" sz="3600" b="1" dirty="0" smtClean="0">
                <a:latin typeface="Times New Roman" pitchFamily="18" charset="0"/>
                <a:cs typeface="Times New Roman" pitchFamily="18" charset="0"/>
              </a:rPr>
              <a:t>Изучение литературы по теме:</a:t>
            </a:r>
          </a:p>
          <a:p>
            <a:r>
              <a:rPr lang="ru-RU" sz="3600" b="1" dirty="0" smtClean="0">
                <a:latin typeface="Times New Roman" pitchFamily="18" charset="0"/>
                <a:cs typeface="Times New Roman" pitchFamily="18" charset="0"/>
              </a:rPr>
              <a:t>1. Губанова Н.Ф. Игровая деятельность в детском саду. Программа и методические рекомендации. Для занятий с детьми 2-7 лет. Мозаика-Синтез, Москва, 2008</a:t>
            </a:r>
          </a:p>
          <a:p>
            <a:r>
              <a:rPr lang="ru-RU" sz="3600" b="1" dirty="0" smtClean="0">
                <a:latin typeface="Times New Roman" pitchFamily="18" charset="0"/>
                <a:cs typeface="Times New Roman" pitchFamily="18" charset="0"/>
              </a:rPr>
              <a:t>2. </a:t>
            </a:r>
            <a:r>
              <a:rPr lang="ru-RU" sz="3600" b="1" dirty="0" err="1" smtClean="0">
                <a:latin typeface="Times New Roman" pitchFamily="18" charset="0"/>
                <a:cs typeface="Times New Roman" pitchFamily="18" charset="0"/>
              </a:rPr>
              <a:t>Зимонина</a:t>
            </a:r>
            <a:r>
              <a:rPr lang="ru-RU" sz="3600" b="1" dirty="0" smtClean="0">
                <a:latin typeface="Times New Roman" pitchFamily="18" charset="0"/>
                <a:cs typeface="Times New Roman" pitchFamily="18" charset="0"/>
              </a:rPr>
              <a:t> В. А. Воспитание ребёнка – дошкольника. Расту здоровым. М.; ВЛАДОС, 2003.</a:t>
            </a:r>
          </a:p>
          <a:p>
            <a:r>
              <a:rPr lang="ru-RU" sz="3600" b="1" dirty="0" smtClean="0">
                <a:latin typeface="Times New Roman" pitchFamily="18" charset="0"/>
                <a:cs typeface="Times New Roman" pitchFamily="18" charset="0"/>
              </a:rPr>
              <a:t>3. Моргунова О. Н. Физкультурно-оздоровительная работа в ДОУ. Учитель, 2005.</a:t>
            </a:r>
          </a:p>
          <a:p>
            <a:r>
              <a:rPr lang="ru-RU" sz="3600" b="1" dirty="0" smtClean="0">
                <a:latin typeface="Times New Roman" pitchFamily="18" charset="0"/>
                <a:cs typeface="Times New Roman" pitchFamily="18" charset="0"/>
              </a:rPr>
              <a:t>3. </a:t>
            </a:r>
            <a:r>
              <a:rPr lang="ru-RU" sz="3600" b="1" dirty="0" err="1" smtClean="0">
                <a:latin typeface="Times New Roman" pitchFamily="18" charset="0"/>
                <a:cs typeface="Times New Roman" pitchFamily="18" charset="0"/>
              </a:rPr>
              <a:t>Рунова</a:t>
            </a:r>
            <a:r>
              <a:rPr lang="ru-RU" sz="3600" b="1" dirty="0" smtClean="0">
                <a:latin typeface="Times New Roman" pitchFamily="18" charset="0"/>
                <a:cs typeface="Times New Roman" pitchFamily="18" charset="0"/>
              </a:rPr>
              <a:t> М. А. Двигательная активность ребёнка в детском саду. Мозаика-Синтез, Москва, 2004.</a:t>
            </a:r>
          </a:p>
          <a:p>
            <a:r>
              <a:rPr lang="ru-RU" sz="3600" b="1" dirty="0" smtClean="0">
                <a:latin typeface="Times New Roman" pitchFamily="18" charset="0"/>
                <a:cs typeface="Times New Roman" pitchFamily="18" charset="0"/>
              </a:rPr>
              <a:t>4. Смирнова Е.О. Лучшие развивающие игры. </a:t>
            </a:r>
            <a:r>
              <a:rPr lang="ru-RU" sz="3600" b="1" dirty="0" err="1" smtClean="0">
                <a:latin typeface="Times New Roman" pitchFamily="18" charset="0"/>
                <a:cs typeface="Times New Roman" pitchFamily="18" charset="0"/>
              </a:rPr>
              <a:t>Эксмо</a:t>
            </a:r>
            <a:r>
              <a:rPr lang="ru-RU" sz="3600" b="1" dirty="0" smtClean="0">
                <a:latin typeface="Times New Roman" pitchFamily="18" charset="0"/>
                <a:cs typeface="Times New Roman" pitchFamily="18" charset="0"/>
              </a:rPr>
              <a:t>, Москва, 2014</a:t>
            </a:r>
          </a:p>
          <a:p>
            <a:r>
              <a:rPr lang="ru-RU" sz="3600" b="1" dirty="0" smtClean="0">
                <a:latin typeface="Times New Roman" pitchFamily="18" charset="0"/>
                <a:cs typeface="Times New Roman" pitchFamily="18" charset="0"/>
              </a:rPr>
              <a:t>4. Практическая деятельность</a:t>
            </a:r>
          </a:p>
          <a:p>
            <a:r>
              <a:rPr lang="ru-RU" sz="3600" b="1" dirty="0" smtClean="0">
                <a:latin typeface="Times New Roman" pitchFamily="18" charset="0"/>
                <a:cs typeface="Times New Roman" pitchFamily="18" charset="0"/>
              </a:rPr>
              <a:t>День здоровья</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Досуг «Вечер подвижных игр»</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Спортивный праздник «Русские народные подвижные игры» </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Выставка работ детского творчества «Мои любимые игры».</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Открытый показ образовательной деятельности «Путешествие в Зелёную страну»</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Консультация для родителей «Роль подвижных игр в развитии детей дошкольного возраста»</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Краткосрочный проект «Необычный мяч», в рамках которого было проведено развлечение с участием родителей «Школа мяча».</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Выступление на семинаре-практикуме.</a:t>
            </a:r>
          </a:p>
          <a:p>
            <a:r>
              <a:rPr lang="ru-RU" sz="3600" b="1" dirty="0" smtClean="0">
                <a:latin typeface="Times New Roman" pitchFamily="18" charset="0"/>
                <a:cs typeface="Times New Roman" pitchFamily="18" charset="0"/>
              </a:rPr>
              <a:t> </a:t>
            </a:r>
          </a:p>
          <a:p>
            <a:r>
              <a:rPr lang="ru-RU" sz="3600" b="1" dirty="0" smtClean="0">
                <a:latin typeface="Times New Roman" pitchFamily="18" charset="0"/>
                <a:cs typeface="Times New Roman" pitchFamily="18" charset="0"/>
              </a:rPr>
              <a:t>Выступление на педсовете с отчётом по теме самообразования.</a:t>
            </a:r>
          </a:p>
          <a:p>
            <a:r>
              <a:rPr lang="ru-RU" dirty="0" smtClean="0">
                <a:latin typeface="Times New Roman" pitchFamily="18" charset="0"/>
                <a:cs typeface="Times New Roman" pitchFamily="18" charset="0"/>
              </a:rPr>
              <a:t> </a:t>
            </a:r>
            <a:endParaRPr lang="ru-RU" dirty="0">
              <a:latin typeface="Times New Roman" pitchFamily="18" charset="0"/>
              <a:cs typeface="Times New Roman" pitchFamily="18" charset="0"/>
            </a:endParaRPr>
          </a:p>
        </p:txBody>
      </p:sp>
    </p:spTree>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solidFill>
                  <a:srgbClr val="7030A0"/>
                </a:solidFill>
                <a:latin typeface="Times New Roman" pitchFamily="18" charset="0"/>
                <a:cs typeface="Times New Roman" pitchFamily="18" charset="0"/>
              </a:rPr>
              <a:t>Подвижная игра «Котята и Барбос», пальчиковая гимнастика.</a:t>
            </a:r>
            <a:endParaRPr lang="ru-RU" i="1" dirty="0">
              <a:solidFill>
                <a:srgbClr val="7030A0"/>
              </a:solidFill>
              <a:latin typeface="Times New Roman" pitchFamily="18" charset="0"/>
              <a:cs typeface="Times New Roman" pitchFamily="18" charset="0"/>
            </a:endParaRPr>
          </a:p>
        </p:txBody>
      </p:sp>
      <p:pic>
        <p:nvPicPr>
          <p:cNvPr id="4098" name="Picture 2" descr="C:\Users\Крутая Бейба\Desktop\конкурс д сад\20161221_110606.jpg"/>
          <p:cNvPicPr>
            <a:picLocks noGrp="1" noChangeAspect="1" noChangeArrowheads="1"/>
          </p:cNvPicPr>
          <p:nvPr>
            <p:ph idx="1"/>
          </p:nvPr>
        </p:nvPicPr>
        <p:blipFill>
          <a:blip r:embed="rId2" cstate="print"/>
          <a:srcRect/>
          <a:stretch>
            <a:fillRect/>
          </a:stretch>
        </p:blipFill>
        <p:spPr bwMode="auto">
          <a:xfrm>
            <a:off x="357158" y="1701074"/>
            <a:ext cx="4594614" cy="2584471"/>
          </a:xfrm>
          <a:prstGeom prst="rect">
            <a:avLst/>
          </a:prstGeom>
          <a:ln>
            <a:noFill/>
          </a:ln>
          <a:effectLst>
            <a:outerShdw blurRad="292100" dist="139700" dir="2700000" algn="tl" rotWithShape="0">
              <a:srgbClr val="333333">
                <a:alpha val="65000"/>
              </a:srgbClr>
            </a:outerShdw>
          </a:effectLst>
        </p:spPr>
      </p:pic>
      <p:pic>
        <p:nvPicPr>
          <p:cNvPr id="4099" name="Picture 3" descr="C:\Users\Крутая Бейба\Desktop\конкурс д сад\20171017_085545.jpg"/>
          <p:cNvPicPr>
            <a:picLocks noChangeAspect="1" noChangeArrowheads="1"/>
          </p:cNvPicPr>
          <p:nvPr/>
        </p:nvPicPr>
        <p:blipFill>
          <a:blip r:embed="rId3" cstate="print"/>
          <a:srcRect/>
          <a:stretch>
            <a:fillRect/>
          </a:stretch>
        </p:blipFill>
        <p:spPr bwMode="auto">
          <a:xfrm>
            <a:off x="4143372" y="3714752"/>
            <a:ext cx="5000628" cy="2812853"/>
          </a:xfrm>
          <a:prstGeom prst="rect">
            <a:avLst/>
          </a:prstGeom>
          <a:ln>
            <a:noFill/>
          </a:ln>
          <a:effectLst>
            <a:outerShdw blurRad="292100" dist="139700" dir="2700000" algn="tl" rotWithShape="0">
              <a:srgbClr val="333333">
                <a:alpha val="65000"/>
              </a:srgbClr>
            </a:outerShdw>
          </a:effectLst>
        </p:spPr>
      </p:pic>
    </p:spTree>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Autofit/>
          </a:bodyPr>
          <a:lstStyle/>
          <a:p>
            <a:r>
              <a:rPr lang="ru-RU" sz="3600" i="1" dirty="0" smtClean="0">
                <a:solidFill>
                  <a:srgbClr val="7030A0"/>
                </a:solidFill>
                <a:latin typeface="Times New Roman" pitchFamily="18" charset="0"/>
                <a:cs typeface="Times New Roman" pitchFamily="18" charset="0"/>
              </a:rPr>
              <a:t>Подвижная игра «Воробушки и автомобиль», </a:t>
            </a:r>
            <a:r>
              <a:rPr lang="ru-RU" sz="3600" i="1" dirty="0" err="1" smtClean="0">
                <a:solidFill>
                  <a:srgbClr val="7030A0"/>
                </a:solidFill>
                <a:latin typeface="Times New Roman" pitchFamily="18" charset="0"/>
                <a:cs typeface="Times New Roman" pitchFamily="18" charset="0"/>
              </a:rPr>
              <a:t>самомассаж</a:t>
            </a:r>
            <a:r>
              <a:rPr lang="ru-RU" sz="3600" i="1" dirty="0" smtClean="0">
                <a:solidFill>
                  <a:srgbClr val="7030A0"/>
                </a:solidFill>
                <a:latin typeface="Times New Roman" pitchFamily="18" charset="0"/>
                <a:cs typeface="Times New Roman" pitchFamily="18" charset="0"/>
              </a:rPr>
              <a:t> «Дождик» </a:t>
            </a:r>
            <a:endParaRPr lang="ru-RU" sz="3600" i="1" dirty="0">
              <a:solidFill>
                <a:srgbClr val="7030A0"/>
              </a:solidFill>
              <a:latin typeface="Times New Roman" pitchFamily="18" charset="0"/>
              <a:cs typeface="Times New Roman" pitchFamily="18" charset="0"/>
            </a:endParaRPr>
          </a:p>
        </p:txBody>
      </p:sp>
      <p:pic>
        <p:nvPicPr>
          <p:cNvPr id="5122" name="Picture 2" descr="C:\Users\Крутая Бейба\Desktop\конкурс д сад\20180920_153508.jpg"/>
          <p:cNvPicPr>
            <a:picLocks noGrp="1" noChangeAspect="1" noChangeArrowheads="1"/>
          </p:cNvPicPr>
          <p:nvPr>
            <p:ph idx="1"/>
          </p:nvPr>
        </p:nvPicPr>
        <p:blipFill>
          <a:blip r:embed="rId2" cstate="print"/>
          <a:srcRect/>
          <a:stretch>
            <a:fillRect/>
          </a:stretch>
        </p:blipFill>
        <p:spPr bwMode="auto">
          <a:xfrm>
            <a:off x="214282" y="1357298"/>
            <a:ext cx="5094648" cy="2865740"/>
          </a:xfrm>
          <a:prstGeom prst="rect">
            <a:avLst/>
          </a:prstGeom>
          <a:ln>
            <a:noFill/>
          </a:ln>
          <a:effectLst>
            <a:softEdge rad="112500"/>
          </a:effectLst>
        </p:spPr>
      </p:pic>
      <p:pic>
        <p:nvPicPr>
          <p:cNvPr id="5123" name="Picture 3" descr="C:\Users\Крутая Бейба\Desktop\конкурс д сад\IMAG0428.jpg"/>
          <p:cNvPicPr>
            <a:picLocks noChangeAspect="1" noChangeArrowheads="1"/>
          </p:cNvPicPr>
          <p:nvPr/>
        </p:nvPicPr>
        <p:blipFill>
          <a:blip r:embed="rId3" cstate="print"/>
          <a:srcRect/>
          <a:stretch>
            <a:fillRect/>
          </a:stretch>
        </p:blipFill>
        <p:spPr bwMode="auto">
          <a:xfrm>
            <a:off x="4000496" y="3692770"/>
            <a:ext cx="4929190" cy="2805847"/>
          </a:xfrm>
          <a:prstGeom prst="rect">
            <a:avLst/>
          </a:prstGeom>
          <a:ln>
            <a:noFill/>
          </a:ln>
          <a:effectLst>
            <a:softEdge rad="112500"/>
          </a:effectLst>
        </p:spPr>
      </p:pic>
    </p:spTree>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endParaRPr lang="ru-RU"/>
          </a:p>
        </p:txBody>
      </p:sp>
      <p:sp>
        <p:nvSpPr>
          <p:cNvPr id="4" name="Текст 3"/>
          <p:cNvSpPr>
            <a:spLocks noGrp="1"/>
          </p:cNvSpPr>
          <p:nvPr>
            <p:ph type="body" sz="half" idx="2"/>
          </p:nvPr>
        </p:nvSpPr>
        <p:spPr/>
        <p:txBody>
          <a:bodyPr/>
          <a:lstStyle/>
          <a:p>
            <a:endParaRPr lang="ru-RU" b="1" i="1" dirty="0" smtClean="0">
              <a:latin typeface="Times New Roman" pitchFamily="18" charset="0"/>
              <a:cs typeface="Times New Roman" pitchFamily="18" charset="0"/>
            </a:endParaRPr>
          </a:p>
          <a:p>
            <a:r>
              <a:rPr lang="ru-RU" sz="2400" b="1" i="1" dirty="0" err="1" smtClean="0">
                <a:solidFill>
                  <a:schemeClr val="accent2">
                    <a:lumMod val="75000"/>
                  </a:schemeClr>
                </a:solidFill>
                <a:latin typeface="Times New Roman" pitchFamily="18" charset="0"/>
                <a:cs typeface="Times New Roman" pitchFamily="18" charset="0"/>
              </a:rPr>
              <a:t>Ярмонова</a:t>
            </a:r>
            <a:r>
              <a:rPr lang="ru-RU" sz="2400" b="1" i="1" dirty="0" smtClean="0">
                <a:solidFill>
                  <a:schemeClr val="accent2">
                    <a:lumMod val="75000"/>
                  </a:schemeClr>
                </a:solidFill>
                <a:latin typeface="Times New Roman" pitchFamily="18" charset="0"/>
                <a:cs typeface="Times New Roman" pitchFamily="18" charset="0"/>
              </a:rPr>
              <a:t> Галина Ивановна</a:t>
            </a:r>
          </a:p>
          <a:p>
            <a:r>
              <a:rPr lang="ru-RU" sz="2400" b="1" i="1" dirty="0" smtClean="0">
                <a:solidFill>
                  <a:schemeClr val="accent2">
                    <a:lumMod val="75000"/>
                  </a:schemeClr>
                </a:solidFill>
                <a:latin typeface="Times New Roman" pitchFamily="18" charset="0"/>
                <a:cs typeface="Times New Roman" pitchFamily="18" charset="0"/>
              </a:rPr>
              <a:t>Имеет  1КК</a:t>
            </a:r>
          </a:p>
          <a:p>
            <a:r>
              <a:rPr lang="ru-RU" sz="2400" b="1" i="1" dirty="0" smtClean="0">
                <a:solidFill>
                  <a:schemeClr val="accent2">
                    <a:lumMod val="75000"/>
                  </a:schemeClr>
                </a:solidFill>
                <a:latin typeface="Times New Roman" pitchFamily="18" charset="0"/>
                <a:cs typeface="Times New Roman" pitchFamily="18" charset="0"/>
              </a:rPr>
              <a:t>Общий стаж работы – 38 лет</a:t>
            </a:r>
          </a:p>
          <a:p>
            <a:r>
              <a:rPr lang="ru-RU" sz="2400" b="1" i="1" dirty="0" smtClean="0">
                <a:solidFill>
                  <a:schemeClr val="accent2">
                    <a:lumMod val="75000"/>
                  </a:schemeClr>
                </a:solidFill>
                <a:latin typeface="Times New Roman" pitchFamily="18" charset="0"/>
                <a:cs typeface="Times New Roman" pitchFamily="18" charset="0"/>
              </a:rPr>
              <a:t>Педагогический стаж – 30 лет</a:t>
            </a:r>
          </a:p>
          <a:p>
            <a:endParaRPr lang="ru-RU" dirty="0"/>
          </a:p>
        </p:txBody>
      </p:sp>
      <p:pic>
        <p:nvPicPr>
          <p:cNvPr id="5" name="Содержимое 3" descr="Детский сад 013.jpg"/>
          <p:cNvPicPr>
            <a:picLocks noGrp="1" noChangeAspect="1"/>
          </p:cNvPicPr>
          <p:nvPr>
            <p:ph idx="1"/>
          </p:nvPr>
        </p:nvPicPr>
        <p:blipFill>
          <a:blip r:embed="rId2" cstate="print"/>
          <a:stretch>
            <a:fillRect/>
          </a:stretch>
        </p:blipFill>
        <p:spPr>
          <a:xfrm>
            <a:off x="4429124" y="571480"/>
            <a:ext cx="3891697" cy="5853113"/>
          </a:xfrm>
          <a:prstGeom prst="rect">
            <a:avLst/>
          </a:prstGeom>
          <a:ln w="190500" cap="sq">
            <a:solidFill>
              <a:srgbClr val="C8C6BD"/>
            </a:solidFill>
            <a:prstDash val="solid"/>
            <a:miter lim="800000"/>
          </a:ln>
          <a:effectLst>
            <a:outerShdw blurRad="254000" algn="bl" rotWithShape="0">
              <a:srgbClr val="000000">
                <a:alpha val="43000"/>
              </a:srgbClr>
            </a:outerShdw>
          </a:effectLst>
          <a:scene3d>
            <a:camera prst="perspectiveFront" fov="5400000"/>
            <a:lightRig rig="threePt" dir="t">
              <a:rot lat="0" lon="0" rev="2100000"/>
            </a:lightRig>
          </a:scene3d>
          <a:sp3d extrusionH="25400">
            <a:bevelT w="304800" h="152400" prst="hardEdge"/>
            <a:extrusionClr>
              <a:srgbClr val="000000"/>
            </a:extrusionClr>
          </a:sp3d>
        </p:spPr>
      </p:pic>
    </p:spTree>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500042"/>
            <a:ext cx="8229600" cy="5626121"/>
          </a:xfrm>
        </p:spPr>
        <p:txBody>
          <a:bodyPr>
            <a:normAutofit fontScale="70000" lnSpcReduction="20000"/>
          </a:bodyPr>
          <a:lstStyle/>
          <a:p>
            <a:r>
              <a:rPr lang="ru-RU" dirty="0" smtClean="0">
                <a:latin typeface="Times New Roman" pitchFamily="18" charset="0"/>
                <a:cs typeface="Times New Roman" pitchFamily="18" charset="0"/>
              </a:rPr>
              <a:t>Используемые технологии: </a:t>
            </a:r>
          </a:p>
          <a:p>
            <a:r>
              <a:rPr lang="ru-RU" dirty="0" smtClean="0">
                <a:latin typeface="Times New Roman" pitchFamily="18" charset="0"/>
                <a:cs typeface="Times New Roman" pitchFamily="18" charset="0"/>
              </a:rPr>
              <a:t>-</a:t>
            </a:r>
            <a:r>
              <a:rPr lang="ru-RU" dirty="0" err="1" smtClean="0">
                <a:latin typeface="Times New Roman" pitchFamily="18" charset="0"/>
                <a:cs typeface="Times New Roman" pitchFamily="18" charset="0"/>
              </a:rPr>
              <a:t>Здоровьесберегающие</a:t>
            </a:r>
            <a:r>
              <a:rPr lang="ru-RU" dirty="0" smtClean="0">
                <a:latin typeface="Times New Roman" pitchFamily="18" charset="0"/>
                <a:cs typeface="Times New Roman" pitchFamily="18" charset="0"/>
              </a:rPr>
              <a:t> технологии,</a:t>
            </a:r>
          </a:p>
          <a:p>
            <a:r>
              <a:rPr lang="ru-RU" dirty="0" smtClean="0">
                <a:latin typeface="Times New Roman" pitchFamily="18" charset="0"/>
                <a:cs typeface="Times New Roman" pitchFamily="18" charset="0"/>
              </a:rPr>
              <a:t> -технология сенсорного воспитания,</a:t>
            </a:r>
          </a:p>
          <a:p>
            <a:r>
              <a:rPr lang="ru-RU" dirty="0" smtClean="0">
                <a:latin typeface="Times New Roman" pitchFamily="18" charset="0"/>
                <a:cs typeface="Times New Roman" pitchFamily="18" charset="0"/>
              </a:rPr>
              <a:t> -игровые технологии,</a:t>
            </a:r>
          </a:p>
          <a:p>
            <a:r>
              <a:rPr lang="ru-RU" dirty="0" smtClean="0">
                <a:latin typeface="Times New Roman" pitchFamily="18" charset="0"/>
                <a:cs typeface="Times New Roman" pitchFamily="18" charset="0"/>
              </a:rPr>
              <a:t>-информационно-коммуникативные технологии,</a:t>
            </a:r>
          </a:p>
          <a:p>
            <a:r>
              <a:rPr lang="ru-RU" dirty="0" smtClean="0">
                <a:latin typeface="Times New Roman" pitchFamily="18" charset="0"/>
                <a:cs typeface="Times New Roman" pitchFamily="18" charset="0"/>
              </a:rPr>
              <a:t>- технология исследовательской деятельности (детское экспериментирование), </a:t>
            </a:r>
          </a:p>
          <a:p>
            <a:r>
              <a:rPr lang="ru-RU" dirty="0" smtClean="0">
                <a:latin typeface="Times New Roman" pitchFamily="18" charset="0"/>
                <a:cs typeface="Times New Roman" pitchFamily="18" charset="0"/>
              </a:rPr>
              <a:t>-проектная деятельность.</a:t>
            </a:r>
          </a:p>
          <a:p>
            <a:r>
              <a:rPr lang="ru-RU" dirty="0" smtClean="0">
                <a:latin typeface="Times New Roman" pitchFamily="18" charset="0"/>
                <a:cs typeface="Times New Roman" pitchFamily="18" charset="0"/>
              </a:rPr>
              <a:t> Стремясь повысить интерес воспитанников к занятиям, использую нетрадиционные методы и техники на занятиях по художественному творчеству (рисование, лепка, аппликация). С целью заболеваемости, большое внимание уделяю оздоровительной работе. Ежедневные прогулки с детьми, экскурсии, походы, чередование подвижных игр и игр малой подвижности, физкультурные занятия, пальчиковая гимнастика и бодрящая гимнастика после дневного сна, </a:t>
            </a:r>
            <a:r>
              <a:rPr lang="ru-RU" dirty="0" err="1" smtClean="0">
                <a:latin typeface="Times New Roman" pitchFamily="18" charset="0"/>
                <a:cs typeface="Times New Roman" pitchFamily="18" charset="0"/>
              </a:rPr>
              <a:t>самомассажи</a:t>
            </a:r>
            <a:r>
              <a:rPr lang="ru-RU" dirty="0" smtClean="0">
                <a:latin typeface="Times New Roman" pitchFamily="18" charset="0"/>
                <a:cs typeface="Times New Roman" pitchFamily="18" charset="0"/>
              </a:rPr>
              <a:t>, дыхательные гимнастики, мимические, все это способствует укреплению здоровья и закаливания детского организма.</a:t>
            </a:r>
            <a:endParaRPr lang="ru-RU" dirty="0">
              <a:latin typeface="Times New Roman" pitchFamily="18" charset="0"/>
              <a:cs typeface="Times New Roman" pitchFamily="18" charset="0"/>
            </a:endParaRPr>
          </a:p>
        </p:txBody>
      </p:sp>
    </p:spTree>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428604"/>
            <a:ext cx="8229600" cy="5697559"/>
          </a:xfrm>
        </p:spPr>
        <p:txBody>
          <a:bodyPr>
            <a:normAutofit fontScale="47500" lnSpcReduction="20000"/>
          </a:bodyPr>
          <a:lstStyle/>
          <a:p>
            <a:r>
              <a:rPr lang="ru-RU" b="1" i="1" dirty="0" smtClean="0">
                <a:solidFill>
                  <a:srgbClr val="7030A0"/>
                </a:solidFill>
                <a:latin typeface="Times New Roman" pitchFamily="18" charset="0"/>
                <a:cs typeface="Times New Roman" pitchFamily="18" charset="0"/>
              </a:rPr>
              <a:t>Мы с детьми увлекаемся нетрадиционной техникой рисования. Рисование нетрадиционными способами увлекает и завораживает, эта деятельность, которая удивляет и восхищает детей. Важную роль в развитии ребенка играет развивающая среда. Поэтому при организации ПРС я учитывала, чтобы содержание носило развивающий характер, и было направлено на развитие творчества каждого ребенка в соответствии с его индивидуальными возможностями. Доступной и соответствующей возрастным  особенностям детей.</a:t>
            </a:r>
          </a:p>
          <a:p>
            <a:r>
              <a:rPr lang="ru-RU" b="1" i="1" dirty="0" smtClean="0">
                <a:solidFill>
                  <a:srgbClr val="7030A0"/>
                </a:solidFill>
                <a:latin typeface="Times New Roman" pitchFamily="18" charset="0"/>
                <a:cs typeface="Times New Roman" pitchFamily="18" charset="0"/>
              </a:rPr>
              <a:t>Проведение НОД с использованием нетрадиционных техник:</a:t>
            </a:r>
          </a:p>
          <a:p>
            <a:r>
              <a:rPr lang="ru-RU" b="1" i="1" dirty="0" smtClean="0">
                <a:solidFill>
                  <a:srgbClr val="7030A0"/>
                </a:solidFill>
                <a:latin typeface="Times New Roman" pitchFamily="18" charset="0"/>
                <a:cs typeface="Times New Roman" pitchFamily="18" charset="0"/>
              </a:rPr>
              <a:t>- способствует снятию детских стрессов,</a:t>
            </a:r>
          </a:p>
          <a:p>
            <a:r>
              <a:rPr lang="ru-RU" b="1" i="1" dirty="0" smtClean="0">
                <a:solidFill>
                  <a:srgbClr val="7030A0"/>
                </a:solidFill>
                <a:latin typeface="Times New Roman" pitchFamily="18" charset="0"/>
                <a:cs typeface="Times New Roman" pitchFamily="18" charset="0"/>
              </a:rPr>
              <a:t>- развивает уверенность в своих силах,</a:t>
            </a:r>
          </a:p>
          <a:p>
            <a:r>
              <a:rPr lang="ru-RU" b="1" i="1" dirty="0" smtClean="0">
                <a:solidFill>
                  <a:srgbClr val="7030A0"/>
                </a:solidFill>
                <a:latin typeface="Times New Roman" pitchFamily="18" charset="0"/>
                <a:cs typeface="Times New Roman" pitchFamily="18" charset="0"/>
              </a:rPr>
              <a:t>- развивает пространственное мышление,</a:t>
            </a:r>
          </a:p>
          <a:p>
            <a:r>
              <a:rPr lang="ru-RU" b="1" i="1" dirty="0" smtClean="0">
                <a:solidFill>
                  <a:srgbClr val="7030A0"/>
                </a:solidFill>
                <a:latin typeface="Times New Roman" pitchFamily="18" charset="0"/>
                <a:cs typeface="Times New Roman" pitchFamily="18" charset="0"/>
              </a:rPr>
              <a:t>- учит детей свободно выражать свой замысел,</a:t>
            </a:r>
          </a:p>
          <a:p>
            <a:r>
              <a:rPr lang="ru-RU" b="1" i="1" dirty="0" smtClean="0">
                <a:solidFill>
                  <a:srgbClr val="7030A0"/>
                </a:solidFill>
                <a:latin typeface="Times New Roman" pitchFamily="18" charset="0"/>
                <a:cs typeface="Times New Roman" pitchFamily="18" charset="0"/>
              </a:rPr>
              <a:t>- побуждает детей к творческим поискам и решениям,</a:t>
            </a:r>
          </a:p>
          <a:p>
            <a:r>
              <a:rPr lang="ru-RU" b="1" i="1" dirty="0" smtClean="0">
                <a:solidFill>
                  <a:srgbClr val="7030A0"/>
                </a:solidFill>
                <a:latin typeface="Times New Roman" pitchFamily="18" charset="0"/>
                <a:cs typeface="Times New Roman" pitchFamily="18" charset="0"/>
              </a:rPr>
              <a:t>- учит детей, работать с разнообразным материалом,</a:t>
            </a:r>
          </a:p>
          <a:p>
            <a:r>
              <a:rPr lang="ru-RU" b="1" i="1" dirty="0" smtClean="0">
                <a:solidFill>
                  <a:srgbClr val="7030A0"/>
                </a:solidFill>
                <a:latin typeface="Times New Roman" pitchFamily="18" charset="0"/>
                <a:cs typeface="Times New Roman" pitchFamily="18" charset="0"/>
              </a:rPr>
              <a:t>- развивает чувство композиции, ритма, колорита, </a:t>
            </a:r>
            <a:r>
              <a:rPr lang="ru-RU" b="1" i="1" dirty="0" err="1" smtClean="0">
                <a:solidFill>
                  <a:srgbClr val="7030A0"/>
                </a:solidFill>
                <a:latin typeface="Times New Roman" pitchFamily="18" charset="0"/>
                <a:cs typeface="Times New Roman" pitchFamily="18" charset="0"/>
              </a:rPr>
              <a:t>цветовосприятия</a:t>
            </a:r>
            <a:r>
              <a:rPr lang="ru-RU" b="1" i="1" dirty="0" smtClean="0">
                <a:solidFill>
                  <a:srgbClr val="7030A0"/>
                </a:solidFill>
                <a:latin typeface="Times New Roman" pitchFamily="18" charset="0"/>
                <a:cs typeface="Times New Roman" pitchFamily="18" charset="0"/>
              </a:rPr>
              <a:t>, чувство фактурности и объемности,</a:t>
            </a:r>
          </a:p>
          <a:p>
            <a:r>
              <a:rPr lang="ru-RU" b="1" i="1" dirty="0" smtClean="0">
                <a:solidFill>
                  <a:srgbClr val="7030A0"/>
                </a:solidFill>
                <a:latin typeface="Times New Roman" pitchFamily="18" charset="0"/>
                <a:cs typeface="Times New Roman" pitchFamily="18" charset="0"/>
              </a:rPr>
              <a:t>- развивает мелкую моторику рук,</a:t>
            </a:r>
          </a:p>
          <a:p>
            <a:r>
              <a:rPr lang="ru-RU" b="1" i="1" dirty="0" smtClean="0">
                <a:solidFill>
                  <a:srgbClr val="7030A0"/>
                </a:solidFill>
                <a:latin typeface="Times New Roman" pitchFamily="18" charset="0"/>
                <a:cs typeface="Times New Roman" pitchFamily="18" charset="0"/>
              </a:rPr>
              <a:t>- развивает творческие способности. Воображение и полет фантазии.</a:t>
            </a:r>
          </a:p>
          <a:p>
            <a:r>
              <a:rPr lang="ru-RU" b="1" i="1" dirty="0" smtClean="0">
                <a:solidFill>
                  <a:srgbClr val="7030A0"/>
                </a:solidFill>
                <a:latin typeface="Times New Roman" pitchFamily="18" charset="0"/>
                <a:cs typeface="Times New Roman" pitchFamily="18" charset="0"/>
              </a:rPr>
              <a:t>- во время работы дети получают эстетическое удовольствие.</a:t>
            </a:r>
          </a:p>
          <a:p>
            <a:r>
              <a:rPr lang="ru-RU" b="1" i="1" dirty="0" smtClean="0">
                <a:solidFill>
                  <a:srgbClr val="7030A0"/>
                </a:solidFill>
                <a:latin typeface="Times New Roman" pitchFamily="18" charset="0"/>
                <a:cs typeface="Times New Roman" pitchFamily="18" charset="0"/>
              </a:rPr>
              <a:t>Каждая техника - это маленькая игра. Их использование позволяет детям чувствовать себя раскованнее, смелее, непосредственнее; развивает воображение. Дает полную свободу для самовыражения.</a:t>
            </a:r>
          </a:p>
          <a:p>
            <a:r>
              <a:rPr lang="ru-RU" dirty="0" smtClean="0"/>
              <a:t> </a:t>
            </a:r>
          </a:p>
          <a:p>
            <a:endParaRPr lang="ru-RU" dirty="0"/>
          </a:p>
        </p:txBody>
      </p:sp>
    </p:spTree>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i="1" dirty="0" smtClean="0">
                <a:solidFill>
                  <a:srgbClr val="7030A0"/>
                </a:solidFill>
                <a:latin typeface="Times New Roman" pitchFamily="18" charset="0"/>
                <a:cs typeface="Times New Roman" pitchFamily="18" charset="0"/>
              </a:rPr>
              <a:t>Рисование пальчиками и поролоном</a:t>
            </a:r>
            <a:endParaRPr lang="ru-RU" i="1" dirty="0">
              <a:solidFill>
                <a:srgbClr val="7030A0"/>
              </a:solidFill>
              <a:latin typeface="Times New Roman" pitchFamily="18" charset="0"/>
              <a:cs typeface="Times New Roman" pitchFamily="18" charset="0"/>
            </a:endParaRPr>
          </a:p>
        </p:txBody>
      </p:sp>
      <p:pic>
        <p:nvPicPr>
          <p:cNvPr id="4" name="Picture 3" descr="C:\Users\Крутая Бейба\Desktop\конкурс д сад\20171205_105331.jpg"/>
          <p:cNvPicPr>
            <a:picLocks noGrp="1" noChangeAspect="1" noChangeArrowheads="1"/>
          </p:cNvPicPr>
          <p:nvPr>
            <p:ph idx="1"/>
          </p:nvPr>
        </p:nvPicPr>
        <p:blipFill>
          <a:blip r:embed="rId2" cstate="print"/>
          <a:srcRect/>
          <a:stretch>
            <a:fillRect/>
          </a:stretch>
        </p:blipFill>
        <p:spPr bwMode="auto">
          <a:xfrm>
            <a:off x="357158" y="1428736"/>
            <a:ext cx="5463157" cy="30718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5" name="Picture 4" descr="C:\Users\Крутая Бейба\Desktop\конкурс д сад\20171024_112043.jpg"/>
          <p:cNvPicPr>
            <a:picLocks noChangeAspect="1" noChangeArrowheads="1"/>
          </p:cNvPicPr>
          <p:nvPr/>
        </p:nvPicPr>
        <p:blipFill>
          <a:blip r:embed="rId3" cstate="print"/>
          <a:srcRect/>
          <a:stretch>
            <a:fillRect/>
          </a:stretch>
        </p:blipFill>
        <p:spPr bwMode="auto">
          <a:xfrm>
            <a:off x="5804291" y="1714488"/>
            <a:ext cx="2571769" cy="45720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a:xfrm>
            <a:off x="357158" y="428604"/>
            <a:ext cx="8229600" cy="1143000"/>
          </a:xfrm>
        </p:spPr>
        <p:txBody>
          <a:bodyPr>
            <a:noAutofit/>
          </a:bodyPr>
          <a:lstStyle/>
          <a:p>
            <a:r>
              <a:rPr lang="ru-RU" sz="3600" i="1" dirty="0" smtClean="0">
                <a:solidFill>
                  <a:srgbClr val="002060"/>
                </a:solidFill>
                <a:latin typeface="Times New Roman" pitchFamily="18" charset="0"/>
                <a:cs typeface="Times New Roman" pitchFamily="18" charset="0"/>
              </a:rPr>
              <a:t>Рисование ладошками, щепотью, овощами и деревянными брусочками</a:t>
            </a:r>
            <a:endParaRPr lang="ru-RU" sz="3600" i="1" dirty="0">
              <a:solidFill>
                <a:srgbClr val="002060"/>
              </a:solidFill>
              <a:latin typeface="Times New Roman" pitchFamily="18" charset="0"/>
              <a:cs typeface="Times New Roman" pitchFamily="18" charset="0"/>
            </a:endParaRPr>
          </a:p>
        </p:txBody>
      </p:sp>
      <p:pic>
        <p:nvPicPr>
          <p:cNvPr id="1026" name="Picture 2" descr="C:\Users\Крутая Бейба\Desktop\20161011_110738.jpg"/>
          <p:cNvPicPr>
            <a:picLocks noGrp="1" noChangeAspect="1" noChangeArrowheads="1"/>
          </p:cNvPicPr>
          <p:nvPr>
            <p:ph idx="1"/>
          </p:nvPr>
        </p:nvPicPr>
        <p:blipFill>
          <a:blip r:embed="rId2" cstate="print"/>
          <a:srcRect/>
          <a:stretch>
            <a:fillRect/>
          </a:stretch>
        </p:blipFill>
        <p:spPr bwMode="auto">
          <a:xfrm>
            <a:off x="500034" y="1785926"/>
            <a:ext cx="2545854" cy="45259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descr="C:\Users\Крутая Бейба\Desktop\20171017_101441.jpg"/>
          <p:cNvPicPr>
            <a:picLocks noChangeAspect="1" noChangeArrowheads="1"/>
          </p:cNvPicPr>
          <p:nvPr/>
        </p:nvPicPr>
        <p:blipFill>
          <a:blip r:embed="rId3" cstate="print"/>
          <a:srcRect/>
          <a:stretch>
            <a:fillRect/>
          </a:stretch>
        </p:blipFill>
        <p:spPr bwMode="auto">
          <a:xfrm>
            <a:off x="4714876" y="4429132"/>
            <a:ext cx="4000496" cy="225027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Крутая Бейба\Desktop\IMAG3646.jpg"/>
          <p:cNvPicPr>
            <a:picLocks noChangeAspect="1" noChangeArrowheads="1"/>
          </p:cNvPicPr>
          <p:nvPr/>
        </p:nvPicPr>
        <p:blipFill>
          <a:blip r:embed="rId4" cstate="print"/>
          <a:srcRect/>
          <a:stretch>
            <a:fillRect/>
          </a:stretch>
        </p:blipFill>
        <p:spPr bwMode="auto">
          <a:xfrm>
            <a:off x="3643306" y="1714488"/>
            <a:ext cx="4822998" cy="274539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357166"/>
            <a:ext cx="8229600" cy="5768997"/>
          </a:xfrm>
        </p:spPr>
        <p:txBody>
          <a:bodyPr>
            <a:normAutofit fontScale="32500" lnSpcReduction="20000"/>
          </a:bodyPr>
          <a:lstStyle/>
          <a:p>
            <a:r>
              <a:rPr lang="ru-RU" sz="3400" b="1" i="1" dirty="0" smtClean="0"/>
              <a:t>Детству следует оказывать величайшее уважение.</a:t>
            </a:r>
          </a:p>
          <a:p>
            <a:r>
              <a:rPr lang="ru-RU" sz="3400" b="1" i="1" dirty="0" smtClean="0"/>
              <a:t>Ювенал (Децим </a:t>
            </a:r>
            <a:r>
              <a:rPr lang="ru-RU" sz="3400" b="1" i="1" dirty="0" err="1" smtClean="0"/>
              <a:t>Юний</a:t>
            </a:r>
            <a:r>
              <a:rPr lang="ru-RU" sz="3400" b="1" i="1" dirty="0" smtClean="0"/>
              <a:t> Римский поэт-сатирик).</a:t>
            </a:r>
          </a:p>
          <a:p>
            <a:r>
              <a:rPr lang="ru-RU" sz="3400" b="1" i="1" dirty="0" err="1" smtClean="0"/>
              <a:t>Виссарион</a:t>
            </a:r>
            <a:r>
              <a:rPr lang="ru-RU" sz="3400" b="1" i="1" dirty="0" smtClean="0"/>
              <a:t> Григорьевич Белинский (литературный критик) писал:</a:t>
            </a:r>
          </a:p>
          <a:p>
            <a:r>
              <a:rPr lang="ru-RU" sz="3400" b="1" i="1" dirty="0" smtClean="0"/>
              <a:t>«Воспитание – великое дело: им решается участь человека».</a:t>
            </a:r>
          </a:p>
          <a:p>
            <a:r>
              <a:rPr lang="ru-RU" sz="3400" b="1" i="1" dirty="0" smtClean="0"/>
              <a:t>И от того, кто и как будет этим заниматься, какими методами и средствами формировать личность, развивать способности детей, зависит очень многое.</a:t>
            </a:r>
          </a:p>
          <a:p>
            <a:r>
              <a:rPr lang="ru-RU" sz="3400" b="1" i="1" dirty="0" smtClean="0"/>
              <a:t>Что? Судьба. Профессия.</a:t>
            </a:r>
          </a:p>
          <a:p>
            <a:r>
              <a:rPr lang="ru-RU" sz="3400" b="1" i="1" dirty="0" smtClean="0"/>
              <a:t>Работая в детском саду, я это хорошо понимаю.</a:t>
            </a:r>
          </a:p>
          <a:p>
            <a:r>
              <a:rPr lang="ru-RU" sz="3400" b="1" i="1" dirty="0" smtClean="0"/>
              <a:t>В нашей группе создана благоприятная атмосфера для всестороннего развития творческих способностей детей.  Это и тематические праздники, и викторины, и литературные и музыкальные путешествия в мир любимых сказок, мультфильмов, песен, народных традиций.</a:t>
            </a:r>
          </a:p>
          <a:p>
            <a:r>
              <a:rPr lang="ru-RU" sz="3400" b="1" i="1" dirty="0" smtClean="0"/>
              <a:t>Огромное внимание уделяется заботе о здоровье детей. Организуются прогулки, спортивные соревнования, физкультурные досуги, утренники: «Прочь болезни», «Растем здоровыми» и т. д.</a:t>
            </a:r>
          </a:p>
          <a:p>
            <a:r>
              <a:rPr lang="ru-RU" sz="3400" b="1" i="1" dirty="0" smtClean="0"/>
              <a:t>В теплое время года многие мероприятия организуются на площадках под специально построенными навесами: «Свежий воздух – лучший врач!». Эту истину понимают все.</a:t>
            </a:r>
          </a:p>
          <a:p>
            <a:r>
              <a:rPr lang="ru-RU" sz="3400" b="1" i="1" dirty="0" smtClean="0"/>
              <a:t>В дошкольном возрасте дети обладают удивительной способностью – наблюдательностью и умением подражать, выделяя характерные черты персонажа. Эти качества лежат в основе развития творческих способностей. Сказка, театрализованная игра пользуются у детей неизменным интересом.</a:t>
            </a:r>
          </a:p>
          <a:p>
            <a:r>
              <a:rPr lang="ru-RU" sz="3400" b="1" i="1" dirty="0" smtClean="0"/>
              <a:t>Они с удовольствием включаются в игру, </a:t>
            </a:r>
            <a:r>
              <a:rPr lang="ru-RU" sz="3400" b="1" i="1" dirty="0" err="1" smtClean="0"/>
              <a:t>перевоплащаясь</a:t>
            </a:r>
            <a:r>
              <a:rPr lang="ru-RU" sz="3400" b="1" i="1" dirty="0" smtClean="0"/>
              <a:t> в тот или иной образ, отвечают на вопросы кукол, выполняют их просьбы, дают советы.</a:t>
            </a:r>
          </a:p>
          <a:p>
            <a:r>
              <a:rPr lang="ru-RU" sz="3400" b="1" i="1" dirty="0" smtClean="0"/>
              <a:t>Я большое значение уделяю занятиями с детьми на развитие эмоций, движений, жестов, мимики, словесными и пальчиковыми играми.</a:t>
            </a:r>
          </a:p>
          <a:p>
            <a:r>
              <a:rPr lang="ru-RU" sz="3400" b="1" i="1" dirty="0" smtClean="0"/>
              <a:t>Для создания предметной среды – в группе есть уголок творчества, который помогает поддерживать интерес к изобразительной деятельности, дает им возможность выразить свои чувства в рисунке, поделке, игре.</a:t>
            </a:r>
          </a:p>
          <a:p>
            <a:r>
              <a:rPr lang="ru-RU" sz="3400" b="1" i="1" dirty="0" smtClean="0"/>
              <a:t>В своей работе я также уделяю большое внимание нравственно-патриотическому воспитанию дошкольников. Ведь нравственно-патриотический уклон прививает ребенку не только любовь к своей стране и родному краю, но и любовь к семье, культуре, уважению к труду, формирует бережное отношение к природе, развивает чувство ответственности и толерантности, все то, что необходимо человеку-личности в быстро меняющемся мире.</a:t>
            </a:r>
          </a:p>
          <a:p>
            <a:r>
              <a:rPr lang="ru-RU" sz="3400" b="1" i="1" dirty="0" smtClean="0"/>
              <a:t>В приемной оформлены выставки детских работ, которые постоянно оформляются. Знания, полученные детьми, обязательно закрепляются в дидактических играх, самостоятельной деятельности.</a:t>
            </a:r>
          </a:p>
          <a:p>
            <a:r>
              <a:rPr lang="ru-RU" sz="3400" b="1" i="1" dirty="0" smtClean="0"/>
              <a:t>Я стараюсь помочь детям в развитии эстетического воспитания, формировании эстетического восприятия, представления, воображения; художественно – творческих способностей. Умении рассматривать и обследовать предметы.</a:t>
            </a:r>
          </a:p>
          <a:p>
            <a:r>
              <a:rPr lang="ru-RU" sz="3400" b="1" i="1" dirty="0" smtClean="0"/>
              <a:t>Дошкольное детство – уникальный период в жизни человека, когда формируется здоровье, осуществляется развитие личности.</a:t>
            </a:r>
          </a:p>
          <a:p>
            <a:endParaRPr lang="ru-RU" dirty="0"/>
          </a:p>
        </p:txBody>
      </p:sp>
    </p:spTree>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C:\Users\Крутая Бейба\Desktop\конкурс д сад\20161125_152657.jpg"/>
          <p:cNvPicPr>
            <a:picLocks noGrp="1" noChangeAspect="1" noChangeArrowheads="1"/>
          </p:cNvPicPr>
          <p:nvPr>
            <p:ph idx="1"/>
          </p:nvPr>
        </p:nvPicPr>
        <p:blipFill>
          <a:blip r:embed="rId2" cstate="print"/>
          <a:srcRect/>
          <a:stretch>
            <a:fillRect/>
          </a:stretch>
        </p:blipFill>
        <p:spPr bwMode="auto">
          <a:xfrm>
            <a:off x="4143372" y="3622078"/>
            <a:ext cx="4451706" cy="250408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descr="C:\Users\Крутая Бейба\Desktop\конкурс д сад\20171011_110542.jpg"/>
          <p:cNvPicPr>
            <a:picLocks noChangeAspect="1" noChangeArrowheads="1"/>
          </p:cNvPicPr>
          <p:nvPr/>
        </p:nvPicPr>
        <p:blipFill>
          <a:blip r:embed="rId3" cstate="print"/>
          <a:srcRect/>
          <a:stretch>
            <a:fillRect/>
          </a:stretch>
        </p:blipFill>
        <p:spPr bwMode="auto">
          <a:xfrm>
            <a:off x="214282" y="357166"/>
            <a:ext cx="4190997" cy="23574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Крутая Бейба\Desktop\конкурс д сад\20171027_152734.jpg"/>
          <p:cNvPicPr>
            <a:picLocks noChangeAspect="1" noChangeArrowheads="1"/>
          </p:cNvPicPr>
          <p:nvPr/>
        </p:nvPicPr>
        <p:blipFill>
          <a:blip r:embed="rId4" cstate="print"/>
          <a:srcRect/>
          <a:stretch>
            <a:fillRect/>
          </a:stretch>
        </p:blipFill>
        <p:spPr bwMode="auto">
          <a:xfrm>
            <a:off x="0" y="4031758"/>
            <a:ext cx="3500430" cy="196899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9" name="Picture 5" descr="C:\Users\Крутая Бейба\Desktop\конкурс д сад\20171101_161747.jpg"/>
          <p:cNvPicPr>
            <a:picLocks noChangeAspect="1" noChangeArrowheads="1"/>
          </p:cNvPicPr>
          <p:nvPr/>
        </p:nvPicPr>
        <p:blipFill>
          <a:blip r:embed="rId5" cstate="print"/>
          <a:srcRect/>
          <a:stretch>
            <a:fillRect/>
          </a:stretch>
        </p:blipFill>
        <p:spPr bwMode="auto">
          <a:xfrm>
            <a:off x="4572000" y="857250"/>
            <a:ext cx="4572000" cy="2571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рутая Бейба\Desktop\конкурс д сад\20180306_152516.jpg"/>
          <p:cNvPicPr>
            <a:picLocks noGrp="1" noChangeAspect="1" noChangeArrowheads="1"/>
          </p:cNvPicPr>
          <p:nvPr>
            <p:ph idx="1"/>
          </p:nvPr>
        </p:nvPicPr>
        <p:blipFill>
          <a:blip r:embed="rId2" cstate="print"/>
          <a:srcRect/>
          <a:stretch>
            <a:fillRect/>
          </a:stretch>
        </p:blipFill>
        <p:spPr bwMode="auto">
          <a:xfrm>
            <a:off x="0" y="714356"/>
            <a:ext cx="4013205" cy="225742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descr="C:\Users\Крутая Бейба\Desktop\конкурс д сад\20181024_103640.jpg"/>
          <p:cNvPicPr>
            <a:picLocks noChangeAspect="1" noChangeArrowheads="1"/>
          </p:cNvPicPr>
          <p:nvPr/>
        </p:nvPicPr>
        <p:blipFill>
          <a:blip r:embed="rId3" cstate="print"/>
          <a:srcRect/>
          <a:stretch>
            <a:fillRect/>
          </a:stretch>
        </p:blipFill>
        <p:spPr bwMode="auto">
          <a:xfrm>
            <a:off x="357158" y="3643314"/>
            <a:ext cx="4572000" cy="257175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C:\Users\Крутая Бейба\Desktop\конкурс д сад\IMAG0317.jpg"/>
          <p:cNvPicPr>
            <a:picLocks noChangeAspect="1" noChangeArrowheads="1"/>
          </p:cNvPicPr>
          <p:nvPr/>
        </p:nvPicPr>
        <p:blipFill>
          <a:blip r:embed="rId4" cstate="print"/>
          <a:srcRect/>
          <a:stretch>
            <a:fillRect/>
          </a:stretch>
        </p:blipFill>
        <p:spPr bwMode="auto">
          <a:xfrm>
            <a:off x="4500530" y="642918"/>
            <a:ext cx="4643470" cy="26432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3" name="Picture 5" descr="C:\Users\Крутая Бейба\Desktop\конкурс д сад\IMAG3282.jpg"/>
          <p:cNvPicPr>
            <a:picLocks noChangeAspect="1" noChangeArrowheads="1"/>
          </p:cNvPicPr>
          <p:nvPr/>
        </p:nvPicPr>
        <p:blipFill>
          <a:blip r:embed="rId5" cstate="print"/>
          <a:srcRect/>
          <a:stretch>
            <a:fillRect/>
          </a:stretch>
        </p:blipFill>
        <p:spPr bwMode="auto">
          <a:xfrm>
            <a:off x="4714876" y="4214818"/>
            <a:ext cx="4071934" cy="23178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descr="C:\Users\Крутая Бейба\Desktop\конкурс д сад\IMAG3914.jpg"/>
          <p:cNvPicPr>
            <a:picLocks noGrp="1" noChangeAspect="1" noChangeArrowheads="1"/>
          </p:cNvPicPr>
          <p:nvPr>
            <p:ph idx="1"/>
          </p:nvPr>
        </p:nvPicPr>
        <p:blipFill>
          <a:blip r:embed="rId2" cstate="print"/>
          <a:srcRect/>
          <a:stretch>
            <a:fillRect/>
          </a:stretch>
        </p:blipFill>
        <p:spPr bwMode="auto">
          <a:xfrm>
            <a:off x="285720" y="4572008"/>
            <a:ext cx="3546880" cy="201899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descr="C:\Users\Крутая Бейба\Desktop\конкурс д сад\IMG_1445.JPG"/>
          <p:cNvPicPr>
            <a:picLocks noChangeAspect="1" noChangeArrowheads="1"/>
          </p:cNvPicPr>
          <p:nvPr/>
        </p:nvPicPr>
        <p:blipFill>
          <a:blip r:embed="rId3"/>
          <a:srcRect/>
          <a:stretch>
            <a:fillRect/>
          </a:stretch>
        </p:blipFill>
        <p:spPr bwMode="auto">
          <a:xfrm>
            <a:off x="4357686" y="0"/>
            <a:ext cx="4786314" cy="358973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6" name="Picture 4" descr="C:\Users\Крутая Бейба\Desktop\конкурс д сад\IMG_2572.JPG"/>
          <p:cNvPicPr>
            <a:picLocks noChangeAspect="1" noChangeArrowheads="1"/>
          </p:cNvPicPr>
          <p:nvPr/>
        </p:nvPicPr>
        <p:blipFill>
          <a:blip r:embed="rId4" cstate="print"/>
          <a:srcRect/>
          <a:stretch>
            <a:fillRect/>
          </a:stretch>
        </p:blipFill>
        <p:spPr bwMode="auto">
          <a:xfrm>
            <a:off x="785786" y="214290"/>
            <a:ext cx="2928940" cy="390525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7" name="Picture 5" descr="C:\Users\Крутая Бейба\Desktop\конкурс д сад\SAM_2385.JPG"/>
          <p:cNvPicPr>
            <a:picLocks noChangeAspect="1" noChangeArrowheads="1"/>
          </p:cNvPicPr>
          <p:nvPr/>
        </p:nvPicPr>
        <p:blipFill>
          <a:blip r:embed="rId5" cstate="print"/>
          <a:srcRect/>
          <a:stretch>
            <a:fillRect/>
          </a:stretch>
        </p:blipFill>
        <p:spPr bwMode="auto">
          <a:xfrm>
            <a:off x="4572000" y="3786190"/>
            <a:ext cx="3738562" cy="280392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normAutofit lnSpcReduction="10000"/>
          </a:bodyPr>
          <a:lstStyle/>
          <a:p>
            <a:pPr>
              <a:buNone/>
            </a:pPr>
            <a:r>
              <a:rPr lang="ru-RU" dirty="0" smtClean="0"/>
              <a:t> </a:t>
            </a:r>
          </a:p>
          <a:p>
            <a:pPr>
              <a:buNone/>
            </a:pPr>
            <a:r>
              <a:rPr lang="ru-RU" sz="6000" b="1" i="1" dirty="0" smtClean="0">
                <a:solidFill>
                  <a:srgbClr val="FF0000"/>
                </a:solidFill>
                <a:latin typeface="Monotype Corsiva" pitchFamily="66" charset="0"/>
              </a:rPr>
              <a:t>«Детство – каждодневное открытие мира» </a:t>
            </a:r>
          </a:p>
          <a:p>
            <a:pPr>
              <a:buNone/>
            </a:pPr>
            <a:r>
              <a:rPr lang="ru-RU" sz="6000" b="1" i="1" dirty="0" smtClean="0">
                <a:solidFill>
                  <a:srgbClr val="FF0000"/>
                </a:solidFill>
                <a:latin typeface="Monotype Corsiva" pitchFamily="66" charset="0"/>
              </a:rPr>
              <a:t>   - писал </a:t>
            </a:r>
          </a:p>
          <a:p>
            <a:pPr>
              <a:buNone/>
            </a:pPr>
            <a:r>
              <a:rPr lang="ru-RU" sz="6000" b="1" i="1" dirty="0" smtClean="0">
                <a:solidFill>
                  <a:srgbClr val="FF0000"/>
                </a:solidFill>
                <a:latin typeface="Monotype Corsiva" pitchFamily="66" charset="0"/>
              </a:rPr>
              <a:t>В. А. Сухомлинский.</a:t>
            </a:r>
          </a:p>
          <a:p>
            <a:endParaRPr lang="ru-RU" dirty="0"/>
          </a:p>
        </p:txBody>
      </p:sp>
    </p:spTree>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146" name="Picture 2" descr="C:\Users\Крутая Бейба\Desktop\конкурс д сад\20161004_111017.jpg"/>
          <p:cNvPicPr>
            <a:picLocks noGrp="1" noChangeAspect="1" noChangeArrowheads="1"/>
          </p:cNvPicPr>
          <p:nvPr>
            <p:ph idx="1"/>
          </p:nvPr>
        </p:nvPicPr>
        <p:blipFill>
          <a:blip r:embed="rId2" cstate="print"/>
          <a:srcRect/>
          <a:stretch>
            <a:fillRect/>
          </a:stretch>
        </p:blipFill>
        <p:spPr bwMode="auto">
          <a:xfrm>
            <a:off x="214282" y="214290"/>
            <a:ext cx="3778949" cy="212565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7" name="Picture 3" descr="C:\Users\Крутая Бейба\Desktop\конкурс д сад\20161020_111407.jpg"/>
          <p:cNvPicPr>
            <a:picLocks noChangeAspect="1" noChangeArrowheads="1"/>
          </p:cNvPicPr>
          <p:nvPr/>
        </p:nvPicPr>
        <p:blipFill>
          <a:blip r:embed="rId3" cstate="print"/>
          <a:srcRect/>
          <a:stretch>
            <a:fillRect/>
          </a:stretch>
        </p:blipFill>
        <p:spPr bwMode="auto">
          <a:xfrm>
            <a:off x="5429256" y="4572008"/>
            <a:ext cx="3428992" cy="192880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8" name="Picture 4" descr="C:\Users\Крутая Бейба\Desktop\конкурс д сад\20161125_155053.jpg"/>
          <p:cNvPicPr>
            <a:picLocks noChangeAspect="1" noChangeArrowheads="1"/>
          </p:cNvPicPr>
          <p:nvPr/>
        </p:nvPicPr>
        <p:blipFill>
          <a:blip r:embed="rId4" cstate="print"/>
          <a:srcRect/>
          <a:stretch>
            <a:fillRect/>
          </a:stretch>
        </p:blipFill>
        <p:spPr bwMode="auto">
          <a:xfrm>
            <a:off x="4214810" y="571480"/>
            <a:ext cx="4714876" cy="265211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6149" name="Picture 5" descr="C:\Users\Крутая Бейба\Desktop\конкурс д сад\20161209_160619.jpg"/>
          <p:cNvPicPr>
            <a:picLocks noChangeAspect="1" noChangeArrowheads="1"/>
          </p:cNvPicPr>
          <p:nvPr/>
        </p:nvPicPr>
        <p:blipFill>
          <a:blip r:embed="rId5" cstate="print"/>
          <a:srcRect/>
          <a:stretch>
            <a:fillRect/>
          </a:stretch>
        </p:blipFill>
        <p:spPr bwMode="auto">
          <a:xfrm>
            <a:off x="214282" y="3500438"/>
            <a:ext cx="4500562" cy="253156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dirty="0" smtClean="0">
                <a:solidFill>
                  <a:schemeClr val="accent2">
                    <a:lumMod val="75000"/>
                  </a:schemeClr>
                </a:solidFill>
                <a:latin typeface="Monotype Corsiva" pitchFamily="66" charset="0"/>
              </a:rPr>
              <a:t>ПЕДАГОГИЧЕСКОЕ КРЕДО</a:t>
            </a:r>
            <a:endParaRPr lang="ru-RU" b="1" dirty="0">
              <a:solidFill>
                <a:schemeClr val="accent2">
                  <a:lumMod val="75000"/>
                </a:schemeClr>
              </a:solidFill>
              <a:latin typeface="Monotype Corsiva" pitchFamily="66" charset="0"/>
            </a:endParaRPr>
          </a:p>
        </p:txBody>
      </p:sp>
      <p:sp>
        <p:nvSpPr>
          <p:cNvPr id="3" name="Содержимое 2"/>
          <p:cNvSpPr>
            <a:spLocks noGrp="1"/>
          </p:cNvSpPr>
          <p:nvPr>
            <p:ph idx="1"/>
          </p:nvPr>
        </p:nvSpPr>
        <p:spPr/>
        <p:txBody>
          <a:bodyPr/>
          <a:lstStyle/>
          <a:p>
            <a:r>
              <a:rPr lang="ru-RU" sz="4000" b="1" i="1" dirty="0" smtClean="0">
                <a:solidFill>
                  <a:schemeClr val="tx2">
                    <a:lumMod val="75000"/>
                  </a:schemeClr>
                </a:solidFill>
                <a:latin typeface="Monotype Corsiva" pitchFamily="66" charset="0"/>
              </a:rPr>
              <a:t>Любите детство: поощряйте его игры, его забавы, его милый инстинкт. Кто из вас не сожалеет иногда об этом возрасте, когда на губах вечно смех, а на душе всегда мир?</a:t>
            </a:r>
          </a:p>
          <a:p>
            <a:pPr>
              <a:buNone/>
            </a:pPr>
            <a:r>
              <a:rPr lang="ru-RU" sz="4000" b="1" i="1" dirty="0" smtClean="0">
                <a:solidFill>
                  <a:schemeClr val="tx2">
                    <a:lumMod val="75000"/>
                  </a:schemeClr>
                </a:solidFill>
                <a:latin typeface="Monotype Corsiva" pitchFamily="66" charset="0"/>
              </a:rPr>
              <a:t>     Ж.-Ж. Руссо</a:t>
            </a:r>
          </a:p>
          <a:p>
            <a:endParaRPr lang="ru-RU" dirty="0"/>
          </a:p>
        </p:txBody>
      </p:sp>
    </p:spTree>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170" name="Picture 2" descr="C:\Users\Крутая Бейба\Desktop\конкурс д сад\20171009_110912.jpg"/>
          <p:cNvPicPr>
            <a:picLocks noGrp="1" noChangeAspect="1" noChangeArrowheads="1"/>
          </p:cNvPicPr>
          <p:nvPr>
            <p:ph idx="1"/>
          </p:nvPr>
        </p:nvPicPr>
        <p:blipFill>
          <a:blip r:embed="rId2" cstate="print"/>
          <a:srcRect/>
          <a:stretch>
            <a:fillRect/>
          </a:stretch>
        </p:blipFill>
        <p:spPr bwMode="auto">
          <a:xfrm>
            <a:off x="5143504" y="4916490"/>
            <a:ext cx="3451574" cy="194151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1" name="Picture 3" descr="C:\Users\Крутая Бейба\Desktop\конкурс д сад\20171009_111715.jpg"/>
          <p:cNvPicPr>
            <a:picLocks noChangeAspect="1" noChangeArrowheads="1"/>
          </p:cNvPicPr>
          <p:nvPr/>
        </p:nvPicPr>
        <p:blipFill>
          <a:blip r:embed="rId3" cstate="print"/>
          <a:srcRect/>
          <a:stretch>
            <a:fillRect/>
          </a:stretch>
        </p:blipFill>
        <p:spPr bwMode="auto">
          <a:xfrm>
            <a:off x="214282" y="214290"/>
            <a:ext cx="4286248" cy="241101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2" name="Picture 4" descr="C:\Users\Крутая Бейба\Desktop\конкурс д сад\20171107_075948.jpg"/>
          <p:cNvPicPr>
            <a:picLocks noChangeAspect="1" noChangeArrowheads="1"/>
          </p:cNvPicPr>
          <p:nvPr/>
        </p:nvPicPr>
        <p:blipFill>
          <a:blip r:embed="rId4" cstate="print"/>
          <a:srcRect/>
          <a:stretch>
            <a:fillRect/>
          </a:stretch>
        </p:blipFill>
        <p:spPr bwMode="auto">
          <a:xfrm>
            <a:off x="3000364" y="2571744"/>
            <a:ext cx="4317998" cy="242887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7173" name="Picture 5" descr="C:\Users\Крутая Бейба\Desktop\конкурс д сад\20171108_104041.jpg"/>
          <p:cNvPicPr>
            <a:picLocks noChangeAspect="1" noChangeArrowheads="1"/>
          </p:cNvPicPr>
          <p:nvPr/>
        </p:nvPicPr>
        <p:blipFill>
          <a:blip r:embed="rId5" cstate="print"/>
          <a:srcRect/>
          <a:stretch>
            <a:fillRect/>
          </a:stretch>
        </p:blipFill>
        <p:spPr bwMode="auto">
          <a:xfrm>
            <a:off x="0" y="4728273"/>
            <a:ext cx="3786182" cy="212972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4" name="Picture 2" descr="C:\Users\Крутая Бейба\Desktop\SAM_2023.JPG"/>
          <p:cNvPicPr>
            <a:picLocks noChangeAspect="1" noChangeArrowheads="1"/>
          </p:cNvPicPr>
          <p:nvPr/>
        </p:nvPicPr>
        <p:blipFill>
          <a:blip r:embed="rId6" cstate="print"/>
          <a:srcRect/>
          <a:stretch>
            <a:fillRect/>
          </a:stretch>
        </p:blipFill>
        <p:spPr bwMode="auto">
          <a:xfrm>
            <a:off x="428596" y="2714620"/>
            <a:ext cx="2738430" cy="176807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3075" name="Picture 3" descr="C:\Users\Крутая Бейба\Desktop\IMAG3466.jpg"/>
          <p:cNvPicPr>
            <a:picLocks noChangeAspect="1" noChangeArrowheads="1"/>
          </p:cNvPicPr>
          <p:nvPr/>
        </p:nvPicPr>
        <p:blipFill>
          <a:blip r:embed="rId7" cstate="print"/>
          <a:srcRect/>
          <a:stretch>
            <a:fillRect/>
          </a:stretch>
        </p:blipFill>
        <p:spPr bwMode="auto">
          <a:xfrm>
            <a:off x="5000628" y="357166"/>
            <a:ext cx="4143372" cy="235853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C:\Users\Крутая Бейба\Desktop\конкурс д сад\20171116_104203.jpg"/>
          <p:cNvPicPr>
            <a:picLocks noGrp="1" noChangeAspect="1" noChangeArrowheads="1"/>
          </p:cNvPicPr>
          <p:nvPr>
            <p:ph idx="1"/>
          </p:nvPr>
        </p:nvPicPr>
        <p:blipFill>
          <a:blip r:embed="rId2" cstate="print"/>
          <a:srcRect/>
          <a:stretch>
            <a:fillRect/>
          </a:stretch>
        </p:blipFill>
        <p:spPr bwMode="auto">
          <a:xfrm>
            <a:off x="6478244" y="2786058"/>
            <a:ext cx="2665756" cy="149948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7" name="Picture 5" descr="C:\Users\Крутая Бейба\Desktop\конкурс д сад\20180413_153825.jpg"/>
          <p:cNvPicPr>
            <a:picLocks noChangeAspect="1" noChangeArrowheads="1"/>
          </p:cNvPicPr>
          <p:nvPr/>
        </p:nvPicPr>
        <p:blipFill>
          <a:blip r:embed="rId3" cstate="print"/>
          <a:srcRect/>
          <a:stretch>
            <a:fillRect/>
          </a:stretch>
        </p:blipFill>
        <p:spPr bwMode="auto">
          <a:xfrm>
            <a:off x="0" y="3790654"/>
            <a:ext cx="3929058" cy="2210095"/>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8198" name="Picture 6" descr="C:\Users\Крутая Бейба\Desktop\конкурс д сад\20181003_102258.jpg"/>
          <p:cNvPicPr>
            <a:picLocks noChangeAspect="1" noChangeArrowheads="1"/>
          </p:cNvPicPr>
          <p:nvPr/>
        </p:nvPicPr>
        <p:blipFill>
          <a:blip r:embed="rId4" cstate="print"/>
          <a:srcRect/>
          <a:stretch>
            <a:fillRect/>
          </a:stretch>
        </p:blipFill>
        <p:spPr bwMode="auto">
          <a:xfrm>
            <a:off x="5333973" y="214290"/>
            <a:ext cx="3810027" cy="2143140"/>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0" name="Picture 2" descr="C:\Users\Крутая Бейба\Desktop\IMAG2852.jpg"/>
          <p:cNvPicPr>
            <a:picLocks noChangeAspect="1" noChangeArrowheads="1"/>
          </p:cNvPicPr>
          <p:nvPr/>
        </p:nvPicPr>
        <p:blipFill>
          <a:blip r:embed="rId5" cstate="print"/>
          <a:srcRect/>
          <a:stretch>
            <a:fillRect/>
          </a:stretch>
        </p:blipFill>
        <p:spPr bwMode="auto">
          <a:xfrm>
            <a:off x="285720" y="214290"/>
            <a:ext cx="3510084" cy="19980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descr="C:\Users\Крутая Бейба\Desktop\IMAG3482.jpg"/>
          <p:cNvPicPr>
            <a:picLocks noChangeAspect="1" noChangeArrowheads="1"/>
          </p:cNvPicPr>
          <p:nvPr/>
        </p:nvPicPr>
        <p:blipFill>
          <a:blip r:embed="rId6" cstate="print"/>
          <a:srcRect/>
          <a:stretch>
            <a:fillRect/>
          </a:stretch>
        </p:blipFill>
        <p:spPr bwMode="auto">
          <a:xfrm>
            <a:off x="2285984" y="2071678"/>
            <a:ext cx="3714744" cy="211454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C:\Users\Крутая Бейба\Desktop\IMAG4127.jpg"/>
          <p:cNvPicPr>
            <a:picLocks noChangeAspect="1" noChangeArrowheads="1"/>
          </p:cNvPicPr>
          <p:nvPr/>
        </p:nvPicPr>
        <p:blipFill>
          <a:blip r:embed="rId7" cstate="print"/>
          <a:srcRect/>
          <a:stretch>
            <a:fillRect/>
          </a:stretch>
        </p:blipFill>
        <p:spPr bwMode="auto">
          <a:xfrm>
            <a:off x="4714876" y="4500570"/>
            <a:ext cx="3571868" cy="203321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9218" name="Picture 2" descr="C:\Users\Крутая Бейба\Desktop\конкурс д сад\речевое развитие\DSCN6279.JPG"/>
          <p:cNvPicPr>
            <a:picLocks noGrp="1" noChangeAspect="1" noChangeArrowheads="1"/>
          </p:cNvPicPr>
          <p:nvPr>
            <p:ph idx="1"/>
          </p:nvPr>
        </p:nvPicPr>
        <p:blipFill>
          <a:blip r:embed="rId2" cstate="print"/>
          <a:srcRect/>
          <a:stretch>
            <a:fillRect/>
          </a:stretch>
        </p:blipFill>
        <p:spPr bwMode="auto">
          <a:xfrm>
            <a:off x="214282" y="214290"/>
            <a:ext cx="4152912" cy="311468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19" name="Picture 3" descr="C:\Users\Крутая Бейба\Desktop\конкурс д сад\речевое развитие\DSCN6347.JPG"/>
          <p:cNvPicPr>
            <a:picLocks noChangeAspect="1" noChangeArrowheads="1"/>
          </p:cNvPicPr>
          <p:nvPr/>
        </p:nvPicPr>
        <p:blipFill>
          <a:blip r:embed="rId3" cstate="print"/>
          <a:srcRect/>
          <a:stretch>
            <a:fillRect/>
          </a:stretch>
        </p:blipFill>
        <p:spPr bwMode="auto">
          <a:xfrm>
            <a:off x="785786" y="3714752"/>
            <a:ext cx="2000228" cy="2666971"/>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20" name="Picture 4" descr="C:\Users\Крутая Бейба\Desktop\конкурс д сад\речевое развитие\DSCN6361.JPG"/>
          <p:cNvPicPr>
            <a:picLocks noChangeAspect="1" noChangeArrowheads="1"/>
          </p:cNvPicPr>
          <p:nvPr/>
        </p:nvPicPr>
        <p:blipFill>
          <a:blip r:embed="rId4" cstate="print"/>
          <a:srcRect/>
          <a:stretch>
            <a:fillRect/>
          </a:stretch>
        </p:blipFill>
        <p:spPr bwMode="auto">
          <a:xfrm>
            <a:off x="6072198" y="357166"/>
            <a:ext cx="2160981" cy="2881309"/>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9221" name="Picture 5" descr="C:\Users\Крутая Бейба\Desktop\конкурс д сад\речевое развитие\DSCN6365.JPG"/>
          <p:cNvPicPr>
            <a:picLocks noChangeAspect="1" noChangeArrowheads="1"/>
          </p:cNvPicPr>
          <p:nvPr/>
        </p:nvPicPr>
        <p:blipFill>
          <a:blip r:embed="rId5" cstate="print"/>
          <a:srcRect/>
          <a:stretch>
            <a:fillRect/>
          </a:stretch>
        </p:blipFill>
        <p:spPr bwMode="auto">
          <a:xfrm>
            <a:off x="4643438" y="3500438"/>
            <a:ext cx="4214842" cy="3161132"/>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7030A0"/>
                </a:solidFill>
                <a:latin typeface="Times New Roman" pitchFamily="18" charset="0"/>
                <a:cs typeface="Times New Roman" pitchFamily="18" charset="0"/>
              </a:rPr>
              <a:t>Отзыв руководителя</a:t>
            </a:r>
            <a:endParaRPr lang="ru-RU" b="1" i="1" dirty="0">
              <a:solidFill>
                <a:srgbClr val="7030A0"/>
              </a:solidFill>
              <a:latin typeface="Times New Roman" pitchFamily="18" charset="0"/>
              <a:cs typeface="Times New Roman" pitchFamily="18" charset="0"/>
            </a:endParaRPr>
          </a:p>
        </p:txBody>
      </p:sp>
      <p:sp>
        <p:nvSpPr>
          <p:cNvPr id="3" name="Содержимое 2"/>
          <p:cNvSpPr>
            <a:spLocks noGrp="1"/>
          </p:cNvSpPr>
          <p:nvPr>
            <p:ph idx="1"/>
          </p:nvPr>
        </p:nvSpPr>
        <p:spPr/>
        <p:txBody>
          <a:bodyPr>
            <a:normAutofit lnSpcReduction="10000"/>
          </a:bodyPr>
          <a:lstStyle/>
          <a:p>
            <a:r>
              <a:rPr lang="ru-RU" sz="1600" b="1" i="1" dirty="0" smtClean="0">
                <a:latin typeface="Times New Roman" pitchFamily="18" charset="0"/>
                <a:cs typeface="Times New Roman" pitchFamily="18" charset="0"/>
              </a:rPr>
              <a:t>За время работы в должности воспитателя Галина Ивановна показала хороший уровень научно-методических знаний в области дошкольной педагогики и психологии, требований к государственному стандарту по дошкольному образованию.</a:t>
            </a:r>
          </a:p>
          <a:p>
            <a:r>
              <a:rPr lang="ru-RU" sz="1600" b="1" i="1" dirty="0" smtClean="0">
                <a:latin typeface="Times New Roman" pitchFamily="18" charset="0"/>
                <a:cs typeface="Times New Roman" pitchFamily="18" charset="0"/>
              </a:rPr>
              <a:t>Галина Ивановна обладает личностными качествами, необходимыми для успешной реализации педагогической деятельности, такие как педагогическая этика, ответственность, общая культура, толерантное отношение к детям. Педагог проявляет большое внимание к личности ребёнка, устойчив к стрессам в сложных педагогических ситуациях.</a:t>
            </a:r>
          </a:p>
          <a:p>
            <a:r>
              <a:rPr lang="ru-RU" sz="1600" b="1" i="1" dirty="0" smtClean="0">
                <a:latin typeface="Times New Roman" pitchFamily="18" charset="0"/>
                <a:cs typeface="Times New Roman" pitchFamily="18" charset="0"/>
              </a:rPr>
              <a:t>У Галины Ивановны на высоком уровне сформированы отдельные компетенции. В области постановки целей и задачи педагогической деятельности Галина Ивановна придерживается нормативных требований и возрастных особенностей дошкольников, грамотно формулирует их в соответствии с образовательной программой ДОУ. При взаимодействии с детьми педагог осуществляет дифференцированный подход путём организации работы с детьми по подгруппам с учётом их индивидуальных особенностей. Владеет широким набором методов и средств обучения, обеспечивающих вариативность и качество образовательного процесса.</a:t>
            </a:r>
            <a:endParaRPr lang="ru-RU" sz="1600" b="1" i="1" dirty="0">
              <a:latin typeface="Times New Roman" pitchFamily="18" charset="0"/>
              <a:cs typeface="Times New Roman" pitchFamily="18" charset="0"/>
            </a:endParaRPr>
          </a:p>
        </p:txBody>
      </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229600" cy="5483245"/>
          </a:xfrm>
        </p:spPr>
        <p:txBody>
          <a:bodyPr/>
          <a:lstStyle/>
          <a:p>
            <a:r>
              <a:rPr lang="ru-RU" sz="3600" b="1" i="1" dirty="0" smtClean="0">
                <a:solidFill>
                  <a:srgbClr val="7030A0"/>
                </a:solidFill>
                <a:latin typeface="Times New Roman" pitchFamily="18" charset="0"/>
                <a:cs typeface="Times New Roman" pitchFamily="18" charset="0"/>
              </a:rPr>
              <a:t>Успех работы, как известно, зависит от эффективности труда каждого, кто причастен к делу воспитания. Ключевая фигура педагогического процесса  -  воспитатель. Первая и главная задача воспитателя обеспечить психологический комфорт каждому ребенку.</a:t>
            </a:r>
          </a:p>
          <a:p>
            <a:endParaRPr lang="ru-RU" dirty="0"/>
          </a:p>
        </p:txBody>
      </p:sp>
    </p:spTree>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p:txBody>
          <a:bodyPr/>
          <a:lstStyle/>
          <a:p>
            <a:r>
              <a:rPr lang="ru-RU" b="1" i="1" dirty="0" smtClean="0">
                <a:solidFill>
                  <a:srgbClr val="7030A0"/>
                </a:solidFill>
                <a:latin typeface="Times New Roman" pitchFamily="18" charset="0"/>
                <a:cs typeface="Times New Roman" pitchFamily="18" charset="0"/>
              </a:rPr>
              <a:t>«… Быть может, труд наш с виду не приметен, </a:t>
            </a:r>
          </a:p>
          <a:p>
            <a:r>
              <a:rPr lang="ru-RU" b="1" i="1" dirty="0" smtClean="0">
                <a:solidFill>
                  <a:srgbClr val="7030A0"/>
                </a:solidFill>
                <a:latin typeface="Times New Roman" pitchFamily="18" charset="0"/>
                <a:cs typeface="Times New Roman" pitchFamily="18" charset="0"/>
              </a:rPr>
              <a:t>но лишь одно я знаю - малыши,</a:t>
            </a:r>
          </a:p>
          <a:p>
            <a:r>
              <a:rPr lang="ru-RU" b="1" i="1" dirty="0" smtClean="0">
                <a:solidFill>
                  <a:srgbClr val="7030A0"/>
                </a:solidFill>
                <a:latin typeface="Times New Roman" pitchFamily="18" charset="0"/>
                <a:cs typeface="Times New Roman" pitchFamily="18" charset="0"/>
              </a:rPr>
              <a:t> спешат к нам в сад, с утра торопят маму </a:t>
            </a:r>
          </a:p>
          <a:p>
            <a:r>
              <a:rPr lang="ru-RU" b="1" i="1" dirty="0" smtClean="0">
                <a:solidFill>
                  <a:srgbClr val="7030A0"/>
                </a:solidFill>
                <a:latin typeface="Times New Roman" pitchFamily="18" charset="0"/>
                <a:cs typeface="Times New Roman" pitchFamily="18" charset="0"/>
              </a:rPr>
              <a:t>– давай быстрее, мама, побежим!</a:t>
            </a:r>
          </a:p>
          <a:p>
            <a:r>
              <a:rPr lang="ru-RU" b="1" i="1" dirty="0" smtClean="0">
                <a:solidFill>
                  <a:srgbClr val="7030A0"/>
                </a:solidFill>
                <a:latin typeface="Times New Roman" pitchFamily="18" charset="0"/>
                <a:cs typeface="Times New Roman" pitchFamily="18" charset="0"/>
              </a:rPr>
              <a:t> Наверное – это и есть ответ</a:t>
            </a:r>
          </a:p>
          <a:p>
            <a:r>
              <a:rPr lang="ru-RU" b="1" i="1" dirty="0" smtClean="0">
                <a:solidFill>
                  <a:srgbClr val="7030A0"/>
                </a:solidFill>
                <a:latin typeface="Times New Roman" pitchFamily="18" charset="0"/>
                <a:cs typeface="Times New Roman" pitchFamily="18" charset="0"/>
              </a:rPr>
              <a:t> – ценнее нашего труда на свете нет!»</a:t>
            </a:r>
            <a:endParaRPr lang="ru-RU" b="1" i="1" dirty="0">
              <a:solidFill>
                <a:srgbClr val="7030A0"/>
              </a:solidFill>
              <a:latin typeface="Times New Roman" pitchFamily="18" charset="0"/>
              <a:cs typeface="Times New Roman" pitchFamily="18" charset="0"/>
            </a:endParaRPr>
          </a:p>
        </p:txBody>
      </p:sp>
    </p:spTree>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Содержимое 2"/>
          <p:cNvSpPr>
            <a:spLocks noGrp="1"/>
          </p:cNvSpPr>
          <p:nvPr>
            <p:ph idx="1"/>
          </p:nvPr>
        </p:nvSpPr>
        <p:spPr>
          <a:xfrm>
            <a:off x="457200" y="642918"/>
            <a:ext cx="8229600" cy="5483245"/>
          </a:xfrm>
        </p:spPr>
        <p:txBody>
          <a:bodyPr>
            <a:normAutofit fontScale="70000" lnSpcReduction="20000"/>
          </a:bodyPr>
          <a:lstStyle/>
          <a:p>
            <a:r>
              <a:rPr lang="ru-RU" b="1" i="1" dirty="0" smtClean="0">
                <a:solidFill>
                  <a:srgbClr val="7030A0"/>
                </a:solidFill>
                <a:latin typeface="Times New Roman" pitchFamily="18" charset="0"/>
                <a:cs typeface="Times New Roman" pitchFamily="18" charset="0"/>
              </a:rPr>
              <a:t>С 1990 года я работаю воспитателем. И ни минуты не пожалела об этом. В детском саду меня ждут маленькие шалунишки, их горящие глаза, их сто вопросов «Почему». Теперь  это мой дом, в котором меня ждут, ценят, в который я спешу с интересными идеями, хорошим настроением.</a:t>
            </a:r>
          </a:p>
          <a:p>
            <a:r>
              <a:rPr lang="ru-RU" b="1" i="1" dirty="0" smtClean="0">
                <a:solidFill>
                  <a:srgbClr val="7030A0"/>
                </a:solidFill>
                <a:latin typeface="Times New Roman" pitchFamily="18" charset="0"/>
                <a:cs typeface="Times New Roman" pitchFamily="18" charset="0"/>
              </a:rPr>
              <a:t>Мне хочется стать для своих малышей самым близким другом, хочется отдать им все свои знания и умения, показать им как красив и приветлив окружающий мир. Как он хрупок и беззащитен, как нуждается в нашем участии. Я считаю своим призванием найти и развить в каждом ребенке способности, которые обязательно есть в каждом маленьком человечке, ввести его в окружающий мир, дав знания о мире, о его природе, о человеке как главной составляющей этого мира. Самой лучшей наградой для меня будет умение моих воспитанников жить в гармонии с окружающим миром, умение воспитывать эти качества в своих детях.</a:t>
            </a:r>
          </a:p>
          <a:p>
            <a:endParaRPr lang="ru-RU" dirty="0"/>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sz="5300" b="1" i="1" dirty="0" smtClean="0">
                <a:solidFill>
                  <a:srgbClr val="C00000"/>
                </a:solidFill>
              </a:rPr>
              <a:t>Профессиональная карта</a:t>
            </a:r>
            <a:r>
              <a:rPr lang="ru-RU" dirty="0" smtClean="0"/>
              <a:t/>
            </a:r>
            <a:br>
              <a:rPr lang="ru-RU" dirty="0" smtClean="0"/>
            </a:br>
            <a:endParaRPr lang="ru-RU" dirty="0"/>
          </a:p>
        </p:txBody>
      </p:sp>
      <p:sp>
        <p:nvSpPr>
          <p:cNvPr id="3" name="Содержимое 2"/>
          <p:cNvSpPr>
            <a:spLocks noGrp="1"/>
          </p:cNvSpPr>
          <p:nvPr>
            <p:ph idx="1"/>
          </p:nvPr>
        </p:nvSpPr>
        <p:spPr/>
        <p:txBody>
          <a:bodyPr>
            <a:normAutofit fontScale="47500" lnSpcReduction="20000"/>
          </a:bodyPr>
          <a:lstStyle/>
          <a:p>
            <a:r>
              <a:rPr lang="ru-RU" dirty="0" smtClean="0">
                <a:latin typeface="Monotype Corsiva" pitchFamily="66" charset="0"/>
              </a:rPr>
              <a:t>В 1987 году закончила Воронежский индустриально – педагогический техникум по специальности  мастер производственного обучения, техник –технолог.</a:t>
            </a:r>
          </a:p>
          <a:p>
            <a:r>
              <a:rPr lang="ru-RU" dirty="0" smtClean="0">
                <a:latin typeface="Monotype Corsiva" pitchFamily="66" charset="0"/>
              </a:rPr>
              <a:t>С 1990 года работаю воспитателем детского сада. </a:t>
            </a:r>
          </a:p>
          <a:p>
            <a:r>
              <a:rPr lang="ru-RU" dirty="0" smtClean="0">
                <a:latin typeface="Monotype Corsiva" pitchFamily="66" charset="0"/>
              </a:rPr>
              <a:t>В 2003 году прошла аттестацию  и получила 1 КК и курсы при ВОИПКРО «Об уровне теоретических знаний в области педагогической (управленческой) деятельности.</a:t>
            </a:r>
          </a:p>
          <a:p>
            <a:r>
              <a:rPr lang="ru-RU" dirty="0" smtClean="0">
                <a:latin typeface="Monotype Corsiva" pitchFamily="66" charset="0"/>
              </a:rPr>
              <a:t>В 2008 г. подтвердила 1 КК и прошла курсы в Воронежском областном институте повышения квалификации и переподготовки работников образования «Повышения квалификации воспитателей дошкольных образовательных организаций».</a:t>
            </a:r>
          </a:p>
          <a:p>
            <a:r>
              <a:rPr lang="ru-RU" dirty="0" smtClean="0">
                <a:latin typeface="Monotype Corsiva" pitchFamily="66" charset="0"/>
              </a:rPr>
              <a:t>В 2013 г. подтвердила 1 КК и прошла курсы повышения «Департамента образования, науки и молодежной политики Воронежской области»  </a:t>
            </a:r>
          </a:p>
          <a:p>
            <a:r>
              <a:rPr lang="ru-RU" dirty="0" smtClean="0">
                <a:latin typeface="Monotype Corsiva" pitchFamily="66" charset="0"/>
              </a:rPr>
              <a:t>В 2014 г. прошла курсы повышения квалификации воспитателей ДОУ по ДПОП «Деятельность педагогических работников ДОО в условиях введения и реализации ФГОС дошкольного образования» при </a:t>
            </a:r>
            <a:r>
              <a:rPr lang="ru-RU" dirty="0" err="1" smtClean="0">
                <a:latin typeface="Monotype Corsiva" pitchFamily="66" charset="0"/>
              </a:rPr>
              <a:t>ВОИПКиПРО</a:t>
            </a:r>
            <a:endParaRPr lang="ru-RU" dirty="0" smtClean="0">
              <a:latin typeface="Monotype Corsiva" pitchFamily="66" charset="0"/>
            </a:endParaRPr>
          </a:p>
          <a:p>
            <a:r>
              <a:rPr lang="ru-RU" dirty="0" smtClean="0">
                <a:latin typeface="Monotype Corsiva" pitchFamily="66" charset="0"/>
              </a:rPr>
              <a:t>В 2015 г. получила диплом и прошла профессиональную переподготовку в «Институте современного образования» по программе «Дошкольная педагогика и психология».г. Воронеж</a:t>
            </a:r>
          </a:p>
          <a:p>
            <a:r>
              <a:rPr lang="ru-RU" dirty="0" smtClean="0">
                <a:latin typeface="Monotype Corsiva" pitchFamily="66" charset="0"/>
              </a:rPr>
              <a:t>В 2017 г. получила сертификат об обучении по дополнительной  образовательной программе «Оказание первичной медико-санитарной помощи обучающимся». ООО «Профессия»</a:t>
            </a:r>
          </a:p>
          <a:p>
            <a:r>
              <a:rPr lang="ru-RU" dirty="0" smtClean="0">
                <a:latin typeface="Monotype Corsiva" pitchFamily="66" charset="0"/>
              </a:rPr>
              <a:t>В 2018 г. прошла курсы повышения квалификации во Всероссийском научно-образовательном центре «Современные образовательные технологии» по программе «Создание эффективной образовательной среды в ДОО, соответствующей требованиям ФГОС ДО». Г. Липецк</a:t>
            </a:r>
          </a:p>
          <a:p>
            <a:r>
              <a:rPr lang="ru-RU" dirty="0" smtClean="0">
                <a:latin typeface="Monotype Corsiva" pitchFamily="66" charset="0"/>
              </a:rPr>
              <a:t>В 2018г. подтвердила 1 КК. </a:t>
            </a:r>
          </a:p>
          <a:p>
            <a:endParaRPr lang="ru-RU" dirty="0"/>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normAutofit fontScale="90000"/>
          </a:bodyPr>
          <a:lstStyle/>
          <a:p>
            <a:r>
              <a:rPr lang="ru-RU" dirty="0" smtClean="0"/>
              <a:t> </a:t>
            </a:r>
            <a:br>
              <a:rPr lang="ru-RU" dirty="0" smtClean="0"/>
            </a:br>
            <a:r>
              <a:rPr lang="ru-RU" sz="4900" dirty="0" smtClean="0">
                <a:solidFill>
                  <a:srgbClr val="C00000"/>
                </a:solidFill>
                <a:latin typeface="Monotype Corsiva" pitchFamily="66" charset="0"/>
              </a:rPr>
              <a:t>Личностные характеристики</a:t>
            </a:r>
            <a:r>
              <a:rPr lang="ru-RU" dirty="0" smtClean="0"/>
              <a:t/>
            </a:r>
            <a:br>
              <a:rPr lang="ru-RU" dirty="0" smtClean="0"/>
            </a:br>
            <a:endParaRPr lang="ru-RU" dirty="0"/>
          </a:p>
        </p:txBody>
      </p:sp>
      <p:sp>
        <p:nvSpPr>
          <p:cNvPr id="3" name="Содержимое 2"/>
          <p:cNvSpPr>
            <a:spLocks noGrp="1"/>
          </p:cNvSpPr>
          <p:nvPr>
            <p:ph idx="1"/>
          </p:nvPr>
        </p:nvSpPr>
        <p:spPr/>
        <p:txBody>
          <a:bodyPr>
            <a:normAutofit/>
          </a:bodyPr>
          <a:lstStyle/>
          <a:p>
            <a:r>
              <a:rPr lang="ru-RU" b="1" dirty="0" smtClean="0">
                <a:solidFill>
                  <a:srgbClr val="C00000"/>
                </a:solidFill>
                <a:latin typeface="Monotype Corsiva" pitchFamily="66" charset="0"/>
              </a:rPr>
              <a:t>Отзывчивость, находчивость, самокритичность, работоспособность, сострадание, тактичность, умение ладить с людьми, энтузиазм, целеустремленность, уравновешенность, самоконтроль, наблюдательность ( способность увидеть изменения в настроении и самочувствии ребенка, тенденции в его развитии, в формировании умений, навыков), высокая степень личной ответственности.</a:t>
            </a:r>
          </a:p>
          <a:p>
            <a:endParaRPr lang="ru-RU" dirty="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Заголовок 1"/>
          <p:cNvSpPr>
            <a:spLocks noGrp="1"/>
          </p:cNvSpPr>
          <p:nvPr>
            <p:ph type="title"/>
          </p:nvPr>
        </p:nvSpPr>
        <p:spPr/>
        <p:txBody>
          <a:bodyPr/>
          <a:lstStyle/>
          <a:p>
            <a:r>
              <a:rPr lang="ru-RU" b="1" i="1" dirty="0" smtClean="0">
                <a:solidFill>
                  <a:srgbClr val="7030A0"/>
                </a:solidFill>
                <a:latin typeface="Times New Roman" pitchFamily="18" charset="0"/>
                <a:cs typeface="Times New Roman" pitchFamily="18" charset="0"/>
              </a:rPr>
              <a:t>Достижения воспитанников</a:t>
            </a:r>
            <a:endParaRPr lang="ru-RU" b="1" i="1" dirty="0">
              <a:solidFill>
                <a:srgbClr val="7030A0"/>
              </a:solidFill>
              <a:latin typeface="Times New Roman" pitchFamily="18" charset="0"/>
              <a:cs typeface="Times New Roman" pitchFamily="18" charset="0"/>
            </a:endParaRPr>
          </a:p>
        </p:txBody>
      </p:sp>
      <p:pic>
        <p:nvPicPr>
          <p:cNvPr id="1026" name="Picture 2" descr="C:\Users\Крутая Бейба\Desktop\конкурс д сад\Ги диплом\наши достижения\20180322_075222.jpg"/>
          <p:cNvPicPr>
            <a:picLocks noGrp="1" noChangeAspect="1" noChangeArrowheads="1"/>
          </p:cNvPicPr>
          <p:nvPr>
            <p:ph idx="1"/>
          </p:nvPr>
        </p:nvPicPr>
        <p:blipFill>
          <a:blip r:embed="rId2" cstate="print"/>
          <a:srcRect/>
          <a:stretch>
            <a:fillRect/>
          </a:stretch>
        </p:blipFill>
        <p:spPr bwMode="auto">
          <a:xfrm>
            <a:off x="1214414" y="1285860"/>
            <a:ext cx="1402878" cy="249400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7" name="Picture 3" descr="C:\Users\Крутая Бейба\Desktop\конкурс д сад\Ги диплом\наши достижения\20180322_075233.jpg"/>
          <p:cNvPicPr>
            <a:picLocks noChangeAspect="1" noChangeArrowheads="1"/>
          </p:cNvPicPr>
          <p:nvPr/>
        </p:nvPicPr>
        <p:blipFill>
          <a:blip r:embed="rId3" cstate="print"/>
          <a:srcRect/>
          <a:stretch>
            <a:fillRect/>
          </a:stretch>
        </p:blipFill>
        <p:spPr bwMode="auto">
          <a:xfrm>
            <a:off x="4000496" y="1214422"/>
            <a:ext cx="1714498" cy="3047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8" name="Picture 4" descr="C:\Users\Крутая Бейба\Desktop\конкурс д сад\Ги диплом\наши достижения\20180322_075242.jpg"/>
          <p:cNvPicPr>
            <a:picLocks noChangeAspect="1" noChangeArrowheads="1"/>
          </p:cNvPicPr>
          <p:nvPr/>
        </p:nvPicPr>
        <p:blipFill>
          <a:blip r:embed="rId4" cstate="print"/>
          <a:srcRect/>
          <a:stretch>
            <a:fillRect/>
          </a:stretch>
        </p:blipFill>
        <p:spPr bwMode="auto">
          <a:xfrm>
            <a:off x="7000892" y="1142984"/>
            <a:ext cx="1643060" cy="2920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29" name="Picture 5" descr="C:\Users\Крутая Бейба\Desktop\конкурс д сад\Ги диплом\наши достижения\20180322_075319.jpg"/>
          <p:cNvPicPr>
            <a:picLocks noChangeAspect="1" noChangeArrowheads="1"/>
          </p:cNvPicPr>
          <p:nvPr/>
        </p:nvPicPr>
        <p:blipFill>
          <a:blip r:embed="rId5" cstate="print"/>
          <a:srcRect/>
          <a:stretch>
            <a:fillRect/>
          </a:stretch>
        </p:blipFill>
        <p:spPr bwMode="auto">
          <a:xfrm>
            <a:off x="781320" y="3929066"/>
            <a:ext cx="1647526" cy="292893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0" name="Picture 6" descr="C:\Users\Крутая Бейба\Desktop\конкурс д сад\Ги диплом\наши достижения\20180322_075331.jpg"/>
          <p:cNvPicPr>
            <a:picLocks noChangeAspect="1" noChangeArrowheads="1"/>
          </p:cNvPicPr>
          <p:nvPr/>
        </p:nvPicPr>
        <p:blipFill>
          <a:blip r:embed="rId6" cstate="print"/>
          <a:srcRect/>
          <a:stretch>
            <a:fillRect/>
          </a:stretch>
        </p:blipFill>
        <p:spPr bwMode="auto">
          <a:xfrm>
            <a:off x="3143240" y="3937004"/>
            <a:ext cx="1643060" cy="292099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1031" name="Picture 7" descr="C:\Users\Крутая Бейба\Desktop\конкурс д сад\Ги диплом\наши достижения\20180322_075343.jpg"/>
          <p:cNvPicPr>
            <a:picLocks noChangeAspect="1" noChangeArrowheads="1"/>
          </p:cNvPicPr>
          <p:nvPr/>
        </p:nvPicPr>
        <p:blipFill>
          <a:blip r:embed="rId7" cstate="print"/>
          <a:srcRect/>
          <a:stretch>
            <a:fillRect/>
          </a:stretch>
        </p:blipFill>
        <p:spPr bwMode="auto">
          <a:xfrm>
            <a:off x="5786446" y="4064006"/>
            <a:ext cx="1571622" cy="2793994"/>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050" name="Picture 2" descr="C:\Users\Крутая Бейба\Desktop\конкурс д сад\Ги диплом\наши достижения\20180322_075353.jpg"/>
          <p:cNvPicPr>
            <a:picLocks noGrp="1" noChangeAspect="1" noChangeArrowheads="1"/>
          </p:cNvPicPr>
          <p:nvPr>
            <p:ph idx="1"/>
          </p:nvPr>
        </p:nvPicPr>
        <p:blipFill>
          <a:blip r:embed="rId2" cstate="print"/>
          <a:srcRect/>
          <a:stretch>
            <a:fillRect/>
          </a:stretch>
        </p:blipFill>
        <p:spPr bwMode="auto">
          <a:xfrm>
            <a:off x="428596" y="214290"/>
            <a:ext cx="1517154" cy="2697163"/>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1" name="Picture 3" descr="C:\Users\Крутая Бейба\Desktop\конкурс д сад\Ги диплом\наши достижения\20180322_075408.jpg"/>
          <p:cNvPicPr>
            <a:picLocks noChangeAspect="1" noChangeArrowheads="1"/>
          </p:cNvPicPr>
          <p:nvPr/>
        </p:nvPicPr>
        <p:blipFill>
          <a:blip r:embed="rId3" cstate="print"/>
          <a:srcRect/>
          <a:stretch>
            <a:fillRect/>
          </a:stretch>
        </p:blipFill>
        <p:spPr bwMode="auto">
          <a:xfrm>
            <a:off x="3000364" y="214290"/>
            <a:ext cx="1768077" cy="3143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2" name="Picture 4" descr="C:\Users\Крутая Бейба\Desktop\конкурс д сад\Ги диплом\наши достижения\20180322_075416.jpg"/>
          <p:cNvPicPr>
            <a:picLocks noChangeAspect="1" noChangeArrowheads="1"/>
          </p:cNvPicPr>
          <p:nvPr/>
        </p:nvPicPr>
        <p:blipFill>
          <a:blip r:embed="rId4" cstate="print"/>
          <a:srcRect/>
          <a:stretch>
            <a:fillRect/>
          </a:stretch>
        </p:blipFill>
        <p:spPr bwMode="auto">
          <a:xfrm>
            <a:off x="6072198" y="285728"/>
            <a:ext cx="1768077" cy="3143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3" name="Picture 5" descr="C:\Users\Крутая Бейба\Desktop\конкурс д сад\Ги диплом\наши достижения\20180322_075444.jpg"/>
          <p:cNvPicPr>
            <a:picLocks noChangeAspect="1" noChangeArrowheads="1"/>
          </p:cNvPicPr>
          <p:nvPr/>
        </p:nvPicPr>
        <p:blipFill>
          <a:blip r:embed="rId5" cstate="print"/>
          <a:srcRect/>
          <a:stretch>
            <a:fillRect/>
          </a:stretch>
        </p:blipFill>
        <p:spPr bwMode="auto">
          <a:xfrm>
            <a:off x="428596" y="3071810"/>
            <a:ext cx="1808261" cy="3214686"/>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4" name="Picture 6" descr="C:\Users\Крутая Бейба\Desktop\конкурс д сад\Ги диплом\наши достижения\20180322_075459.jpg"/>
          <p:cNvPicPr>
            <a:picLocks noChangeAspect="1" noChangeArrowheads="1"/>
          </p:cNvPicPr>
          <p:nvPr/>
        </p:nvPicPr>
        <p:blipFill>
          <a:blip r:embed="rId6" cstate="print"/>
          <a:srcRect/>
          <a:stretch>
            <a:fillRect/>
          </a:stretch>
        </p:blipFill>
        <p:spPr bwMode="auto">
          <a:xfrm>
            <a:off x="3286116" y="3429000"/>
            <a:ext cx="1750217" cy="3111497"/>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pic>
        <p:nvPicPr>
          <p:cNvPr id="2055" name="Picture 7" descr="C:\Users\Крутая Бейба\Desktop\конкурс д сад\Ги диплом\наши достижения\20180322_075451.jpg"/>
          <p:cNvPicPr>
            <a:picLocks noChangeAspect="1" noChangeArrowheads="1"/>
          </p:cNvPicPr>
          <p:nvPr/>
        </p:nvPicPr>
        <p:blipFill>
          <a:blip r:embed="rId7" cstate="print"/>
          <a:srcRect/>
          <a:stretch>
            <a:fillRect/>
          </a:stretch>
        </p:blipFill>
        <p:spPr bwMode="auto">
          <a:xfrm>
            <a:off x="5786446" y="3500438"/>
            <a:ext cx="1768077" cy="3143248"/>
          </a:xfrm>
          <a:prstGeom prst="rect">
            <a:avLst/>
          </a:prstGeom>
          <a:solidFill>
            <a:srgbClr val="FFFFFF">
              <a:shade val="85000"/>
            </a:srgbClr>
          </a:solidFill>
          <a:ln w="88900" cap="sq">
            <a:solidFill>
              <a:srgbClr val="FFFFFF"/>
            </a:solidFill>
            <a:miter lim="800000"/>
          </a:ln>
          <a:effectLst>
            <a:outerShdw blurRad="55000" dist="18000" dir="5400000" algn="tl" rotWithShape="0">
              <a:srgbClr val="000000">
                <a:alpha val="40000"/>
              </a:srgbClr>
            </a:outerShdw>
          </a:effectLst>
          <a:scene3d>
            <a:camera prst="orthographicFront"/>
            <a:lightRig rig="twoPt" dir="t">
              <a:rot lat="0" lon="0" rev="7200000"/>
            </a:lightRig>
          </a:scene3d>
          <a:sp3d>
            <a:bevelT w="25400" h="19050"/>
            <a:contourClr>
              <a:srgbClr val="FFFFFF"/>
            </a:contourClr>
          </a:sp3d>
        </p:spPr>
      </p:pic>
    </p:spTree>
  </p:cSld>
  <p:clrMapOvr>
    <a:masterClrMapping/>
  </p:clrMapOvr>
</p:sld>
</file>

<file path=ppt/theme/theme1.xml><?xml version="1.0" encoding="utf-8"?>
<a:theme xmlns:a="http://schemas.openxmlformats.org/drawingml/2006/main" name="Тема Office">
  <a:themeElements>
    <a:clrScheme name="Стандартная">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Стандартная">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Стандартная">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otalTime>54</TotalTime>
  <Words>2232</Words>
  <PresentationFormat>Экран (4:3)</PresentationFormat>
  <Paragraphs>159</Paragraphs>
  <Slides>34</Slides>
  <Notes>0</Notes>
  <HiddenSlides>0</HiddenSlides>
  <MMClips>0</MMClips>
  <ScaleCrop>false</ScaleCrop>
  <HeadingPairs>
    <vt:vector size="4" baseType="variant">
      <vt:variant>
        <vt:lpstr>Тема</vt:lpstr>
      </vt:variant>
      <vt:variant>
        <vt:i4>1</vt:i4>
      </vt:variant>
      <vt:variant>
        <vt:lpstr>Заголовки слайдов</vt:lpstr>
      </vt:variant>
      <vt:variant>
        <vt:i4>34</vt:i4>
      </vt:variant>
    </vt:vector>
  </HeadingPairs>
  <TitlesOfParts>
    <vt:vector size="35" baseType="lpstr">
      <vt:lpstr>Тема Office</vt:lpstr>
      <vt:lpstr>ПОРТФОЛИО ЯРМОНОВА ГАЛИНА ИВАНОВНА</vt:lpstr>
      <vt:lpstr>Слайд 2</vt:lpstr>
      <vt:lpstr>ПЕДАГОГИЧЕСКОЕ КРЕДО</vt:lpstr>
      <vt:lpstr>Слайд 4</vt:lpstr>
      <vt:lpstr>Слайд 5</vt:lpstr>
      <vt:lpstr>Профессиональная карта </vt:lpstr>
      <vt:lpstr>  Личностные характеристики </vt:lpstr>
      <vt:lpstr>Достижения воспитанников</vt:lpstr>
      <vt:lpstr>Слайд 9</vt:lpstr>
      <vt:lpstr>Слайд 10</vt:lpstr>
      <vt:lpstr>Слайд 11</vt:lpstr>
      <vt:lpstr>МОИ ДОСТИЖЕНИЯ</vt:lpstr>
      <vt:lpstr>Слайд 13</vt:lpstr>
      <vt:lpstr>Самообразование педагога "Роль игры в физическом развитии и укреплении здоровья ребёнка в условиях внедрения ФГОС» </vt:lpstr>
      <vt:lpstr>Слайд 15</vt:lpstr>
      <vt:lpstr>Слайд 16</vt:lpstr>
      <vt:lpstr>Слайд 17</vt:lpstr>
      <vt:lpstr>Подвижная игра «Котята и Барбос», пальчиковая гимнастика.</vt:lpstr>
      <vt:lpstr>Подвижная игра «Воробушки и автомобиль», самомассаж «Дождик» </vt:lpstr>
      <vt:lpstr>Слайд 20</vt:lpstr>
      <vt:lpstr>Слайд 21</vt:lpstr>
      <vt:lpstr>Рисование пальчиками и поролоном</vt:lpstr>
      <vt:lpstr>Рисование ладошками, щепотью, овощами и деревянными брусочками</vt:lpstr>
      <vt:lpstr>Слайд 24</vt:lpstr>
      <vt:lpstr>Слайд 25</vt:lpstr>
      <vt:lpstr>Слайд 26</vt:lpstr>
      <vt:lpstr>Слайд 27</vt:lpstr>
      <vt:lpstr>Слайд 28</vt:lpstr>
      <vt:lpstr>Слайд 29</vt:lpstr>
      <vt:lpstr>Слайд 30</vt:lpstr>
      <vt:lpstr>Слайд 31</vt:lpstr>
      <vt:lpstr>Слайд 32</vt:lpstr>
      <vt:lpstr>Отзыв руководителя</vt:lpstr>
      <vt:lpstr>Слайд 34</vt:lpstr>
    </vt:vector>
  </TitlesOfParts>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ПОРТФОЛИО ЯРМОНОВА ГАЛИНА ИВАНОВНА</dc:title>
  <dc:creator>Крутая Бейба</dc:creator>
  <cp:lastModifiedBy>Крутая Бейба</cp:lastModifiedBy>
  <cp:revision>11</cp:revision>
  <dcterms:created xsi:type="dcterms:W3CDTF">2019-02-18T06:27:26Z</dcterms:created>
  <dcterms:modified xsi:type="dcterms:W3CDTF">2019-02-21T10:00:14Z</dcterms:modified>
</cp:coreProperties>
</file>