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57" r:id="rId5"/>
    <p:sldId id="260" r:id="rId6"/>
    <p:sldId id="264" r:id="rId7"/>
    <p:sldId id="268" r:id="rId8"/>
    <p:sldId id="272" r:id="rId9"/>
    <p:sldId id="269" r:id="rId10"/>
    <p:sldId id="273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3" autoAdjust="0"/>
  </p:normalViewPr>
  <p:slideViewPr>
    <p:cSldViewPr>
      <p:cViewPr varScale="1">
        <p:scale>
          <a:sx n="67" d="100"/>
          <a:sy n="67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E667F-AE16-4676-8448-EBEE58CAE39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ED1DC-628B-460A-928C-863D6A39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D1DC-628B-460A-928C-863D6A3924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39952" y="3861048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Экспрессивная  речь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1296144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411760" y="188640"/>
            <a:ext cx="6552728" cy="4288542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Использование в работе педагога-логопеда </a:t>
            </a:r>
            <a:r>
              <a:rPr lang="ru-RU" sz="2400" b="1" dirty="0" err="1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Самодуровой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 Н.С.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многофункционального 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коррекционно-развивающего пособия </a:t>
            </a:r>
          </a:p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"</a:t>
            </a:r>
            <a:r>
              <a:rPr lang="ru-RU" sz="2400" b="1" dirty="0" err="1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Говорушкин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 кубик".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3057627" y="465534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Лексика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0770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Грамматика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72390" y="46484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Georgia" pitchFamily="18" charset="0"/>
              </a:rPr>
              <a:t>Звукопроизношение</a:t>
            </a:r>
            <a:endParaRPr lang="ru-RU" b="1" dirty="0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15719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Словарь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797152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Связная речь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509120"/>
            <a:ext cx="274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C000"/>
                </a:solidFill>
                <a:latin typeface="Georgia" pitchFamily="18" charset="0"/>
              </a:rPr>
              <a:t>Фонематический слух</a:t>
            </a:r>
            <a:endParaRPr lang="ru-RU" sz="16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5805264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Импрессивная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речь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02773" y="4547642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Мелкая  моторика</a:t>
            </a:r>
            <a:endParaRPr lang="ru-RU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        гимнастика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http://www.solnyshkoshop.com/image/data/Ava/solnisko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69244" flipH="1">
            <a:off x="7196025" y="884322"/>
            <a:ext cx="1880742" cy="18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796136" y="5589240"/>
            <a:ext cx="324036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МБОУ «</a:t>
            </a:r>
            <a:r>
              <a:rPr lang="ru-RU" sz="1200" b="1" dirty="0" err="1" smtClean="0">
                <a:solidFill>
                  <a:schemeClr val="tx1"/>
                </a:solidFill>
                <a:latin typeface="Georgia" pitchFamily="18" charset="0"/>
              </a:rPr>
              <a:t>Краснолипьевская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 школа «Детский сад «Радуга»</a:t>
            </a:r>
          </a:p>
          <a:p>
            <a:pPr lvl="0"/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Учитель-логопед: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Самодурова Надежда Сергеевна</a:t>
            </a: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34" name="Picture 10" descr="http://www.playcast.ru/uploads/2016/12/17/20921677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656184" cy="141082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139952" y="551723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Просодика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https://i.pinimg.com/originals/c9/2f/82/c92f82532d8b1a294948bee17cf1ce4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3" y="3068959"/>
            <a:ext cx="25940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96" y="203007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070273"/>
            <a:ext cx="5562774" cy="544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4012" y="96047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Паравозик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Ромашкино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82" y="1071561"/>
            <a:ext cx="2969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rgbClr val="211E1E"/>
                </a:solidFill>
                <a:latin typeface="Rubik"/>
              </a:rPr>
              <a:t>коррекция дефектов </a:t>
            </a:r>
            <a:r>
              <a:rPr lang="ru-RU" dirty="0">
                <a:solidFill>
                  <a:srgbClr val="211E1E"/>
                </a:solidFill>
                <a:latin typeface="Rubik"/>
              </a:rPr>
              <a:t>слоговой структуры слов </a:t>
            </a:r>
            <a:endParaRPr lang="ru-RU" b="1" dirty="0" smtClean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упражнять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детей в делении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слов на </a:t>
            </a:r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слоги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;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smtClean="0">
                <a:solidFill>
                  <a:srgbClr val="211E1E"/>
                </a:solidFill>
                <a:latin typeface="Rubik"/>
              </a:rPr>
              <a:t>развивать </a:t>
            </a:r>
            <a:r>
              <a:rPr lang="ru-RU" dirty="0">
                <a:solidFill>
                  <a:srgbClr val="211E1E"/>
                </a:solidFill>
                <a:latin typeface="Rubik"/>
              </a:rPr>
              <a:t>фонематическое восприятие </a:t>
            </a:r>
            <a:r>
              <a:rPr lang="ru-RU" dirty="0" smtClean="0">
                <a:solidFill>
                  <a:srgbClr val="211E1E"/>
                </a:solidFill>
                <a:latin typeface="Rubik"/>
              </a:rPr>
              <a:t>детей;</a:t>
            </a:r>
            <a:endParaRPr lang="ru-RU" dirty="0">
              <a:solidFill>
                <a:srgbClr val="211E1E"/>
              </a:solidFill>
              <a:latin typeface="Rubik"/>
            </a:endParaRPr>
          </a:p>
          <a:p>
            <a:r>
              <a:rPr lang="ru-RU" dirty="0">
                <a:solidFill>
                  <a:srgbClr val="211E1E"/>
                </a:solidFill>
                <a:latin typeface="Rubik"/>
              </a:rPr>
              <a:t> </a:t>
            </a:r>
            <a:r>
              <a:rPr lang="ru-RU" dirty="0" smtClean="0">
                <a:solidFill>
                  <a:srgbClr val="211E1E"/>
                </a:solidFill>
                <a:latin typeface="Rubik"/>
              </a:rPr>
              <a:t>-развивать </a:t>
            </a:r>
            <a:r>
              <a:rPr lang="ru-RU" dirty="0">
                <a:solidFill>
                  <a:srgbClr val="211E1E"/>
                </a:solidFill>
                <a:latin typeface="Rubik"/>
              </a:rPr>
              <a:t>мыслительные операции (способности к обобщению, классификации), внимание, </a:t>
            </a:r>
            <a:r>
              <a:rPr lang="ru-RU" dirty="0" smtClean="0">
                <a:solidFill>
                  <a:srgbClr val="211E1E"/>
                </a:solidFill>
                <a:latin typeface="Rubik"/>
              </a:rPr>
              <a:t>память;</a:t>
            </a:r>
            <a:endParaRPr lang="ru-RU" dirty="0">
              <a:solidFill>
                <a:srgbClr val="211E1E"/>
              </a:solidFill>
              <a:latin typeface="Rubik"/>
            </a:endParaRPr>
          </a:p>
          <a:p>
            <a:r>
              <a:rPr lang="ru-RU" dirty="0">
                <a:solidFill>
                  <a:srgbClr val="211E1E"/>
                </a:solidFill>
                <a:latin typeface="Rubik"/>
              </a:rPr>
              <a:t> </a:t>
            </a:r>
            <a:r>
              <a:rPr lang="ru-RU" dirty="0" smtClean="0">
                <a:solidFill>
                  <a:srgbClr val="211E1E"/>
                </a:solidFill>
                <a:latin typeface="Rubik"/>
              </a:rPr>
              <a:t>-формировать </a:t>
            </a:r>
            <a:r>
              <a:rPr lang="ru-RU" dirty="0">
                <a:solidFill>
                  <a:srgbClr val="211E1E"/>
                </a:solidFill>
                <a:latin typeface="Rubik"/>
              </a:rPr>
              <a:t>звуковой анализ слов.</a:t>
            </a:r>
            <a:endParaRPr lang="ru-RU" b="0" i="0" dirty="0">
              <a:solidFill>
                <a:srgbClr val="211E1E"/>
              </a:solidFill>
              <a:effectLst/>
              <a:latin typeface="Rubi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980728"/>
            <a:ext cx="4608512" cy="53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6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85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272808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Речевой функцией ребёнок овладевает постепенно, путём подражания произношению звуков и слов </a:t>
            </a:r>
            <a:r>
              <a:rPr lang="ru-RU" u="sng" dirty="0">
                <a:solidFill>
                  <a:srgbClr val="111111"/>
                </a:solidFill>
                <a:latin typeface="Arial" panose="020B0604020202020204" pitchFamily="34" charset="0"/>
              </a:rPr>
              <a:t>взрослым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 правильно произносить большинство звуков сразу он не умеет. Это так называемый физиологический период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возрастного косноязычия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Чем ранее взрослые – педагоги, родители – обратят внимание на правильное звукопроизношение у ребёнка, тем быстрее оно формируется и нормализуется.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детей дошкольного возраста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трудно сосредоточить на однообразной, не привлекательной для них деятельности, в то время как в процессе игры они могут достаточно долго оставаться внимательными.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 логопедической работе с детьми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использую словесные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театрализованные, дидактические и другие игры.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88640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260648"/>
            <a:ext cx="792088" cy="79208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340768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C48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9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720080" cy="72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9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910444" y="-58115"/>
            <a:ext cx="3301516" cy="453485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Постоянный поиск новых игровых приемов привел меня к созданию 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n>
                  <a:solidFill>
                    <a:srgbClr val="C00000"/>
                  </a:solidFill>
                </a:ln>
                <a:latin typeface="Georgia" pitchFamily="18" charset="0"/>
                <a:cs typeface="David" pitchFamily="34" charset="-79"/>
              </a:rPr>
              <a:t>многофункционального 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Georgia" pitchFamily="18" charset="0"/>
                <a:cs typeface="David" pitchFamily="34" charset="-79"/>
              </a:rPr>
              <a:t>коррекционно-развивающего пособия </a:t>
            </a:r>
          </a:p>
          <a:p>
            <a:pPr lvl="0" algn="ctr"/>
            <a:r>
              <a:rPr lang="ru-RU" b="1" dirty="0">
                <a:ln>
                  <a:solidFill>
                    <a:srgbClr val="C00000"/>
                  </a:solidFill>
                </a:ln>
                <a:latin typeface="Georgia" pitchFamily="18" charset="0"/>
                <a:cs typeface="David" pitchFamily="34" charset="-79"/>
              </a:rPr>
              <a:t>"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latin typeface="Georgia" pitchFamily="18" charset="0"/>
                <a:cs typeface="David" pitchFamily="34" charset="-79"/>
              </a:rPr>
              <a:t>Говорушкин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Georgia" pitchFamily="18" charset="0"/>
                <a:cs typeface="David" pitchFamily="34" charset="-79"/>
              </a:rPr>
              <a:t> кубик".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0444" y="424937"/>
            <a:ext cx="648072" cy="64807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085" y="3013138"/>
            <a:ext cx="3540096" cy="33431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8214" y="132571"/>
            <a:ext cx="2796243" cy="339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35596" y="260648"/>
            <a:ext cx="7272808" cy="6084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55676" y="404664"/>
            <a:ext cx="6156684" cy="1944216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: повысить эффективность коррекционно-развивающей работы по формированию правильного звукопроизношения у дошкольников с различными нарушениями речи, сделать выполнение заданий </a:t>
            </a:r>
            <a:r>
              <a:rPr lang="ru-RU" dirty="0" smtClean="0">
                <a:solidFill>
                  <a:schemeClr val="tx1"/>
                </a:solidFill>
              </a:rPr>
              <a:t>по постановке и</a:t>
            </a:r>
            <a:r>
              <a:rPr lang="ru-RU" dirty="0">
                <a:solidFill>
                  <a:schemeClr val="tx1"/>
                </a:solidFill>
              </a:rPr>
              <a:t> автоматизации звуков более легким и доступным.</a:t>
            </a: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5596" y="150493"/>
            <a:ext cx="792088" cy="792088"/>
          </a:xfrm>
          <a:prstGeom prst="rect">
            <a:avLst/>
          </a:prstGeom>
          <a:noFill/>
        </p:spPr>
      </p:pic>
      <p:pic>
        <p:nvPicPr>
          <p:cNvPr id="14366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264" y="1285691"/>
            <a:ext cx="720080" cy="720079"/>
          </a:xfrm>
          <a:prstGeom prst="rect">
            <a:avLst/>
          </a:prstGeom>
          <a:noFill/>
        </p:spPr>
      </p:pic>
      <p:pic>
        <p:nvPicPr>
          <p:cNvPr id="29" name="Picture 26" descr="http://clipartbarn.com/wp-content/uploads/2017/02/Exclamation-point-exclamation-mark-free-images-on-pixabay-clip-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720080" cy="72008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625933" y="2492896"/>
            <a:ext cx="6480720" cy="36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Выработать </a:t>
            </a:r>
            <a:r>
              <a:rPr lang="ru-RU" dirty="0">
                <a:solidFill>
                  <a:schemeClr val="tx1"/>
                </a:solidFill>
              </a:rPr>
              <a:t>правильные артикуляционные уклады </a:t>
            </a:r>
            <a:r>
              <a:rPr lang="ru-RU" b="1" dirty="0">
                <a:solidFill>
                  <a:schemeClr val="tx1"/>
                </a:solidFill>
              </a:rPr>
              <a:t>звуков</a:t>
            </a:r>
            <a:r>
              <a:rPr lang="ru-RU" dirty="0">
                <a:solidFill>
                  <a:schemeClr val="tx1"/>
                </a:solidFill>
              </a:rPr>
              <a:t>, используя игровую артикуляционную </a:t>
            </a:r>
            <a:r>
              <a:rPr lang="ru-RU" dirty="0" smtClean="0">
                <a:solidFill>
                  <a:schemeClr val="tx1"/>
                </a:solidFill>
              </a:rPr>
              <a:t>гимнастику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мелкую моторику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фонематический слух и восприятие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связную речь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лексико-грамматический строй 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внимание, память, мышление, воображение и восприятие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836712"/>
            <a:ext cx="5688632" cy="5904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индивидуальных занятий с детьми дошкольного возраста.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множество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 с разнообразным и красочным речевым материалом, со сменой сюжетов и упражнений, основанных на приемах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артикуляционной,пальчиковой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гимнастики.Данное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пособие актуально на этапах коррекции речевой звукопроизношения-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постановки,автоматизации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дифференциации звуков речи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3768" y="260648"/>
            <a:ext cx="468052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525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332656"/>
            <a:ext cx="648072" cy="648072"/>
          </a:xfrm>
          <a:prstGeom prst="rect">
            <a:avLst/>
          </a:prstGeom>
          <a:noFill/>
        </p:spPr>
      </p:pic>
      <p:pic>
        <p:nvPicPr>
          <p:cNvPr id="26" name="Рисунок 25" descr="http://res.publicdomainfiles.com/pdf_view/102/13951418421653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5805264"/>
            <a:ext cx="840016" cy="936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2160" y="2996952"/>
            <a:ext cx="307234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484785"/>
            <a:ext cx="8534400" cy="456046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sz="1600" dirty="0">
                <a:solidFill>
                  <a:srgbClr val="211E1E"/>
                </a:solidFill>
                <a:latin typeface="Rubik"/>
              </a:rPr>
              <a:t>  </a:t>
            </a:r>
            <a:r>
              <a:rPr lang="ru-RU" sz="1600" dirty="0" smtClean="0">
                <a:solidFill>
                  <a:srgbClr val="211E1E"/>
                </a:solidFill>
                <a:latin typeface="Rubik"/>
              </a:rPr>
              <a:t>«Клоун Бантик »</a:t>
            </a:r>
          </a:p>
          <a:p>
            <a:endParaRPr lang="ru-RU" sz="1600" dirty="0">
              <a:solidFill>
                <a:srgbClr val="211E1E"/>
              </a:solidFill>
              <a:latin typeface="Rubik"/>
            </a:endParaRPr>
          </a:p>
          <a:p>
            <a:r>
              <a:rPr lang="ru-RU" sz="1600" dirty="0" smtClean="0">
                <a:solidFill>
                  <a:srgbClr val="211E1E"/>
                </a:solidFill>
                <a:latin typeface="Rubik"/>
              </a:rPr>
              <a:t>Цель</a:t>
            </a:r>
            <a:r>
              <a:rPr lang="ru-RU" sz="1600" dirty="0">
                <a:solidFill>
                  <a:srgbClr val="211E1E"/>
                </a:solidFill>
                <a:latin typeface="Rubik"/>
              </a:rPr>
              <a:t>:    обогащать  чувственный  опыт детей и умение фиксировать его в речи.</a:t>
            </a:r>
          </a:p>
          <a:p>
            <a:endParaRPr lang="ru-RU" sz="1600" dirty="0" smtClean="0">
              <a:solidFill>
                <a:srgbClr val="211E1E"/>
              </a:solidFill>
              <a:latin typeface="Rubik"/>
            </a:endParaRPr>
          </a:p>
          <a:p>
            <a:r>
              <a:rPr lang="ru-RU" sz="1600" dirty="0" smtClean="0">
                <a:solidFill>
                  <a:srgbClr val="211E1E"/>
                </a:solidFill>
                <a:latin typeface="Rubik"/>
              </a:rPr>
              <a:t>Задачи</a:t>
            </a:r>
            <a:r>
              <a:rPr lang="ru-RU" sz="1600" dirty="0">
                <a:solidFill>
                  <a:srgbClr val="211E1E"/>
                </a:solidFill>
                <a:latin typeface="Rubik"/>
              </a:rPr>
              <a:t>: развивать  мелкую  моторику  рук.</a:t>
            </a:r>
          </a:p>
          <a:p>
            <a:r>
              <a:rPr lang="ru-RU" sz="1600" dirty="0">
                <a:solidFill>
                  <a:srgbClr val="211E1E"/>
                </a:solidFill>
                <a:latin typeface="Rubik"/>
              </a:rPr>
              <a:t> </a:t>
            </a:r>
            <a:endParaRPr lang="ru-RU" sz="1600" dirty="0" smtClean="0">
              <a:solidFill>
                <a:srgbClr val="211E1E"/>
              </a:solidFill>
              <a:latin typeface="Rubik"/>
            </a:endParaRPr>
          </a:p>
          <a:p>
            <a:r>
              <a:rPr lang="ru-RU" sz="1600" dirty="0">
                <a:solidFill>
                  <a:srgbClr val="211E1E"/>
                </a:solidFill>
                <a:latin typeface="Rubik"/>
              </a:rPr>
              <a:t>С</a:t>
            </a:r>
            <a:r>
              <a:rPr lang="ru-RU" sz="1600" dirty="0" smtClean="0">
                <a:solidFill>
                  <a:srgbClr val="211E1E"/>
                </a:solidFill>
                <a:latin typeface="Rubik"/>
              </a:rPr>
              <a:t>овершенствовать</a:t>
            </a:r>
            <a:r>
              <a:rPr lang="ru-RU" sz="1600" dirty="0">
                <a:solidFill>
                  <a:srgbClr val="211E1E"/>
                </a:solidFill>
                <a:latin typeface="Rubik"/>
              </a:rPr>
              <a:t>  восприятие детей,  включая все органы   чувств.</a:t>
            </a:r>
          </a:p>
          <a:p>
            <a:r>
              <a:rPr lang="ru-RU" sz="1600" dirty="0">
                <a:solidFill>
                  <a:srgbClr val="211E1E"/>
                </a:solidFill>
                <a:latin typeface="Rubik"/>
              </a:rPr>
              <a:t>Данное пособие обладает множеством интересных функций, от простых до более сложных. Благодаря ему ребенок получит возможность самостоятельной и свободной творческой игры.</a:t>
            </a:r>
            <a:endParaRPr lang="ru-RU" sz="1600" b="0" i="0" dirty="0">
              <a:solidFill>
                <a:srgbClr val="211E1E"/>
              </a:solidFill>
              <a:effectLst/>
              <a:latin typeface="Rubik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32656"/>
            <a:ext cx="7704856" cy="1080120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Подготовительный этап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404664"/>
            <a:ext cx="792088" cy="792088"/>
          </a:xfrm>
          <a:prstGeom prst="rect">
            <a:avLst/>
          </a:prstGeom>
          <a:noFill/>
        </p:spPr>
      </p:pic>
      <p:pic>
        <p:nvPicPr>
          <p:cNvPr id="15364" name="Picture 4" descr="https://img.clipartfest.com/295c0394f868734eb70fa999657a3947_download-fullsize-grass-clipart_6084-175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640" y="5390947"/>
            <a:ext cx="4536504" cy="130860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870668"/>
            <a:ext cx="3600400" cy="282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07704" y="548447"/>
            <a:ext cx="280831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«Собери урожай"</a:t>
            </a:r>
            <a:endParaRPr lang="ru-RU" dirty="0"/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60648"/>
            <a:ext cx="792088" cy="7920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988841"/>
            <a:ext cx="48965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Цель:</a:t>
            </a:r>
            <a:r>
              <a:rPr lang="ru-RU" sz="2000" dirty="0" err="1"/>
              <a:t>Н</a:t>
            </a:r>
            <a:r>
              <a:rPr lang="ru-RU" sz="2000" dirty="0" err="1" smtClean="0"/>
              <a:t>аучить</a:t>
            </a:r>
            <a:r>
              <a:rPr lang="ru-RU" sz="2000" dirty="0" smtClean="0"/>
              <a:t> </a:t>
            </a:r>
            <a:r>
              <a:rPr lang="ru-RU" sz="2000" dirty="0"/>
              <a:t>детей правильно произносить названия </a:t>
            </a:r>
            <a:r>
              <a:rPr lang="ru-RU" sz="2000" dirty="0" smtClean="0"/>
              <a:t>овощей.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Задачи: </a:t>
            </a:r>
          </a:p>
          <a:p>
            <a:r>
              <a:rPr lang="ru-RU" sz="2000" dirty="0" smtClean="0"/>
              <a:t>развивать </a:t>
            </a:r>
            <a:r>
              <a:rPr lang="ru-RU" sz="2000" dirty="0"/>
              <a:t>внимание, память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развивать мелкую моторику рук;</a:t>
            </a:r>
          </a:p>
          <a:p>
            <a:r>
              <a:rPr lang="ru-RU" sz="2000" dirty="0"/>
              <a:t>развивать сенсорные ощущения.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04503"/>
            <a:ext cx="3644075" cy="27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7001" y="1333364"/>
            <a:ext cx="280831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«Звуковые дорожки»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540060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Постановка звука</a:t>
            </a: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7524" y="296652"/>
            <a:ext cx="792088" cy="7920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80528" y="1988841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использовать для </a:t>
            </a:r>
            <a:r>
              <a:rPr lang="ru-RU" dirty="0"/>
              <a:t>«вызывания» звуков речи, а так же </a:t>
            </a:r>
            <a:r>
              <a:rPr lang="ru-RU" dirty="0" smtClean="0"/>
              <a:t>для постановки и автоматизации </a:t>
            </a:r>
            <a:r>
              <a:rPr lang="ru-RU" dirty="0"/>
              <a:t>(длительное, кратковременное, усиленное и тихое произношение определённых звуков и слогов)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err="1" smtClean="0"/>
              <a:t>Задачи:</a:t>
            </a:r>
            <a:r>
              <a:rPr lang="ru-RU" dirty="0" err="1"/>
              <a:t>п</a:t>
            </a:r>
            <a:r>
              <a:rPr lang="ru-RU" dirty="0" err="1" smtClean="0"/>
              <a:t>остановка</a:t>
            </a:r>
            <a:r>
              <a:rPr lang="ru-RU" dirty="0" smtClean="0"/>
              <a:t> заданного звука;</a:t>
            </a:r>
            <a:endParaRPr lang="ru-RU" dirty="0"/>
          </a:p>
          <a:p>
            <a:r>
              <a:rPr lang="ru-RU" dirty="0"/>
              <a:t>развивать мелкую моторику рук;</a:t>
            </a:r>
          </a:p>
          <a:p>
            <a:r>
              <a:rPr lang="ru-RU" dirty="0"/>
              <a:t>развивать сенсорные ощущения.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745" y="3286638"/>
            <a:ext cx="4450293" cy="33377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73584" y="269764"/>
            <a:ext cx="540060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Постановка звука</a:t>
            </a:r>
          </a:p>
        </p:txBody>
      </p:sp>
    </p:spTree>
    <p:extLst>
      <p:ext uri="{BB962C8B-B14F-4D97-AF65-F5344CB8AC3E}">
        <p14:creationId xmlns:p14="http://schemas.microsoft.com/office/powerpoint/2010/main" val="7431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71600" y="164584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«Трек»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82" y="1039441"/>
            <a:ext cx="29696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Постановка и автоматизация звука – Р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побудить в ребенке стремление к правильному произношению звуков;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повысить работоспособность детей;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активизировать психические процессы: концентрацию внимания, зрительное и слуховое восприятие, память и мышление;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вызвать позитивное отношение к процессу обучения;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4585" y="1171430"/>
            <a:ext cx="4626083" cy="4497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229</Words>
  <Application>Microsoft Office PowerPoint</Application>
  <PresentationFormat>Экран (4:3)</PresentationFormat>
  <Paragraphs>109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David</vt:lpstr>
      <vt:lpstr>Georgia</vt:lpstr>
      <vt:lpstr>Rubik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Надежда Самодурова</cp:lastModifiedBy>
  <cp:revision>80</cp:revision>
  <dcterms:created xsi:type="dcterms:W3CDTF">2017-04-09T12:21:35Z</dcterms:created>
  <dcterms:modified xsi:type="dcterms:W3CDTF">2019-12-16T17:01:23Z</dcterms:modified>
</cp:coreProperties>
</file>