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2" r:id="rId4"/>
    <p:sldId id="257" r:id="rId5"/>
    <p:sldId id="260" r:id="rId6"/>
    <p:sldId id="264" r:id="rId7"/>
    <p:sldId id="268" r:id="rId8"/>
    <p:sldId id="272" r:id="rId9"/>
    <p:sldId id="269" r:id="rId10"/>
    <p:sldId id="273" r:id="rId11"/>
    <p:sldId id="271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23" autoAdjust="0"/>
  </p:normalViewPr>
  <p:slideViewPr>
    <p:cSldViewPr>
      <p:cViewPr varScale="1">
        <p:scale>
          <a:sx n="67" d="100"/>
          <a:sy n="67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E667F-AE16-4676-8448-EBEE58CAE397}" type="datetimeFigureOut">
              <a:rPr lang="ru-RU" smtClean="0"/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ED1DC-628B-460A-928C-863D6A392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13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ED1DC-628B-460A-928C-863D6A3924F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947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139952" y="3861048"/>
            <a:ext cx="25330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bg1">
                    <a:lumMod val="50000"/>
                  </a:schemeClr>
                </a:solidFill>
                <a:latin typeface="Georgia" pitchFamily="18" charset="0"/>
              </a:rPr>
              <a:t>Экспрессивная  речь</a:t>
            </a:r>
            <a:endParaRPr lang="ru-RU" sz="1600" b="1" i="1" dirty="0">
              <a:solidFill>
                <a:schemeClr val="bg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188640"/>
            <a:ext cx="8856984" cy="1296144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2411760" y="188640"/>
            <a:ext cx="6552728" cy="4288542"/>
          </a:xfrm>
          <a:prstGeom prst="cloudCallout">
            <a:avLst>
              <a:gd name="adj1" fmla="val -47477"/>
              <a:gd name="adj2" fmla="val 54390"/>
            </a:avLst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0800000" scaled="1"/>
            <a:tileRect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400" b="1" dirty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Использование в работе педагога-логопеда </a:t>
            </a:r>
            <a:r>
              <a:rPr lang="ru-RU" sz="2400" b="1" dirty="0" err="1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Самодуровой</a:t>
            </a:r>
            <a:r>
              <a:rPr lang="ru-RU" sz="2400" b="1" dirty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 Н.С. </a:t>
            </a:r>
            <a:r>
              <a:rPr lang="ru-RU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многофункционального </a:t>
            </a:r>
            <a:r>
              <a:rPr lang="ru-RU" sz="2400" b="1" dirty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коррекционно-развивающего пособия </a:t>
            </a:r>
          </a:p>
          <a:p>
            <a:pPr algn="ctr"/>
            <a:r>
              <a:rPr lang="ru-RU" sz="2400" b="1" dirty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"</a:t>
            </a:r>
            <a:r>
              <a:rPr lang="ru-RU" sz="2400" b="1" dirty="0" err="1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Говорушкин</a:t>
            </a:r>
            <a:r>
              <a:rPr lang="ru-RU" sz="2400" b="1" dirty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Georgia" pitchFamily="18" charset="0"/>
                <a:cs typeface="David" pitchFamily="34" charset="-79"/>
              </a:rPr>
              <a:t> кубик".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3057627" y="4655341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Лексика</a:t>
            </a:r>
            <a:endParaRPr lang="ru-RU" b="1" i="1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407707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Georgia" pitchFamily="18" charset="0"/>
              </a:rPr>
              <a:t>Грамматика</a:t>
            </a:r>
            <a:endParaRPr lang="ru-RU" sz="2000" b="1" dirty="0">
              <a:solidFill>
                <a:schemeClr val="accent6">
                  <a:lumMod val="60000"/>
                  <a:lumOff val="40000"/>
                </a:schemeClr>
              </a:solidFill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2272390" y="464849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3300"/>
                </a:solidFill>
                <a:latin typeface="Georgia" pitchFamily="18" charset="0"/>
              </a:rPr>
              <a:t>Звукопроизношение</a:t>
            </a:r>
            <a:endParaRPr lang="ru-RU" b="1" dirty="0">
              <a:solidFill>
                <a:srgbClr val="FF3300"/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2" y="5157192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65000"/>
                  </a:schemeClr>
                </a:solidFill>
                <a:latin typeface="Georgia" pitchFamily="18" charset="0"/>
              </a:rPr>
              <a:t>Словарь</a:t>
            </a:r>
            <a:endParaRPr lang="ru-RU" sz="2400" b="1" dirty="0">
              <a:solidFill>
                <a:schemeClr val="bg1">
                  <a:lumMod val="65000"/>
                </a:schemeClr>
              </a:solidFill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39952" y="4797152"/>
            <a:ext cx="185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Связная речь</a:t>
            </a:r>
            <a:endParaRPr lang="ru-RU" b="1" i="1" dirty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9952" y="4509120"/>
            <a:ext cx="27478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rgbClr val="FFC000"/>
                </a:solidFill>
                <a:latin typeface="Georgia" pitchFamily="18" charset="0"/>
              </a:rPr>
              <a:t>Фонематический слух</a:t>
            </a:r>
            <a:endParaRPr lang="ru-RU" sz="1600" b="1" i="1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3728" y="5805264"/>
            <a:ext cx="27590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Импрессивная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речь</a:t>
            </a:r>
            <a:endParaRPr lang="ru-RU" sz="1600" b="1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202773" y="4547642"/>
            <a:ext cx="234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Georgia" pitchFamily="18" charset="0"/>
              </a:rPr>
              <a:t>Мелкая  моторика</a:t>
            </a:r>
            <a:endParaRPr lang="ru-RU" sz="1600" b="1" i="1" dirty="0">
              <a:solidFill>
                <a:schemeClr val="tx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1680" y="6093296"/>
            <a:ext cx="39950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Артикуляционная         гимнастика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16" name="Рисунок 15" descr="http://www.solnyshkoshop.com/image/data/Ava/solnisko_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469244" flipH="1">
            <a:off x="7196025" y="884322"/>
            <a:ext cx="1880742" cy="1880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кругленный прямоугольник 17"/>
          <p:cNvSpPr/>
          <p:nvPr/>
        </p:nvSpPr>
        <p:spPr>
          <a:xfrm>
            <a:off x="5796136" y="5589240"/>
            <a:ext cx="3240360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Georgia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1"/>
                </a:solidFill>
                <a:latin typeface="Georgia" pitchFamily="18" charset="0"/>
              </a:rPr>
              <a:t>Краснолипьевская</a:t>
            </a:r>
            <a:r>
              <a:rPr lang="ru-RU" sz="1200" b="1" dirty="0" smtClean="0">
                <a:solidFill>
                  <a:schemeClr val="tx1"/>
                </a:solidFill>
                <a:latin typeface="Georgia" pitchFamily="18" charset="0"/>
              </a:rPr>
              <a:t> школа «Детский сад «Радуга»</a:t>
            </a:r>
          </a:p>
          <a:p>
            <a:pPr lvl="0"/>
            <a:r>
              <a:rPr lang="ru-RU" sz="1400" b="1" dirty="0" smtClean="0">
                <a:solidFill>
                  <a:srgbClr val="C00000"/>
                </a:solidFill>
                <a:latin typeface="Georgia" pitchFamily="18" charset="0"/>
              </a:rPr>
              <a:t>Учитель-логопед:</a:t>
            </a:r>
          </a:p>
          <a:p>
            <a:pPr lvl="0"/>
            <a:r>
              <a:rPr lang="ru-RU" sz="1200" b="1" dirty="0" smtClean="0">
                <a:solidFill>
                  <a:schemeClr val="tx1"/>
                </a:solidFill>
                <a:latin typeface="Georgia" pitchFamily="18" charset="0"/>
              </a:rPr>
              <a:t>Самодурова Надежда Сергеевна</a:t>
            </a: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1034" name="Picture 10" descr="http://www.playcast.ru/uploads/2016/12/17/20921677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4365104"/>
            <a:ext cx="1656184" cy="1410823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4139952" y="5517232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Просодика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1026" name="Picture 2" descr="https://i.pinimg.com/originals/c9/2f/82/c92f82532d8b1a294948bee17cf1ce46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33" y="3068959"/>
            <a:ext cx="259408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0096" y="203007"/>
            <a:ext cx="58681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1070273"/>
            <a:ext cx="5562774" cy="5441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8001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4012" y="96047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Паравозик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Ромашкино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4182" y="1071561"/>
            <a:ext cx="296966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solidFill>
                  <a:srgbClr val="211E1E"/>
                </a:solidFill>
                <a:latin typeface="Rubik"/>
              </a:rPr>
              <a:t>коррекция дефектов </a:t>
            </a:r>
            <a:r>
              <a:rPr lang="ru-RU" dirty="0">
                <a:solidFill>
                  <a:srgbClr val="211E1E"/>
                </a:solidFill>
                <a:latin typeface="Rubik"/>
              </a:rPr>
              <a:t>слоговой структуры слов </a:t>
            </a:r>
            <a:endParaRPr lang="ru-RU" b="1" dirty="0" smtClean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</a:rPr>
              <a:t>упражнять 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детей в делении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слов на </a:t>
            </a:r>
            <a:r>
              <a:rPr lang="ru-RU" b="1" dirty="0" smtClean="0">
                <a:solidFill>
                  <a:srgbClr val="111111"/>
                </a:solidFill>
                <a:latin typeface="Arial" panose="020B0604020202020204" pitchFamily="34" charset="0"/>
              </a:rPr>
              <a:t>слоги</a:t>
            </a:r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</a:rPr>
              <a:t>;</a:t>
            </a:r>
            <a:endParaRPr lang="ru-RU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smtClean="0">
                <a:solidFill>
                  <a:srgbClr val="211E1E"/>
                </a:solidFill>
                <a:latin typeface="Rubik"/>
              </a:rPr>
              <a:t>развивать </a:t>
            </a:r>
            <a:r>
              <a:rPr lang="ru-RU" dirty="0">
                <a:solidFill>
                  <a:srgbClr val="211E1E"/>
                </a:solidFill>
                <a:latin typeface="Rubik"/>
              </a:rPr>
              <a:t>фонематическое восприятие </a:t>
            </a:r>
            <a:r>
              <a:rPr lang="ru-RU" dirty="0" smtClean="0">
                <a:solidFill>
                  <a:srgbClr val="211E1E"/>
                </a:solidFill>
                <a:latin typeface="Rubik"/>
              </a:rPr>
              <a:t>детей;</a:t>
            </a:r>
            <a:endParaRPr lang="ru-RU" dirty="0">
              <a:solidFill>
                <a:srgbClr val="211E1E"/>
              </a:solidFill>
              <a:latin typeface="Rubik"/>
            </a:endParaRPr>
          </a:p>
          <a:p>
            <a:r>
              <a:rPr lang="ru-RU" dirty="0">
                <a:solidFill>
                  <a:srgbClr val="211E1E"/>
                </a:solidFill>
                <a:latin typeface="Rubik"/>
              </a:rPr>
              <a:t> </a:t>
            </a:r>
            <a:r>
              <a:rPr lang="ru-RU" dirty="0" smtClean="0">
                <a:solidFill>
                  <a:srgbClr val="211E1E"/>
                </a:solidFill>
                <a:latin typeface="Rubik"/>
              </a:rPr>
              <a:t>-развивать </a:t>
            </a:r>
            <a:r>
              <a:rPr lang="ru-RU" dirty="0">
                <a:solidFill>
                  <a:srgbClr val="211E1E"/>
                </a:solidFill>
                <a:latin typeface="Rubik"/>
              </a:rPr>
              <a:t>мыслительные операции (способности к обобщению, классификации), внимание, </a:t>
            </a:r>
            <a:r>
              <a:rPr lang="ru-RU" dirty="0" smtClean="0">
                <a:solidFill>
                  <a:srgbClr val="211E1E"/>
                </a:solidFill>
                <a:latin typeface="Rubik"/>
              </a:rPr>
              <a:t>память;</a:t>
            </a:r>
            <a:endParaRPr lang="ru-RU" dirty="0">
              <a:solidFill>
                <a:srgbClr val="211E1E"/>
              </a:solidFill>
              <a:latin typeface="Rubik"/>
            </a:endParaRPr>
          </a:p>
          <a:p>
            <a:r>
              <a:rPr lang="ru-RU" dirty="0">
                <a:solidFill>
                  <a:srgbClr val="211E1E"/>
                </a:solidFill>
                <a:latin typeface="Rubik"/>
              </a:rPr>
              <a:t> </a:t>
            </a:r>
            <a:r>
              <a:rPr lang="ru-RU" dirty="0" smtClean="0">
                <a:solidFill>
                  <a:srgbClr val="211E1E"/>
                </a:solidFill>
                <a:latin typeface="Rubik"/>
              </a:rPr>
              <a:t>-формировать </a:t>
            </a:r>
            <a:r>
              <a:rPr lang="ru-RU" dirty="0">
                <a:solidFill>
                  <a:srgbClr val="211E1E"/>
                </a:solidFill>
                <a:latin typeface="Rubik"/>
              </a:rPr>
              <a:t>звуковой анализ слов.</a:t>
            </a:r>
            <a:endParaRPr lang="ru-RU" b="0" i="0" dirty="0">
              <a:solidFill>
                <a:srgbClr val="211E1E"/>
              </a:solidFill>
              <a:effectLst/>
              <a:latin typeface="Rubik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980728"/>
            <a:ext cx="4608512" cy="535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3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0"/>
            <a:ext cx="58681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49250"/>
            <a:ext cx="5562774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8001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6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3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85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827584" y="548680"/>
            <a:ext cx="7272808" cy="60486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Речевой функцией ребёнок овладевает постепенно, путём подражания произношению звуков и слов </a:t>
            </a:r>
            <a:r>
              <a:rPr lang="ru-RU" u="sng" dirty="0">
                <a:solidFill>
                  <a:srgbClr val="111111"/>
                </a:solidFill>
                <a:latin typeface="Arial" panose="020B0604020202020204" pitchFamily="34" charset="0"/>
              </a:rPr>
              <a:t>взрослым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: правильно произносить большинство звуков сразу он не умеет. Это так называемый физиологический период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возрастного косноязычия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 Чем ранее взрослые – педагоги, родители – обратят внимание на правильное звукопроизношение у ребёнка, тем быстрее оно формируется и нормализуется.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Но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детей дошкольного возраста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трудно сосредоточить на однообразной, не привлекательной для них деятельности, в то время как в процессе игры они могут достаточно долго оставаться внимательными.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В логопедической работе с детьми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использую словесные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, театрализованные, дидактические и другие игры.</a:t>
            </a:r>
            <a:endParaRPr lang="ru-RU" b="0" i="0" dirty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9712" y="188640"/>
            <a:ext cx="5184576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5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051720" y="260648"/>
            <a:ext cx="792088" cy="792088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99592" y="1340768"/>
            <a:ext cx="7272808" cy="28083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1C485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5229200"/>
            <a:ext cx="74168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1475656" y="5301208"/>
            <a:ext cx="6408712" cy="936104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9" name="Picture 30" descr="http://www.clipartbest.com/cliparts/niB/MGo/niBMGo8d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877272"/>
            <a:ext cx="720080" cy="7200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499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910444" y="-58115"/>
            <a:ext cx="3301516" cy="4534853"/>
          </a:xfrm>
          <a:prstGeom prst="round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ctr"/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Постоянный поиск новых игровых приемов привел меня к созданию 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 smtClean="0">
                <a:ln>
                  <a:solidFill>
                    <a:srgbClr val="C00000"/>
                  </a:solidFill>
                </a:ln>
                <a:latin typeface="Georgia" pitchFamily="18" charset="0"/>
                <a:cs typeface="David" pitchFamily="34" charset="-79"/>
              </a:rPr>
              <a:t>многофункционального </a:t>
            </a:r>
            <a:r>
              <a:rPr lang="ru-RU" b="1" dirty="0">
                <a:ln>
                  <a:solidFill>
                    <a:srgbClr val="C00000"/>
                  </a:solidFill>
                </a:ln>
                <a:latin typeface="Georgia" pitchFamily="18" charset="0"/>
                <a:cs typeface="David" pitchFamily="34" charset="-79"/>
              </a:rPr>
              <a:t>коррекционно-развивающего пособия </a:t>
            </a:r>
          </a:p>
          <a:p>
            <a:pPr lvl="0" algn="ctr"/>
            <a:r>
              <a:rPr lang="ru-RU" b="1" dirty="0">
                <a:ln>
                  <a:solidFill>
                    <a:srgbClr val="C00000"/>
                  </a:solidFill>
                </a:ln>
                <a:latin typeface="Georgia" pitchFamily="18" charset="0"/>
                <a:cs typeface="David" pitchFamily="34" charset="-79"/>
              </a:rPr>
              <a:t>"</a:t>
            </a:r>
            <a:r>
              <a:rPr lang="ru-RU" b="1" dirty="0" err="1">
                <a:ln>
                  <a:solidFill>
                    <a:srgbClr val="C00000"/>
                  </a:solidFill>
                </a:ln>
                <a:latin typeface="Georgia" pitchFamily="18" charset="0"/>
                <a:cs typeface="David" pitchFamily="34" charset="-79"/>
              </a:rPr>
              <a:t>Говорушкин</a:t>
            </a:r>
            <a:r>
              <a:rPr lang="ru-RU" b="1" dirty="0">
                <a:ln>
                  <a:solidFill>
                    <a:srgbClr val="C00000"/>
                  </a:solidFill>
                </a:ln>
                <a:latin typeface="Georgia" pitchFamily="18" charset="0"/>
                <a:cs typeface="David" pitchFamily="34" charset="-79"/>
              </a:rPr>
              <a:t> кубик".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187624" y="1628800"/>
            <a:ext cx="6408712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10444" y="424937"/>
            <a:ext cx="648072" cy="648072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085" y="3013138"/>
            <a:ext cx="3540096" cy="33431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98214" y="132571"/>
            <a:ext cx="2796243" cy="3393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935596" y="260648"/>
            <a:ext cx="7272808" cy="60846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55676" y="404664"/>
            <a:ext cx="6156684" cy="1944216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</a:rPr>
              <a:t>Цель</a:t>
            </a:r>
            <a:r>
              <a:rPr lang="ru-RU" dirty="0">
                <a:solidFill>
                  <a:schemeClr val="tx1"/>
                </a:solidFill>
              </a:rPr>
              <a:t>: повысить эффективность коррекционно-развивающей работы по формированию правильного звукопроизношения у дошкольников с различными нарушениями речи, сделать выполнение заданий </a:t>
            </a:r>
            <a:r>
              <a:rPr lang="ru-RU" dirty="0" smtClean="0">
                <a:solidFill>
                  <a:schemeClr val="tx1"/>
                </a:solidFill>
              </a:rPr>
              <a:t>по постановке и</a:t>
            </a:r>
            <a:r>
              <a:rPr lang="ru-RU" dirty="0">
                <a:solidFill>
                  <a:schemeClr val="tx1"/>
                </a:solidFill>
              </a:rPr>
              <a:t> автоматизации звуков более легким и доступным.</a:t>
            </a:r>
          </a:p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14344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35596" y="150493"/>
            <a:ext cx="792088" cy="792088"/>
          </a:xfrm>
          <a:prstGeom prst="rect">
            <a:avLst/>
          </a:prstGeom>
          <a:noFill/>
        </p:spPr>
      </p:pic>
      <p:pic>
        <p:nvPicPr>
          <p:cNvPr id="14366" name="Picture 30" descr="http://www.clipartbest.com/cliparts/niB/MGo/niBMGo8d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0264" y="1285691"/>
            <a:ext cx="720080" cy="720079"/>
          </a:xfrm>
          <a:prstGeom prst="rect">
            <a:avLst/>
          </a:prstGeom>
          <a:noFill/>
        </p:spPr>
      </p:pic>
      <p:pic>
        <p:nvPicPr>
          <p:cNvPr id="29" name="Picture 26" descr="http://clipartbarn.com/wp-content/uploads/2017/02/Exclamation-point-exclamation-mark-free-images-on-pixabay-clip-art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720080" cy="720080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1625933" y="2492896"/>
            <a:ext cx="6480720" cy="3600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Задачи: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Выработать </a:t>
            </a:r>
            <a:r>
              <a:rPr lang="ru-RU" dirty="0">
                <a:solidFill>
                  <a:schemeClr val="tx1"/>
                </a:solidFill>
              </a:rPr>
              <a:t>правильные артикуляционные уклады </a:t>
            </a:r>
            <a:r>
              <a:rPr lang="ru-RU" b="1" dirty="0">
                <a:solidFill>
                  <a:schemeClr val="tx1"/>
                </a:solidFill>
              </a:rPr>
              <a:t>звуков</a:t>
            </a:r>
            <a:r>
              <a:rPr lang="ru-RU" dirty="0">
                <a:solidFill>
                  <a:schemeClr val="tx1"/>
                </a:solidFill>
              </a:rPr>
              <a:t>, используя игровую артикуляционную </a:t>
            </a:r>
            <a:r>
              <a:rPr lang="ru-RU" dirty="0" smtClean="0">
                <a:solidFill>
                  <a:schemeClr val="tx1"/>
                </a:solidFill>
              </a:rPr>
              <a:t>гимнастику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мелкую моторику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фонематический слух и восприятие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связную речь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лексико-грамматический строй 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речи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внимание, память, мышление, воображение и восприятие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836712"/>
            <a:ext cx="5688632" cy="59046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Данное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пособие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предназначено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индивидуальных занятий с детьми дошкольного возраста.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множество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 с разнообразным и красочным речевым материалом, со сменой сюжетов и упражнений, основанных на приемах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артикуляционной,пальчиковой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гимнастики.Данное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пособие актуально на этапах коррекции речевой звукопроизношения-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постановки,автоматизации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дифференциации звуков речи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83768" y="260648"/>
            <a:ext cx="4680520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412776"/>
            <a:ext cx="5256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483768" y="332656"/>
            <a:ext cx="648072" cy="648072"/>
          </a:xfrm>
          <a:prstGeom prst="rect">
            <a:avLst/>
          </a:prstGeom>
          <a:noFill/>
        </p:spPr>
      </p:pic>
      <p:pic>
        <p:nvPicPr>
          <p:cNvPr id="26" name="Рисунок 25" descr="http://res.publicdomainfiles.com/pdf_view/102/13951418421653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668344" y="5805264"/>
            <a:ext cx="840016" cy="93610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12160" y="2996952"/>
            <a:ext cx="3072341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51520" y="1484785"/>
            <a:ext cx="8534400" cy="4560466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ru-RU" sz="1600" dirty="0">
                <a:solidFill>
                  <a:srgbClr val="211E1E"/>
                </a:solidFill>
                <a:latin typeface="Rubik"/>
              </a:rPr>
              <a:t>  </a:t>
            </a:r>
            <a:r>
              <a:rPr lang="ru-RU" sz="1600" dirty="0" smtClean="0">
                <a:solidFill>
                  <a:srgbClr val="211E1E"/>
                </a:solidFill>
                <a:latin typeface="Rubik"/>
              </a:rPr>
              <a:t>«Клоун Бантик »</a:t>
            </a:r>
          </a:p>
          <a:p>
            <a:endParaRPr lang="ru-RU" sz="1600" dirty="0">
              <a:solidFill>
                <a:srgbClr val="211E1E"/>
              </a:solidFill>
              <a:latin typeface="Rubik"/>
            </a:endParaRPr>
          </a:p>
          <a:p>
            <a:r>
              <a:rPr lang="ru-RU" sz="1600" dirty="0" smtClean="0">
                <a:solidFill>
                  <a:srgbClr val="211E1E"/>
                </a:solidFill>
                <a:latin typeface="Rubik"/>
              </a:rPr>
              <a:t>Цель</a:t>
            </a:r>
            <a:r>
              <a:rPr lang="ru-RU" sz="1600" dirty="0">
                <a:solidFill>
                  <a:srgbClr val="211E1E"/>
                </a:solidFill>
                <a:latin typeface="Rubik"/>
              </a:rPr>
              <a:t>:    обогащать  чувственный  опыт детей и умение фиксировать его в речи.</a:t>
            </a:r>
          </a:p>
          <a:p>
            <a:endParaRPr lang="ru-RU" sz="1600" dirty="0" smtClean="0">
              <a:solidFill>
                <a:srgbClr val="211E1E"/>
              </a:solidFill>
              <a:latin typeface="Rubik"/>
            </a:endParaRPr>
          </a:p>
          <a:p>
            <a:r>
              <a:rPr lang="ru-RU" sz="1600" dirty="0" smtClean="0">
                <a:solidFill>
                  <a:srgbClr val="211E1E"/>
                </a:solidFill>
                <a:latin typeface="Rubik"/>
              </a:rPr>
              <a:t>Задачи</a:t>
            </a:r>
            <a:r>
              <a:rPr lang="ru-RU" sz="1600" dirty="0">
                <a:solidFill>
                  <a:srgbClr val="211E1E"/>
                </a:solidFill>
                <a:latin typeface="Rubik"/>
              </a:rPr>
              <a:t>: развивать  мелкую  моторику  рук.</a:t>
            </a:r>
          </a:p>
          <a:p>
            <a:r>
              <a:rPr lang="ru-RU" sz="1600" dirty="0">
                <a:solidFill>
                  <a:srgbClr val="211E1E"/>
                </a:solidFill>
                <a:latin typeface="Rubik"/>
              </a:rPr>
              <a:t> </a:t>
            </a:r>
            <a:endParaRPr lang="ru-RU" sz="1600" dirty="0" smtClean="0">
              <a:solidFill>
                <a:srgbClr val="211E1E"/>
              </a:solidFill>
              <a:latin typeface="Rubik"/>
            </a:endParaRPr>
          </a:p>
          <a:p>
            <a:r>
              <a:rPr lang="ru-RU" sz="1600" dirty="0">
                <a:solidFill>
                  <a:srgbClr val="211E1E"/>
                </a:solidFill>
                <a:latin typeface="Rubik"/>
              </a:rPr>
              <a:t>С</a:t>
            </a:r>
            <a:r>
              <a:rPr lang="ru-RU" sz="1600" dirty="0" smtClean="0">
                <a:solidFill>
                  <a:srgbClr val="211E1E"/>
                </a:solidFill>
                <a:latin typeface="Rubik"/>
              </a:rPr>
              <a:t>овершенствовать</a:t>
            </a:r>
            <a:r>
              <a:rPr lang="ru-RU" sz="1600" dirty="0">
                <a:solidFill>
                  <a:srgbClr val="211E1E"/>
                </a:solidFill>
                <a:latin typeface="Rubik"/>
              </a:rPr>
              <a:t>  восприятие детей,  включая все органы   чувств.</a:t>
            </a:r>
          </a:p>
          <a:p>
            <a:r>
              <a:rPr lang="ru-RU" sz="1600" dirty="0">
                <a:solidFill>
                  <a:srgbClr val="211E1E"/>
                </a:solidFill>
                <a:latin typeface="Rubik"/>
              </a:rPr>
              <a:t>Данное пособие обладает множеством интересных функций, от простых до более сложных. Благодаря ему ребенок получит возможность самостоятельной и свободной творческой игры.</a:t>
            </a:r>
            <a:endParaRPr lang="ru-RU" sz="1600" b="0" i="0" dirty="0">
              <a:solidFill>
                <a:srgbClr val="211E1E"/>
              </a:solidFill>
              <a:effectLst/>
              <a:latin typeface="Rubik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332656"/>
            <a:ext cx="7704856" cy="1080120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Подготовительный этап</a:t>
            </a:r>
            <a:endParaRPr lang="ru-RU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6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475656" y="404664"/>
            <a:ext cx="792088" cy="792088"/>
          </a:xfrm>
          <a:prstGeom prst="rect">
            <a:avLst/>
          </a:prstGeom>
          <a:noFill/>
        </p:spPr>
      </p:pic>
      <p:pic>
        <p:nvPicPr>
          <p:cNvPr id="15364" name="Picture 4" descr="https://img.clipartfest.com/295c0394f868734eb70fa999657a3947_download-fullsize-grass-clipart_6084-175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88640" y="5390947"/>
            <a:ext cx="4536504" cy="1308607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3870668"/>
            <a:ext cx="3600400" cy="2828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907704" y="548447"/>
            <a:ext cx="2808312" cy="3600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«Собери урожай"</a:t>
            </a:r>
            <a:endParaRPr lang="ru-RU" dirty="0"/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260648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1988841"/>
            <a:ext cx="489654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Цель:</a:t>
            </a:r>
            <a:r>
              <a:rPr lang="ru-RU" sz="2000" dirty="0" err="1"/>
              <a:t>Н</a:t>
            </a:r>
            <a:r>
              <a:rPr lang="ru-RU" sz="2000" dirty="0" err="1" smtClean="0"/>
              <a:t>аучить</a:t>
            </a:r>
            <a:r>
              <a:rPr lang="ru-RU" sz="2000" dirty="0" smtClean="0"/>
              <a:t> </a:t>
            </a:r>
            <a:r>
              <a:rPr lang="ru-RU" sz="2000" dirty="0"/>
              <a:t>детей правильно произносить названия </a:t>
            </a:r>
            <a:r>
              <a:rPr lang="ru-RU" sz="2000" dirty="0" smtClean="0"/>
              <a:t>овощей. 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Задачи: </a:t>
            </a:r>
          </a:p>
          <a:p>
            <a:r>
              <a:rPr lang="ru-RU" sz="2000" dirty="0" smtClean="0"/>
              <a:t>развивать </a:t>
            </a:r>
            <a:r>
              <a:rPr lang="ru-RU" sz="2000" dirty="0"/>
              <a:t>внимание, память</a:t>
            </a:r>
            <a:r>
              <a:rPr lang="ru-RU" sz="2000" dirty="0" smtClean="0"/>
              <a:t>;</a:t>
            </a:r>
            <a:endParaRPr lang="ru-RU" sz="2000" dirty="0"/>
          </a:p>
          <a:p>
            <a:r>
              <a:rPr lang="ru-RU" sz="2000" dirty="0"/>
              <a:t>развивать мелкую моторику рук;</a:t>
            </a:r>
          </a:p>
          <a:p>
            <a:r>
              <a:rPr lang="ru-RU" sz="2000" dirty="0"/>
              <a:t>развивать сенсорные ощущения.</a:t>
            </a:r>
          </a:p>
          <a:p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3004503"/>
            <a:ext cx="3644075" cy="2733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57001" y="1333364"/>
            <a:ext cx="2808312" cy="3600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«Звуковые дорожки»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188640"/>
            <a:ext cx="5400600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>Постановка звука</a:t>
            </a:r>
          </a:p>
        </p:txBody>
      </p:sp>
      <p:pic>
        <p:nvPicPr>
          <p:cNvPr id="9" name="Picture 8" descr="http://s49novouralsk.edusite.ru/images/knopk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87524" y="296652"/>
            <a:ext cx="792088" cy="7920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180528" y="1988841"/>
            <a:ext cx="5472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Цель: </a:t>
            </a:r>
            <a:r>
              <a:rPr lang="ru-RU" dirty="0" smtClean="0"/>
              <a:t>использовать для </a:t>
            </a:r>
            <a:r>
              <a:rPr lang="ru-RU" dirty="0"/>
              <a:t>«вызывания» звуков речи, а так же </a:t>
            </a:r>
            <a:r>
              <a:rPr lang="ru-RU" dirty="0" smtClean="0"/>
              <a:t>для постановки и автоматизации </a:t>
            </a:r>
            <a:r>
              <a:rPr lang="ru-RU" dirty="0"/>
              <a:t>(длительное, кратковременное, усиленное и тихое произношение определённых звуков и слогов)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err="1" smtClean="0"/>
              <a:t>Задачи:</a:t>
            </a:r>
            <a:r>
              <a:rPr lang="ru-RU" dirty="0" err="1"/>
              <a:t>п</a:t>
            </a:r>
            <a:r>
              <a:rPr lang="ru-RU" dirty="0" err="1" smtClean="0"/>
              <a:t>остановка</a:t>
            </a:r>
            <a:r>
              <a:rPr lang="ru-RU" dirty="0" smtClean="0"/>
              <a:t> заданного звука;</a:t>
            </a:r>
            <a:endParaRPr lang="ru-RU" dirty="0"/>
          </a:p>
          <a:p>
            <a:r>
              <a:rPr lang="ru-RU" dirty="0"/>
              <a:t>развивать мелкую моторику рук;</a:t>
            </a:r>
          </a:p>
          <a:p>
            <a:r>
              <a:rPr lang="ru-RU" dirty="0"/>
              <a:t>развивать сенсорные ощущения.</a:t>
            </a:r>
          </a:p>
          <a:p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745" y="3286638"/>
            <a:ext cx="4450293" cy="333772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73584" y="269764"/>
            <a:ext cx="5400600" cy="1008112"/>
          </a:xfrm>
          <a:prstGeom prst="roundRect">
            <a:avLst/>
          </a:prstGeom>
          <a:solidFill>
            <a:schemeClr val="accent6"/>
          </a:solidFill>
          <a:ln w="3175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>Постановка звука</a:t>
            </a:r>
          </a:p>
        </p:txBody>
      </p:sp>
    </p:spTree>
    <p:extLst>
      <p:ext uri="{BB962C8B-B14F-4D97-AF65-F5344CB8AC3E}">
        <p14:creationId xmlns:p14="http://schemas.microsoft.com/office/powerpoint/2010/main" val="74314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0"/>
            <a:ext cx="58681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49250"/>
            <a:ext cx="5562774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8001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971600" y="164584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«Трек»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4182" y="1039441"/>
            <a:ext cx="29696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Постановка и автоматизация звука – Р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побудить в ребенке стремление к правильному произношению звуков;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повысить работоспособность детей;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активизировать психические процессы: концентрацию внимания, зрительное и слуховое восприятие, память и мышление;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вызвать позитивное отношение к процессу обучения;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54585" y="1171430"/>
            <a:ext cx="4626083" cy="4497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229</Words>
  <Application>Microsoft Office PowerPoint</Application>
  <PresentationFormat>Экран (4:3)</PresentationFormat>
  <Paragraphs>109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David</vt:lpstr>
      <vt:lpstr>Georgia</vt:lpstr>
      <vt:lpstr>Rubik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Надежда Самодурова</cp:lastModifiedBy>
  <cp:revision>80</cp:revision>
  <dcterms:created xsi:type="dcterms:W3CDTF">2017-04-09T12:21:35Z</dcterms:created>
  <dcterms:modified xsi:type="dcterms:W3CDTF">2019-12-16T17:01:23Z</dcterms:modified>
</cp:coreProperties>
</file>