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8" r:id="rId3"/>
    <p:sldId id="277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9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82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heel spokes="1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heel spokes="1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heel spokes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heel spokes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heel spokes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heel spokes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heel spokes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heel spokes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heel spokes="1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heel spokes="1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heel spokes="1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7030A0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26.12.2018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wheel spokes="1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5400" b="1" dirty="0" smtClean="0">
                <a:solidFill>
                  <a:srgbClr val="00682F"/>
                </a:solidFill>
                <a:latin typeface="Monotype Corsiva" pitchFamily="66" charset="0"/>
              </a:rPr>
              <a:t>НОВОГОДНЯЯ СКАЗКА</a:t>
            </a:r>
            <a:endParaRPr lang="ru-RU" sz="5400" b="1" dirty="0">
              <a:solidFill>
                <a:srgbClr val="00682F"/>
              </a:solidFill>
              <a:latin typeface="Monotype Corsiva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32500" lnSpcReduction="20000"/>
          </a:bodyPr>
          <a:lstStyle/>
          <a:p>
            <a:r>
              <a:rPr lang="ru-RU" sz="49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Воронежская область</a:t>
            </a:r>
          </a:p>
          <a:p>
            <a:r>
              <a:rPr lang="ru-RU" sz="4900" b="1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Репьевский</a:t>
            </a:r>
            <a:r>
              <a:rPr lang="ru-RU" sz="49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муниципальный район</a:t>
            </a:r>
          </a:p>
          <a:p>
            <a:r>
              <a:rPr lang="ru-RU" sz="49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МБОУ «</a:t>
            </a:r>
            <a:r>
              <a:rPr lang="ru-RU" sz="4900" b="1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Краснолипьевская</a:t>
            </a:r>
            <a:r>
              <a:rPr lang="ru-RU" sz="49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школа»</a:t>
            </a:r>
          </a:p>
          <a:p>
            <a:r>
              <a:rPr lang="ru-RU" sz="49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Отделение дошкольного образования детский сад «РАДУГА»</a:t>
            </a:r>
          </a:p>
          <a:p>
            <a:r>
              <a:rPr lang="ru-RU" sz="49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Воспитатели </a:t>
            </a:r>
            <a:r>
              <a:rPr lang="ru-RU" sz="4900" b="1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Ярмонова</a:t>
            </a:r>
            <a:r>
              <a:rPr lang="ru-RU" sz="49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Г.И</a:t>
            </a:r>
          </a:p>
          <a:p>
            <a:r>
              <a:rPr lang="ru-RU" sz="4900" b="1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Ярмонова</a:t>
            </a:r>
            <a:r>
              <a:rPr lang="ru-RU" sz="49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Н.И.</a:t>
            </a:r>
          </a:p>
          <a:p>
            <a:endParaRPr lang="ru-RU" dirty="0"/>
          </a:p>
        </p:txBody>
      </p:sp>
    </p:spTree>
  </p:cSld>
  <p:clrMapOvr>
    <a:masterClrMapping/>
  </p:clrMapOvr>
  <p:transition spd="slow">
    <p:wheel spokes="1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100" b="1" dirty="0" smtClean="0">
                <a:solidFill>
                  <a:srgbClr val="FF0000"/>
                </a:solidFill>
                <a:latin typeface="Monotype Corsiva" pitchFamily="66" charset="0"/>
              </a:rPr>
              <a:t>Под гром новогоднего бала, прогнав скуку зимнюю прочь,</a:t>
            </a:r>
            <a:br>
              <a:rPr lang="ru-RU" sz="3100" b="1" dirty="0" smtClean="0">
                <a:solidFill>
                  <a:srgbClr val="FF0000"/>
                </a:solidFill>
                <a:latin typeface="Monotype Corsiva" pitchFamily="66" charset="0"/>
              </a:rPr>
            </a:br>
            <a:r>
              <a:rPr lang="ru-RU" sz="3100" b="1" dirty="0" smtClean="0">
                <a:solidFill>
                  <a:srgbClr val="FF0000"/>
                </a:solidFill>
                <a:latin typeface="Monotype Corsiva" pitchFamily="66" charset="0"/>
              </a:rPr>
              <a:t>Из этих саней нам махала рукой новогодняя ночь. </a:t>
            </a:r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2800" dirty="0"/>
          </a:p>
        </p:txBody>
      </p:sp>
      <p:pic>
        <p:nvPicPr>
          <p:cNvPr id="5" name="Содержимое 4" descr="20181214_071057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214282" y="1714488"/>
            <a:ext cx="4252914" cy="262890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Содержимое 5" descr="20181214_071225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429124" y="3429000"/>
            <a:ext cx="4714876" cy="277177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slow">
    <p:wheel spokes="1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latin typeface="Monotype Corsiva" pitchFamily="66" charset="0"/>
              </a:rPr>
              <a:t>С неба падает снежок, а у дедушки - мешок. </a:t>
            </a:r>
            <a:br>
              <a:rPr lang="ru-RU" sz="3200" b="1" dirty="0" smtClean="0">
                <a:solidFill>
                  <a:srgbClr val="FF0000"/>
                </a:solidFill>
                <a:latin typeface="Monotype Corsiva" pitchFamily="66" charset="0"/>
              </a:rPr>
            </a:br>
            <a:r>
              <a:rPr lang="ru-RU" sz="3200" b="1" dirty="0" smtClean="0">
                <a:solidFill>
                  <a:srgbClr val="FF0000"/>
                </a:solidFill>
                <a:latin typeface="Monotype Corsiva" pitchFamily="66" charset="0"/>
              </a:rPr>
              <a:t>В нём он каждому из нас, по подарочку припас.</a:t>
            </a:r>
            <a:endParaRPr lang="ru-RU" sz="3200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pic>
        <p:nvPicPr>
          <p:cNvPr id="4" name="Содержимое 3" descr="20181214_07132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48922" y="1600200"/>
            <a:ext cx="8046156" cy="452596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slow">
    <p:wheel spokes="1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100" b="1" dirty="0" smtClean="0">
                <a:solidFill>
                  <a:srgbClr val="FF0000"/>
                </a:solidFill>
                <a:latin typeface="Monotype Corsiva" pitchFamily="66" charset="0"/>
              </a:rPr>
              <a:t>Новый год уже стучится, он на вьюге быстрой мчится.</a:t>
            </a:r>
            <a:br>
              <a:rPr lang="ru-RU" sz="3100" b="1" dirty="0" smtClean="0">
                <a:solidFill>
                  <a:srgbClr val="FF0000"/>
                </a:solidFill>
                <a:latin typeface="Monotype Corsiva" pitchFamily="66" charset="0"/>
              </a:rPr>
            </a:br>
            <a:r>
              <a:rPr lang="ru-RU" sz="3100" b="1" dirty="0" smtClean="0">
                <a:solidFill>
                  <a:srgbClr val="FF0000"/>
                </a:solidFill>
                <a:latin typeface="Monotype Corsiva" pitchFamily="66" charset="0"/>
              </a:rPr>
              <a:t>А в лесу-то тишина. Дремлет елочка одна.</a:t>
            </a:r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2800" dirty="0"/>
          </a:p>
        </p:txBody>
      </p:sp>
      <p:pic>
        <p:nvPicPr>
          <p:cNvPr id="4" name="Содержимое 3" descr="20181214_07134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48922" y="1600200"/>
            <a:ext cx="8046156" cy="452596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slow">
    <p:wheel spokes="1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rgbClr val="FF0000"/>
                </a:solidFill>
                <a:latin typeface="Monotype Corsiva" pitchFamily="66" charset="0"/>
              </a:rPr>
              <a:t>С неба звездочка упала. И на елочку попала,</a:t>
            </a:r>
            <a:br>
              <a:rPr lang="ru-RU" sz="3600" b="1" dirty="0" smtClean="0">
                <a:solidFill>
                  <a:srgbClr val="FF0000"/>
                </a:solidFill>
                <a:latin typeface="Monotype Corsiva" pitchFamily="66" charset="0"/>
              </a:rPr>
            </a:br>
            <a:r>
              <a:rPr lang="ru-RU" sz="3600" b="1" dirty="0" smtClean="0">
                <a:solidFill>
                  <a:srgbClr val="FF0000"/>
                </a:solidFill>
                <a:latin typeface="Monotype Corsiva" pitchFamily="66" charset="0"/>
              </a:rPr>
              <a:t>на иголках заискрилась, да по веткам прокатилась</a:t>
            </a:r>
            <a:r>
              <a:rPr lang="ru-RU" sz="3200" dirty="0" smtClean="0"/>
              <a:t>.</a:t>
            </a:r>
            <a:br>
              <a:rPr lang="ru-RU" sz="3200" dirty="0" smtClean="0"/>
            </a:br>
            <a:endParaRPr lang="ru-RU" sz="3200" dirty="0"/>
          </a:p>
        </p:txBody>
      </p:sp>
      <p:pic>
        <p:nvPicPr>
          <p:cNvPr id="4" name="Содержимое 3" descr="20181214_07154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48922" y="1600200"/>
            <a:ext cx="8046156" cy="452596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slow">
    <p:wheel spokes="1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100" b="1" dirty="0" smtClean="0">
                <a:solidFill>
                  <a:srgbClr val="FF0000"/>
                </a:solidFill>
                <a:latin typeface="Monotype Corsiva" pitchFamily="66" charset="0"/>
              </a:rPr>
              <a:t>Нос веселый – из морковки. Из сучков – глаза и бровки.</a:t>
            </a:r>
            <a:br>
              <a:rPr lang="ru-RU" sz="3100" b="1" dirty="0" smtClean="0">
                <a:solidFill>
                  <a:srgbClr val="FF0000"/>
                </a:solidFill>
                <a:latin typeface="Monotype Corsiva" pitchFamily="66" charset="0"/>
              </a:rPr>
            </a:br>
            <a:r>
              <a:rPr lang="ru-RU" sz="3100" b="1" dirty="0" smtClean="0">
                <a:solidFill>
                  <a:srgbClr val="FF0000"/>
                </a:solidFill>
                <a:latin typeface="Monotype Corsiva" pitchFamily="66" charset="0"/>
              </a:rPr>
              <a:t>Рот и щеки – из рябины. Шляпа – из большой корзины.</a:t>
            </a:r>
            <a:r>
              <a:rPr lang="ru-RU" sz="3200" dirty="0" smtClean="0"/>
              <a:t/>
            </a:r>
            <a:br>
              <a:rPr lang="ru-RU" sz="3200" dirty="0" smtClean="0"/>
            </a:br>
            <a:endParaRPr lang="ru-RU" sz="3200" dirty="0"/>
          </a:p>
        </p:txBody>
      </p:sp>
      <p:pic>
        <p:nvPicPr>
          <p:cNvPr id="5" name="Содержимое 4" descr="20181214_071646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214282" y="2000240"/>
            <a:ext cx="4429156" cy="292895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Содержимое 5" descr="20181214_071705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286248" y="3643314"/>
            <a:ext cx="4643470" cy="298609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slow">
    <p:wheel spokes="1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 b="1" dirty="0" smtClean="0">
                <a:solidFill>
                  <a:srgbClr val="FF0000"/>
                </a:solidFill>
                <a:latin typeface="Monotype Corsiva" pitchFamily="66" charset="0"/>
              </a:rPr>
              <a:t>Руки – две большие палки, </a:t>
            </a:r>
            <a:br>
              <a:rPr lang="ru-RU" sz="4000" b="1" dirty="0" smtClean="0">
                <a:solidFill>
                  <a:srgbClr val="FF0000"/>
                </a:solidFill>
                <a:latin typeface="Monotype Corsiva" pitchFamily="66" charset="0"/>
              </a:rPr>
            </a:br>
            <a:r>
              <a:rPr lang="ru-RU" sz="4000" b="1" dirty="0" smtClean="0">
                <a:solidFill>
                  <a:srgbClr val="FF0000"/>
                </a:solidFill>
                <a:latin typeface="Monotype Corsiva" pitchFamily="66" charset="0"/>
              </a:rPr>
              <a:t>А прическа – из мочалки.</a:t>
            </a:r>
            <a:r>
              <a:rPr lang="ru-RU" sz="3200" dirty="0" smtClean="0"/>
              <a:t/>
            </a:r>
            <a:br>
              <a:rPr lang="ru-RU" sz="3200" dirty="0" smtClean="0"/>
            </a:br>
            <a:endParaRPr lang="ru-RU" sz="3200" dirty="0"/>
          </a:p>
        </p:txBody>
      </p:sp>
      <p:pic>
        <p:nvPicPr>
          <p:cNvPr id="5" name="Содержимое 4" descr="20181214_071820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928662" y="1500174"/>
            <a:ext cx="3225551" cy="511494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Содержимое 5" descr="20181214_071855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5394572" y="1600200"/>
            <a:ext cx="3320831" cy="504351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slow">
    <p:wheel spokes="1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Monotype Corsiva" pitchFamily="66" charset="0"/>
              </a:rPr>
              <a:t> Не хотите ли, </a:t>
            </a:r>
            <a:r>
              <a:rPr lang="ru-RU" sz="2800" b="1" dirty="0" err="1" smtClean="0">
                <a:solidFill>
                  <a:srgbClr val="FF0000"/>
                </a:solidFill>
                <a:latin typeface="Monotype Corsiva" pitchFamily="66" charset="0"/>
              </a:rPr>
              <a:t>зайчатки</a:t>
            </a:r>
            <a:r>
              <a:rPr lang="ru-RU" sz="2800" b="1" dirty="0" smtClean="0">
                <a:solidFill>
                  <a:srgbClr val="FF0000"/>
                </a:solidFill>
                <a:latin typeface="Monotype Corsiva" pitchFamily="66" charset="0"/>
              </a:rPr>
              <a:t>, поиграть со мною в прятки?</a:t>
            </a:r>
            <a:br>
              <a:rPr lang="ru-RU" sz="2800" b="1" dirty="0" smtClean="0">
                <a:solidFill>
                  <a:srgbClr val="FF0000"/>
                </a:solidFill>
                <a:latin typeface="Monotype Corsiva" pitchFamily="66" charset="0"/>
              </a:rPr>
            </a:br>
            <a:r>
              <a:rPr lang="ru-RU" sz="2800" b="1" dirty="0" smtClean="0">
                <a:solidFill>
                  <a:srgbClr val="FF0000"/>
                </a:solidFill>
                <a:latin typeface="Monotype Corsiva" pitchFamily="66" charset="0"/>
              </a:rPr>
              <a:t>Старший крутит головой:- Снеговик-то наш – живой!</a:t>
            </a:r>
            <a:r>
              <a:rPr lang="ru-RU" sz="2800" dirty="0" smtClean="0">
                <a:solidFill>
                  <a:srgbClr val="FF0000"/>
                </a:solidFill>
              </a:rPr>
              <a:t/>
            </a:r>
            <a:br>
              <a:rPr lang="ru-RU" sz="2800" dirty="0" smtClean="0">
                <a:solidFill>
                  <a:srgbClr val="FF0000"/>
                </a:solidFill>
              </a:rPr>
            </a:br>
            <a:endParaRPr lang="ru-RU" sz="2800" dirty="0">
              <a:solidFill>
                <a:srgbClr val="FF0000"/>
              </a:solidFill>
            </a:endParaRPr>
          </a:p>
        </p:txBody>
      </p:sp>
      <p:pic>
        <p:nvPicPr>
          <p:cNvPr id="6" name="Содержимое 5" descr="20181214_071743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642910" y="1643050"/>
            <a:ext cx="3857651" cy="492922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Содержимое 6" descr="20181214_071800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929190" y="1643050"/>
            <a:ext cx="3571900" cy="492922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slow">
    <p:wheel spokes="1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rgbClr val="FF0000"/>
                </a:solidFill>
                <a:latin typeface="Monotype Corsiva" pitchFamily="66" charset="0"/>
              </a:rPr>
              <a:t>Шубка, шапка, рукавички. </a:t>
            </a:r>
            <a:br>
              <a:rPr lang="ru-RU" sz="3600" b="1" dirty="0" smtClean="0">
                <a:solidFill>
                  <a:srgbClr val="FF0000"/>
                </a:solidFill>
                <a:latin typeface="Monotype Corsiva" pitchFamily="66" charset="0"/>
              </a:rPr>
            </a:br>
            <a:r>
              <a:rPr lang="ru-RU" sz="3600" b="1" dirty="0" smtClean="0">
                <a:solidFill>
                  <a:srgbClr val="FF0000"/>
                </a:solidFill>
                <a:latin typeface="Monotype Corsiva" pitchFamily="66" charset="0"/>
              </a:rPr>
              <a:t>На носу сидят синички. </a:t>
            </a:r>
            <a:endParaRPr lang="ru-RU" sz="3600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pic>
        <p:nvPicPr>
          <p:cNvPr id="5" name="Содержимое 4" descr="20181214_071916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571472" y="1600200"/>
            <a:ext cx="3571900" cy="511494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Содержимое 5" descr="20181214_071931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5394572" y="1600200"/>
            <a:ext cx="3177955" cy="504351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slow">
    <p:wheel spokes="1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100" b="1" dirty="0" smtClean="0">
                <a:solidFill>
                  <a:srgbClr val="FF0000"/>
                </a:solidFill>
                <a:latin typeface="Monotype Corsiva" pitchFamily="66" charset="0"/>
              </a:rPr>
              <a:t>Посреди сугробов - елки, солнце светит с неба колко,</a:t>
            </a:r>
            <a:br>
              <a:rPr lang="ru-RU" sz="3100" b="1" dirty="0" smtClean="0">
                <a:solidFill>
                  <a:srgbClr val="FF0000"/>
                </a:solidFill>
                <a:latin typeface="Monotype Corsiva" pitchFamily="66" charset="0"/>
              </a:rPr>
            </a:br>
            <a:r>
              <a:rPr lang="ru-RU" sz="3100" b="1" dirty="0" smtClean="0">
                <a:solidFill>
                  <a:srgbClr val="FF0000"/>
                </a:solidFill>
                <a:latin typeface="Monotype Corsiva" pitchFamily="66" charset="0"/>
              </a:rPr>
              <a:t>Снег искрится, но не тает, путь поземка заметает.</a:t>
            </a:r>
            <a:r>
              <a:rPr lang="ru-RU" sz="3200" dirty="0" smtClean="0"/>
              <a:t/>
            </a:r>
            <a:br>
              <a:rPr lang="ru-RU" sz="3200" dirty="0" smtClean="0"/>
            </a:br>
            <a:endParaRPr lang="ru-RU" sz="3200" dirty="0"/>
          </a:p>
        </p:txBody>
      </p:sp>
      <p:pic>
        <p:nvPicPr>
          <p:cNvPr id="5" name="Содержимое 4" descr="20181214_071939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500034" y="1600200"/>
            <a:ext cx="3249393" cy="504351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Содержимое 5" descr="20181214_072026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5357818" y="1500174"/>
            <a:ext cx="3392269" cy="511494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slow">
    <p:wheel spokes="1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latin typeface="Monotype Corsiva" pitchFamily="66" charset="0"/>
              </a:rPr>
              <a:t>Вьюга злится и ворчит, в двери крепкие стучит:</a:t>
            </a:r>
            <a:br>
              <a:rPr lang="ru-RU" sz="3200" b="1" dirty="0" smtClean="0">
                <a:solidFill>
                  <a:srgbClr val="FF0000"/>
                </a:solidFill>
                <a:latin typeface="Monotype Corsiva" pitchFamily="66" charset="0"/>
              </a:rPr>
            </a:br>
            <a:r>
              <a:rPr lang="ru-RU" sz="3200" b="1" dirty="0" smtClean="0">
                <a:solidFill>
                  <a:srgbClr val="FF0000"/>
                </a:solidFill>
                <a:latin typeface="Monotype Corsiva" pitchFamily="66" charset="0"/>
              </a:rPr>
              <a:t>- Вы меня пустите в дом, разукрашу все я льдом!</a:t>
            </a:r>
            <a:endParaRPr lang="ru-RU" sz="3200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pic>
        <p:nvPicPr>
          <p:cNvPr id="5" name="Содержимое 4" descr="20181214_072045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714348" y="1571612"/>
            <a:ext cx="3249393" cy="497204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Содержимое 5" descr="20181214_072119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5143504" y="1643050"/>
            <a:ext cx="3463707" cy="500066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slow">
    <p:wheel spokes="1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Monotype Corsiva" pitchFamily="66" charset="0"/>
              </a:rPr>
              <a:t>- </a:t>
            </a:r>
            <a:r>
              <a:rPr lang="ru-RU" b="1" i="1" dirty="0" smtClean="0">
                <a:solidFill>
                  <a:srgbClr val="FF0000"/>
                </a:solidFill>
                <a:latin typeface="Monotype Corsiva" pitchFamily="66" charset="0"/>
              </a:rPr>
              <a:t>Слышите? Чуть поскрипывая снежком, величаво и не спеша, идет по лесу сама Волшебница Зима. Вот она взмахивает волшебной палочкой и дарит кустам и деревьям пышные снежные шубы, вплетает в их ветви искрящиеся снежинки. Теперь она зовет нас в свою сказку, обещая чудо, и мы спешим ей навстречу и замираем от радости! Зима – кружевница весь лес нарядила! </a:t>
            </a:r>
            <a:endParaRPr lang="ru-RU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ransition spd="slow">
    <p:wheel spokes="1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dirty="0" smtClean="0"/>
              <a:t> </a:t>
            </a:r>
            <a:br>
              <a:rPr lang="ru-RU" sz="3600" dirty="0" smtClean="0"/>
            </a:br>
            <a:r>
              <a:rPr lang="ru-RU" b="1" dirty="0" smtClean="0">
                <a:solidFill>
                  <a:srgbClr val="FF0000"/>
                </a:solidFill>
                <a:latin typeface="Monotype Corsiva" pitchFamily="66" charset="0"/>
              </a:rPr>
              <a:t>По дороге вьюга ходит,</a:t>
            </a:r>
            <a:br>
              <a:rPr lang="ru-RU" b="1" dirty="0" smtClean="0">
                <a:solidFill>
                  <a:srgbClr val="FF0000"/>
                </a:solidFill>
                <a:latin typeface="Monotype Corsiva" pitchFamily="66" charset="0"/>
              </a:rPr>
            </a:br>
            <a:r>
              <a:rPr lang="ru-RU" b="1" dirty="0" smtClean="0">
                <a:solidFill>
                  <a:srgbClr val="FF0000"/>
                </a:solidFill>
                <a:latin typeface="Monotype Corsiva" pitchFamily="66" charset="0"/>
              </a:rPr>
              <a:t>И метель с собою водит.</a:t>
            </a:r>
            <a:r>
              <a:rPr lang="ru-RU" sz="3600" dirty="0" smtClean="0"/>
              <a:t/>
            </a:r>
            <a:br>
              <a:rPr lang="ru-RU" sz="3600" dirty="0" smtClean="0"/>
            </a:br>
            <a:endParaRPr lang="ru-RU" sz="3600" dirty="0"/>
          </a:p>
        </p:txBody>
      </p:sp>
      <p:pic>
        <p:nvPicPr>
          <p:cNvPr id="5" name="Содержимое 4" descr="20181214_072439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214282" y="1714488"/>
            <a:ext cx="4643470" cy="278608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Содержимое 5" descr="20181214_072516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000496" y="3357562"/>
            <a:ext cx="4929222" cy="314327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slow">
    <p:wheel spokes="1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rgbClr val="FF0000"/>
                </a:solidFill>
                <a:latin typeface="Monotype Corsiva" pitchFamily="66" charset="0"/>
              </a:rPr>
              <a:t>Все белым бело вокруг. Это месяц снежных вьюг!</a:t>
            </a:r>
            <a:br>
              <a:rPr lang="ru-RU" sz="3600" b="1" dirty="0" smtClean="0">
                <a:solidFill>
                  <a:srgbClr val="FF0000"/>
                </a:solidFill>
                <a:latin typeface="Monotype Corsiva" pitchFamily="66" charset="0"/>
              </a:rPr>
            </a:br>
            <a:r>
              <a:rPr lang="ru-RU" sz="3600" b="1" dirty="0" smtClean="0">
                <a:solidFill>
                  <a:srgbClr val="FF0000"/>
                </a:solidFill>
                <a:latin typeface="Monotype Corsiva" pitchFamily="66" charset="0"/>
              </a:rPr>
              <a:t>Ходит по лесу метель, распевает свиристель.</a:t>
            </a:r>
            <a:r>
              <a:rPr lang="ru-RU" sz="3200" dirty="0" smtClean="0"/>
              <a:t/>
            </a:r>
            <a:br>
              <a:rPr lang="ru-RU" sz="3200" dirty="0" smtClean="0"/>
            </a:br>
            <a:endParaRPr lang="ru-RU" sz="3200" dirty="0"/>
          </a:p>
        </p:txBody>
      </p:sp>
      <p:pic>
        <p:nvPicPr>
          <p:cNvPr id="4" name="Содержимое 3" descr="20181214_07271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48922" y="1600200"/>
            <a:ext cx="8046156" cy="452596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slow">
    <p:wheel spokes="1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dirty="0" smtClean="0">
                <a:solidFill>
                  <a:srgbClr val="FF0000"/>
                </a:solidFill>
                <a:latin typeface="Monotype Corsiva" pitchFamily="66" charset="0"/>
              </a:rPr>
              <a:t>Я модница такая, что всем на удивленье!</a:t>
            </a:r>
            <a:br>
              <a:rPr lang="ru-RU" sz="2400" dirty="0" smtClean="0">
                <a:solidFill>
                  <a:srgbClr val="FF0000"/>
                </a:solidFill>
                <a:latin typeface="Monotype Corsiva" pitchFamily="66" charset="0"/>
              </a:rPr>
            </a:br>
            <a:r>
              <a:rPr lang="ru-RU" sz="2400" dirty="0" smtClean="0">
                <a:solidFill>
                  <a:srgbClr val="FF0000"/>
                </a:solidFill>
                <a:latin typeface="Monotype Corsiva" pitchFamily="66" charset="0"/>
              </a:rPr>
              <a:t>Люблю я бусы, блёстки - любые украшенья.</a:t>
            </a:r>
            <a:br>
              <a:rPr lang="ru-RU" sz="2400" dirty="0" smtClean="0">
                <a:solidFill>
                  <a:srgbClr val="FF0000"/>
                </a:solidFill>
                <a:latin typeface="Monotype Corsiva" pitchFamily="66" charset="0"/>
              </a:rPr>
            </a:br>
            <a:r>
              <a:rPr lang="ru-RU" sz="2400" dirty="0" smtClean="0">
                <a:solidFill>
                  <a:srgbClr val="FF0000"/>
                </a:solidFill>
                <a:latin typeface="Monotype Corsiva" pitchFamily="66" charset="0"/>
              </a:rPr>
              <a:t>Но на мою, поверьте, великую беду</a:t>
            </a:r>
            <a:br>
              <a:rPr lang="ru-RU" sz="2400" dirty="0" smtClean="0">
                <a:solidFill>
                  <a:srgbClr val="FF0000"/>
                </a:solidFill>
                <a:latin typeface="Monotype Corsiva" pitchFamily="66" charset="0"/>
              </a:rPr>
            </a:br>
            <a:r>
              <a:rPr lang="ru-RU" sz="2400" dirty="0" smtClean="0">
                <a:solidFill>
                  <a:srgbClr val="FF0000"/>
                </a:solidFill>
                <a:latin typeface="Monotype Corsiva" pitchFamily="66" charset="0"/>
              </a:rPr>
              <a:t>Наряд мне одевают всего лишь раз в году.</a:t>
            </a:r>
            <a:endParaRPr lang="ru-RU" sz="2400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pic>
        <p:nvPicPr>
          <p:cNvPr id="5" name="Содержимое 4" descr="20181214_072633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500034" y="1643050"/>
            <a:ext cx="3786214" cy="507207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Содержимое 5" descr="20181214_072607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786314" y="1785926"/>
            <a:ext cx="3820897" cy="485776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slow">
    <p:wheel spokes="1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700" dirty="0" smtClean="0">
                <a:solidFill>
                  <a:srgbClr val="C00000"/>
                </a:solidFill>
                <a:latin typeface="Monotype Corsiva" pitchFamily="66" charset="0"/>
              </a:rPr>
              <a:t>- Не стучись ты к нам в окошко!  Отвечает вьюге кошка.</a:t>
            </a:r>
            <a:br>
              <a:rPr lang="ru-RU" sz="2700" dirty="0" smtClean="0">
                <a:solidFill>
                  <a:srgbClr val="C00000"/>
                </a:solidFill>
                <a:latin typeface="Monotype Corsiva" pitchFamily="66" charset="0"/>
              </a:rPr>
            </a:br>
            <a:r>
              <a:rPr lang="ru-RU" sz="2700" dirty="0" smtClean="0">
                <a:solidFill>
                  <a:srgbClr val="C00000"/>
                </a:solidFill>
                <a:latin typeface="Monotype Corsiva" pitchFamily="66" charset="0"/>
              </a:rPr>
              <a:t>Сел щенок тепло стеречь. Он дровишек бросил в печь,</a:t>
            </a:r>
            <a:r>
              <a:rPr lang="ru-RU" sz="3200" dirty="0" smtClean="0"/>
              <a:t/>
            </a:r>
            <a:br>
              <a:rPr lang="ru-RU" sz="3200" dirty="0" smtClean="0"/>
            </a:br>
            <a:endParaRPr lang="ru-RU" sz="3200" dirty="0"/>
          </a:p>
        </p:txBody>
      </p:sp>
      <p:pic>
        <p:nvPicPr>
          <p:cNvPr id="4" name="Содержимое 3" descr="20181220_14273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 rot="5400000">
            <a:off x="1578747" y="1207279"/>
            <a:ext cx="5143537" cy="544357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Monotype Corsiva" pitchFamily="66" charset="0"/>
              </a:rPr>
              <a:t>Вот такую  замечательную и чудесную подготовку мы провели вместе с детьми и с участием родителей, готовясь к</a:t>
            </a:r>
          </a:p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Monotype Corsiva" pitchFamily="66" charset="0"/>
              </a:rPr>
              <a:t> НОВОМУ 2019 ГОДУ!!!</a:t>
            </a:r>
          </a:p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Monotype Corsiva" pitchFamily="66" charset="0"/>
              </a:rPr>
              <a:t>СПАСИБО ЗА ВНИМАНИЕ!</a:t>
            </a:r>
          </a:p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Monotype Corsiva" pitchFamily="66" charset="0"/>
              </a:rPr>
              <a:t>СЧАСТЬЕ, ЗДОРОВЬЯ и ЛЮБВИ !!!</a:t>
            </a:r>
            <a:endParaRPr lang="ru-RU" sz="3600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ransition spd="slow">
    <p:wheel spokes="1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4000" b="1" dirty="0" smtClean="0">
                <a:solidFill>
                  <a:srgbClr val="FF0000"/>
                </a:solidFill>
                <a:latin typeface="Monotype Corsiva" pitchFamily="66" charset="0"/>
              </a:rPr>
              <a:t>Зима спускалась к нам с небес, </a:t>
            </a:r>
          </a:p>
          <a:p>
            <a:r>
              <a:rPr lang="ru-RU" sz="4000" b="1" dirty="0" smtClean="0">
                <a:solidFill>
                  <a:srgbClr val="FF0000"/>
                </a:solidFill>
                <a:latin typeface="Monotype Corsiva" pitchFamily="66" charset="0"/>
              </a:rPr>
              <a:t>Мешок большой несла чудес:</a:t>
            </a:r>
          </a:p>
          <a:p>
            <a:r>
              <a:rPr lang="ru-RU" sz="4000" b="1" dirty="0" smtClean="0">
                <a:solidFill>
                  <a:srgbClr val="FF0000"/>
                </a:solidFill>
                <a:latin typeface="Monotype Corsiva" pitchFamily="66" charset="0"/>
              </a:rPr>
              <a:t>И новый год, и сказки, </a:t>
            </a:r>
          </a:p>
          <a:p>
            <a:r>
              <a:rPr lang="ru-RU" sz="4000" b="1" dirty="0" smtClean="0">
                <a:solidFill>
                  <a:srgbClr val="FF0000"/>
                </a:solidFill>
                <a:latin typeface="Monotype Corsiva" pitchFamily="66" charset="0"/>
              </a:rPr>
              <a:t>И лыжи, и салазки,</a:t>
            </a:r>
          </a:p>
          <a:p>
            <a:r>
              <a:rPr lang="ru-RU" sz="4000" b="1" dirty="0" smtClean="0">
                <a:solidFill>
                  <a:srgbClr val="FF0000"/>
                </a:solidFill>
                <a:latin typeface="Monotype Corsiva" pitchFamily="66" charset="0"/>
              </a:rPr>
              <a:t>И елку, и игрушки, </a:t>
            </a:r>
          </a:p>
          <a:p>
            <a:r>
              <a:rPr lang="ru-RU" sz="4000" b="1" dirty="0" smtClean="0">
                <a:solidFill>
                  <a:srgbClr val="FF0000"/>
                </a:solidFill>
                <a:latin typeface="Monotype Corsiva" pitchFamily="66" charset="0"/>
              </a:rPr>
              <a:t>И снег в большой кадушке!</a:t>
            </a:r>
          </a:p>
          <a:p>
            <a:endParaRPr lang="ru-RU" dirty="0"/>
          </a:p>
        </p:txBody>
      </p:sp>
    </p:spTree>
  </p:cSld>
  <p:clrMapOvr>
    <a:masterClrMapping/>
  </p:clrMapOvr>
  <p:transition spd="slow">
    <p:wheel spokes="1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700" dirty="0" smtClean="0">
                <a:solidFill>
                  <a:srgbClr val="C00000"/>
                </a:solidFill>
                <a:latin typeface="Monotype Corsiva" pitchFamily="66" charset="0"/>
              </a:rPr>
              <a:t>В вальсе кружатся снежинки. то подпрыгнут, как пружинки, </a:t>
            </a:r>
            <a:br>
              <a:rPr lang="ru-RU" sz="2700" dirty="0" smtClean="0">
                <a:solidFill>
                  <a:srgbClr val="C00000"/>
                </a:solidFill>
                <a:latin typeface="Monotype Corsiva" pitchFamily="66" charset="0"/>
              </a:rPr>
            </a:br>
            <a:r>
              <a:rPr lang="ru-RU" sz="2700" dirty="0" smtClean="0">
                <a:solidFill>
                  <a:srgbClr val="C00000"/>
                </a:solidFill>
                <a:latin typeface="Monotype Corsiva" pitchFamily="66" charset="0"/>
              </a:rPr>
              <a:t>То на землю упадут, то на солнышке сверкнут.</a:t>
            </a:r>
            <a:r>
              <a:rPr lang="ru-RU" sz="3600" dirty="0" smtClean="0"/>
              <a:t/>
            </a:r>
            <a:br>
              <a:rPr lang="ru-RU" sz="3600" dirty="0" smtClean="0"/>
            </a:br>
            <a:endParaRPr lang="ru-RU" sz="3600" dirty="0"/>
          </a:p>
        </p:txBody>
      </p:sp>
      <p:pic>
        <p:nvPicPr>
          <p:cNvPr id="5" name="Содержимое 4" descr="20181213_16495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48922" y="1600200"/>
            <a:ext cx="8046156" cy="452596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dirty="0" smtClean="0">
                <a:solidFill>
                  <a:srgbClr val="FF0000"/>
                </a:solidFill>
                <a:latin typeface="Monotype Corsiva" pitchFamily="66" charset="0"/>
              </a:rPr>
              <a:t>Если елка в дом идет, что за праздник? ... </a:t>
            </a:r>
            <a:br>
              <a:rPr lang="ru-RU" sz="3600" dirty="0" smtClean="0">
                <a:solidFill>
                  <a:srgbClr val="FF0000"/>
                </a:solidFill>
                <a:latin typeface="Monotype Corsiva" pitchFamily="66" charset="0"/>
              </a:rPr>
            </a:br>
            <a:r>
              <a:rPr lang="ru-RU" sz="3600" i="1" dirty="0" smtClean="0">
                <a:solidFill>
                  <a:srgbClr val="FF0000"/>
                </a:solidFill>
                <a:latin typeface="Monotype Corsiva" pitchFamily="66" charset="0"/>
              </a:rPr>
              <a:t>Новый Год!!!</a:t>
            </a:r>
            <a:endParaRPr lang="ru-RU" sz="3600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pic>
        <p:nvPicPr>
          <p:cNvPr id="5" name="Содержимое 4" descr="20181214_072913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142844" y="1571612"/>
            <a:ext cx="4572032" cy="264320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Содержимое 5" descr="20181214_072942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429124" y="3643314"/>
            <a:ext cx="4500594" cy="284321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slow">
    <p:wheel spokes="1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  <a:latin typeface="Monotype Corsiva" pitchFamily="66" charset="0"/>
              </a:rPr>
              <a:t>Солнце, всё белым-бело. Ночью землю замело.. </a:t>
            </a:r>
            <a:endParaRPr lang="ru-RU" sz="3600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pic>
        <p:nvPicPr>
          <p:cNvPr id="5" name="Содержимое 4" descr="20181214_070600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357158" y="1785926"/>
            <a:ext cx="4786346" cy="264320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Содержимое 5" descr="20181214_070732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500562" y="3286124"/>
            <a:ext cx="4643438" cy="298609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slow">
    <p:wheel spokes="1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latin typeface="Monotype Corsiva" pitchFamily="66" charset="0"/>
              </a:rPr>
              <a:t>Солнце скроет, с ветром воет, небо синее закроет</a:t>
            </a:r>
            <a:br>
              <a:rPr lang="ru-RU" sz="3200" b="1" dirty="0" smtClean="0">
                <a:solidFill>
                  <a:srgbClr val="FF0000"/>
                </a:solidFill>
                <a:latin typeface="Monotype Corsiva" pitchFamily="66" charset="0"/>
              </a:rPr>
            </a:br>
            <a:r>
              <a:rPr lang="ru-RU" sz="3200" b="1" dirty="0" smtClean="0">
                <a:solidFill>
                  <a:srgbClr val="FF0000"/>
                </a:solidFill>
                <a:latin typeface="Monotype Corsiva" pitchFamily="66" charset="0"/>
              </a:rPr>
              <a:t>и поземкой стелется зимняя ... </a:t>
            </a:r>
            <a:br>
              <a:rPr lang="ru-RU" sz="3200" b="1" dirty="0" smtClean="0">
                <a:solidFill>
                  <a:srgbClr val="FF0000"/>
                </a:solidFill>
                <a:latin typeface="Monotype Corsiva" pitchFamily="66" charset="0"/>
              </a:rPr>
            </a:br>
            <a:r>
              <a:rPr lang="ru-RU" sz="3200" b="1" i="1" dirty="0" smtClean="0">
                <a:solidFill>
                  <a:srgbClr val="FF0000"/>
                </a:solidFill>
                <a:latin typeface="Monotype Corsiva" pitchFamily="66" charset="0"/>
              </a:rPr>
              <a:t>Метелица</a:t>
            </a:r>
            <a:endParaRPr lang="ru-RU" sz="3200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pic>
        <p:nvPicPr>
          <p:cNvPr id="5" name="Содержимое 4" descr="20181214_070910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357158" y="3714752"/>
            <a:ext cx="4572032" cy="277177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Содержимое 5" descr="20181214_071045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429124" y="1785926"/>
            <a:ext cx="4572032" cy="300039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slow">
    <p:wheel spokes="1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latin typeface="Monotype Corsiva" pitchFamily="66" charset="0"/>
              </a:rPr>
              <a:t>Песни, сказки, хоровод, Ёлку, праздник и веселье,</a:t>
            </a:r>
            <a:br>
              <a:rPr lang="ru-RU" sz="3200" b="1" dirty="0" smtClean="0">
                <a:solidFill>
                  <a:srgbClr val="FF0000"/>
                </a:solidFill>
                <a:latin typeface="Monotype Corsiva" pitchFamily="66" charset="0"/>
              </a:rPr>
            </a:br>
            <a:r>
              <a:rPr lang="ru-RU" sz="3200" b="1" dirty="0" smtClean="0">
                <a:solidFill>
                  <a:srgbClr val="FF0000"/>
                </a:solidFill>
                <a:latin typeface="Monotype Corsiva" pitchFamily="66" charset="0"/>
              </a:rPr>
              <a:t>Чтоб под ёлкой Новый год снова справил новоселье!</a:t>
            </a:r>
            <a:r>
              <a:rPr lang="ru-RU" sz="3200" dirty="0" smtClean="0"/>
              <a:t/>
            </a:r>
            <a:br>
              <a:rPr lang="ru-RU" sz="3200" dirty="0" smtClean="0"/>
            </a:br>
            <a:endParaRPr lang="ru-RU" sz="3200" dirty="0"/>
          </a:p>
        </p:txBody>
      </p:sp>
      <p:pic>
        <p:nvPicPr>
          <p:cNvPr id="4" name="Содержимое 3" descr="20181214_07275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48922" y="1600200"/>
            <a:ext cx="8046156" cy="452596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slow">
    <p:wheel spokes="1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100" b="1" dirty="0" smtClean="0">
                <a:solidFill>
                  <a:srgbClr val="FF0000"/>
                </a:solidFill>
                <a:latin typeface="Monotype Corsiva" pitchFamily="66" charset="0"/>
              </a:rPr>
              <a:t>Под вьюжную песню метели, над снежным убором дворов</a:t>
            </a:r>
            <a:br>
              <a:rPr lang="ru-RU" sz="3100" b="1" dirty="0" smtClean="0">
                <a:solidFill>
                  <a:srgbClr val="FF0000"/>
                </a:solidFill>
                <a:latin typeface="Monotype Corsiva" pitchFamily="66" charset="0"/>
              </a:rPr>
            </a:br>
            <a:r>
              <a:rPr lang="ru-RU" sz="3100" b="1" dirty="0" smtClean="0">
                <a:solidFill>
                  <a:srgbClr val="FF0000"/>
                </a:solidFill>
                <a:latin typeface="Monotype Corsiva" pitchFamily="66" charset="0"/>
              </a:rPr>
              <a:t>Волшебные сани летели на крыльях морозных ветров.</a:t>
            </a:r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2800" dirty="0"/>
          </a:p>
        </p:txBody>
      </p:sp>
      <p:pic>
        <p:nvPicPr>
          <p:cNvPr id="4" name="Содержимое 3" descr="20181214_07092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48922" y="1600200"/>
            <a:ext cx="8046156" cy="452596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slow">
    <p:wheel spokes="1"/>
  </p:transition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66</TotalTime>
  <Words>359</Words>
  <PresentationFormat>Экран (4:3)</PresentationFormat>
  <Paragraphs>38</Paragraphs>
  <Slides>24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Тема Office</vt:lpstr>
      <vt:lpstr>НОВОГОДНЯЯ СКАЗКА</vt:lpstr>
      <vt:lpstr>Слайд 2</vt:lpstr>
      <vt:lpstr>Слайд 3</vt:lpstr>
      <vt:lpstr>В вальсе кружатся снежинки. то подпрыгнут, как пружинки,  То на землю упадут, то на солнышке сверкнут. </vt:lpstr>
      <vt:lpstr>Если елка в дом идет, что за праздник? ...  Новый Год!!!</vt:lpstr>
      <vt:lpstr>Солнце, всё белым-бело. Ночью землю замело.. </vt:lpstr>
      <vt:lpstr>Солнце скроет, с ветром воет, небо синее закроет и поземкой стелется зимняя ...  Метелица</vt:lpstr>
      <vt:lpstr>Песни, сказки, хоровод, Ёлку, праздник и веселье, Чтоб под ёлкой Новый год снова справил новоселье! </vt:lpstr>
      <vt:lpstr>Под вьюжную песню метели, над снежным убором дворов Волшебные сани летели на крыльях морозных ветров. </vt:lpstr>
      <vt:lpstr>Под гром новогоднего бала, прогнав скуку зимнюю прочь, Из этих саней нам махала рукой новогодняя ночь.  </vt:lpstr>
      <vt:lpstr>С неба падает снежок, а у дедушки - мешок.  В нём он каждому из нас, по подарочку припас.</vt:lpstr>
      <vt:lpstr>Новый год уже стучится, он на вьюге быстрой мчится. А в лесу-то тишина. Дремлет елочка одна. </vt:lpstr>
      <vt:lpstr>С неба звездочка упала. И на елочку попала, на иголках заискрилась, да по веткам прокатилась. </vt:lpstr>
      <vt:lpstr>Нос веселый – из морковки. Из сучков – глаза и бровки. Рот и щеки – из рябины. Шляпа – из большой корзины. </vt:lpstr>
      <vt:lpstr>Руки – две большие палки,  А прическа – из мочалки. </vt:lpstr>
      <vt:lpstr> Не хотите ли, зайчатки, поиграть со мною в прятки? Старший крутит головой:- Снеговик-то наш – живой! </vt:lpstr>
      <vt:lpstr>Шубка, шапка, рукавички.  На носу сидят синички. </vt:lpstr>
      <vt:lpstr>Посреди сугробов - елки, солнце светит с неба колко, Снег искрится, но не тает, путь поземка заметает. </vt:lpstr>
      <vt:lpstr>Вьюга злится и ворчит, в двери крепкие стучит: - Вы меня пустите в дом, разукрашу все я льдом!</vt:lpstr>
      <vt:lpstr>  По дороге вьюга ходит, И метель с собою водит. </vt:lpstr>
      <vt:lpstr>Все белым бело вокруг. Это месяц снежных вьюг! Ходит по лесу метель, распевает свиристель. </vt:lpstr>
      <vt:lpstr>Я модница такая, что всем на удивленье! Люблю я бусы, блёстки - любые украшенья. Но на мою, поверьте, великую беду Наряд мне одевают всего лишь раз в году.</vt:lpstr>
      <vt:lpstr>- Не стучись ты к нам в окошко!  Отвечает вьюге кошка. Сел щенок тепло стеречь. Он дровишек бросил в печь, </vt:lpstr>
      <vt:lpstr>Слайд 24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Крутая Бейба</dc:creator>
  <cp:lastModifiedBy>Крутая Бейба</cp:lastModifiedBy>
  <cp:revision>4</cp:revision>
  <dcterms:created xsi:type="dcterms:W3CDTF">2018-12-20T10:28:02Z</dcterms:created>
  <dcterms:modified xsi:type="dcterms:W3CDTF">2018-12-26T09:33:00Z</dcterms:modified>
</cp:coreProperties>
</file>