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30"/>
  </p:notesMasterIdLst>
  <p:handoutMasterIdLst>
    <p:handoutMasterId r:id="rId31"/>
  </p:handoutMasterIdLst>
  <p:sldIdLst>
    <p:sldId id="265" r:id="rId3"/>
    <p:sldId id="283" r:id="rId4"/>
    <p:sldId id="284" r:id="rId5"/>
    <p:sldId id="309" r:id="rId6"/>
    <p:sldId id="285" r:id="rId7"/>
    <p:sldId id="310" r:id="rId8"/>
    <p:sldId id="286" r:id="rId9"/>
    <p:sldId id="311" r:id="rId10"/>
    <p:sldId id="304" r:id="rId11"/>
    <p:sldId id="287" r:id="rId12"/>
    <p:sldId id="302" r:id="rId13"/>
    <p:sldId id="288" r:id="rId14"/>
    <p:sldId id="290" r:id="rId15"/>
    <p:sldId id="299" r:id="rId16"/>
    <p:sldId id="291" r:id="rId17"/>
    <p:sldId id="292" r:id="rId18"/>
    <p:sldId id="303" r:id="rId19"/>
    <p:sldId id="293" r:id="rId20"/>
    <p:sldId id="300" r:id="rId21"/>
    <p:sldId id="298" r:id="rId22"/>
    <p:sldId id="296" r:id="rId23"/>
    <p:sldId id="306" r:id="rId24"/>
    <p:sldId id="301" r:id="rId25"/>
    <p:sldId id="307" r:id="rId26"/>
    <p:sldId id="305" r:id="rId27"/>
    <p:sldId id="308" r:id="rId28"/>
    <p:sldId id="297" r:id="rId29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283"/>
            <p14:sldId id="284"/>
            <p14:sldId id="309"/>
            <p14:sldId id="285"/>
            <p14:sldId id="310"/>
            <p14:sldId id="286"/>
            <p14:sldId id="311"/>
            <p14:sldId id="304"/>
            <p14:sldId id="287"/>
            <p14:sldId id="302"/>
            <p14:sldId id="288"/>
            <p14:sldId id="290"/>
          </p14:sldIdLst>
        </p14:section>
        <p14:section name="Раздел без заголовка" id="{EFDDF50C-AD5A-4B1F-98F3-724910AB5C93}">
          <p14:sldIdLst>
            <p14:sldId id="299"/>
            <p14:sldId id="291"/>
            <p14:sldId id="292"/>
            <p14:sldId id="303"/>
            <p14:sldId id="293"/>
            <p14:sldId id="300"/>
            <p14:sldId id="298"/>
            <p14:sldId id="296"/>
            <p14:sldId id="306"/>
            <p14:sldId id="301"/>
            <p14:sldId id="307"/>
            <p14:sldId id="305"/>
            <p14:sldId id="308"/>
            <p14:sldId id="29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75" d="100"/>
          <a:sy n="75" d="100"/>
        </p:scale>
        <p:origin x="-498" y="-96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10.02.2020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10.02.2020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6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8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3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8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441" y="3699804"/>
            <a:ext cx="11071516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441" y="1433732"/>
            <a:ext cx="11071516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0993" y="3550126"/>
            <a:ext cx="3961368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6464" y="3550126"/>
            <a:ext cx="3961368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2221" y="3526302"/>
            <a:ext cx="60944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 smtClean="0"/>
              <a:t>Год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441" y="1524000"/>
            <a:ext cx="10969943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3505200"/>
            <a:ext cx="10563648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162" y="4958864"/>
            <a:ext cx="10563648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162" y="4916993"/>
            <a:ext cx="10563648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41183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5986" y="1524000"/>
            <a:ext cx="541183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399593"/>
            <a:ext cx="5385514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441" y="2201896"/>
            <a:ext cx="5383398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8103" y="2201896"/>
            <a:ext cx="5383398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155448"/>
            <a:ext cx="10969943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5986" y="1399593"/>
            <a:ext cx="5385514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398" y="2180219"/>
            <a:ext cx="4997418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8189" y="2180219"/>
            <a:ext cx="4997418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441" y="457200"/>
            <a:ext cx="832903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0045" y="1600200"/>
            <a:ext cx="2644975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0045" y="457200"/>
            <a:ext cx="2640912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6898" y="457200"/>
            <a:ext cx="2742486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" y="457200"/>
            <a:ext cx="802431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6898" y="1600200"/>
            <a:ext cx="2742486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19589" y="6203667"/>
            <a:ext cx="34535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10.02.2020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059" y="6203667"/>
            <a:ext cx="4773956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1180" y="6181531"/>
            <a:ext cx="812588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98068" y="2564904"/>
            <a:ext cx="6264696" cy="103671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Старшая   группа, </a:t>
            </a:r>
            <a:b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</a:br>
            <a:r>
              <a:rPr lang="ru-RU" sz="3600" b="0" i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тема «Веселая Масленица»</a:t>
            </a:r>
            <a:r>
              <a:rPr lang="ru-RU" sz="1800" dirty="0">
                <a:latin typeface="Cambria"/>
              </a:rPr>
              <a:t/>
            </a:r>
            <a:br>
              <a:rPr lang="ru-RU" sz="1800" dirty="0">
                <a:latin typeface="Cambria"/>
              </a:rPr>
            </a:br>
            <a:r>
              <a:rPr lang="ru-RU" sz="1800" dirty="0" smtClean="0">
                <a:latin typeface="Cambria"/>
              </a:rPr>
              <a:t>(во5-6 лет)</a:t>
            </a:r>
            <a:endParaRPr lang="ru-RU" sz="36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462564" y="4869160"/>
            <a:ext cx="4343401" cy="1440160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(</a:t>
            </a:r>
            <a:r>
              <a:rPr lang="ru-RU" sz="2600" b="1" dirty="0" err="1" smtClean="0">
                <a:solidFill>
                  <a:schemeClr val="tx1"/>
                </a:solidFill>
              </a:rPr>
              <a:t>Ярмонова</a:t>
            </a:r>
            <a:r>
              <a:rPr lang="ru-RU" sz="2600" b="1" dirty="0" smtClean="0">
                <a:solidFill>
                  <a:schemeClr val="tx1"/>
                </a:solidFill>
              </a:rPr>
              <a:t> Надежда Ивановна, должность – воспитатель , место работы – структурное подразделение отделения дошкольного образования МБОУ «</a:t>
            </a:r>
            <a:r>
              <a:rPr lang="ru-RU" sz="2600" b="1" dirty="0" err="1" smtClean="0">
                <a:solidFill>
                  <a:schemeClr val="tx1"/>
                </a:solidFill>
              </a:rPr>
              <a:t>Краснолипьевская</a:t>
            </a:r>
            <a:r>
              <a:rPr lang="ru-RU" sz="2600" b="1" dirty="0" smtClean="0">
                <a:solidFill>
                  <a:schemeClr val="tx1"/>
                </a:solidFill>
              </a:rPr>
              <a:t> школа» детский сад Радуга» </a:t>
            </a:r>
            <a:r>
              <a:rPr lang="ru-RU" sz="2600" b="1" dirty="0" err="1" smtClean="0">
                <a:solidFill>
                  <a:schemeClr val="tx1"/>
                </a:solidFill>
              </a:rPr>
              <a:t>Репьевского</a:t>
            </a:r>
            <a:r>
              <a:rPr lang="ru-RU" sz="2600" b="1" smtClean="0">
                <a:solidFill>
                  <a:schemeClr val="tx1"/>
                </a:solidFill>
              </a:rPr>
              <a:t>  </a:t>
            </a:r>
            <a:r>
              <a:rPr lang="ru-RU" sz="2600" b="1" dirty="0" smtClean="0">
                <a:solidFill>
                  <a:schemeClr val="tx1"/>
                </a:solidFill>
              </a:rPr>
              <a:t>муниципального района </a:t>
            </a:r>
            <a:r>
              <a:rPr lang="ru-RU" sz="2600" b="1" smtClean="0">
                <a:solidFill>
                  <a:schemeClr val="tx1"/>
                </a:solidFill>
              </a:rPr>
              <a:t>Воронежской области</a:t>
            </a:r>
            <a:endParaRPr lang="ru-RU" sz="2200" b="0" i="0" baseline="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b="0" i="0" baseline="0" dirty="0" smtClean="0">
                <a:solidFill>
                  <a:srgbClr val="1E83DE"/>
                </a:solidFill>
                <a:latin typeface="Cambria"/>
                <a:ea typeface="+mn-ea"/>
                <a:cs typeface="+mn-cs"/>
              </a:rPr>
              <a:t>2019-2020  учебный год</a:t>
            </a:r>
            <a:endParaRPr lang="ru-RU" sz="3600" b="0" i="0" baseline="0" dirty="0">
              <a:solidFill>
                <a:srgbClr val="1E83DE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3772" y="6189039"/>
            <a:ext cx="4392487" cy="61244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литература педагога)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8548" y="6189040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 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(ИКТ для педагога)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BA101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rgbClr val="BA101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0200203_1038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032" y="357166"/>
            <a:ext cx="6640269" cy="3735151"/>
          </a:xfrm>
          <a:prstGeom prst="rect">
            <a:avLst/>
          </a:prstGeom>
        </p:spPr>
      </p:pic>
      <p:pic>
        <p:nvPicPr>
          <p:cNvPr id="10" name="Рисунок 9" descr="20200203_1302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6" y="2857496"/>
            <a:ext cx="5969042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200203_1029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290"/>
            <a:ext cx="2570839" cy="4570381"/>
          </a:xfrm>
          <a:prstGeom prst="rect">
            <a:avLst/>
          </a:prstGeom>
        </p:spPr>
      </p:pic>
      <p:pic>
        <p:nvPicPr>
          <p:cNvPr id="9" name="Рисунок 8" descr="20200203_103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6322" y="142852"/>
            <a:ext cx="2732503" cy="4857784"/>
          </a:xfrm>
          <a:prstGeom prst="rect">
            <a:avLst/>
          </a:prstGeom>
        </p:spPr>
      </p:pic>
      <p:pic>
        <p:nvPicPr>
          <p:cNvPr id="10" name="Рисунок 9" descr="20200203_1031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388" y="2928934"/>
            <a:ext cx="6643734" cy="373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016" y="121442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«Знакомимся с родным краем».</a:t>
            </a:r>
          </a:p>
          <a:p>
            <a:r>
              <a:rPr lang="ru-RU" dirty="0" smtClean="0"/>
              <a:t>В  этом центре мною создан мини – музей платков, в котором воспитанники знакомятся с историей появление платка и его предназначения.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124" y="6094420"/>
            <a:ext cx="4537207" cy="609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20200203_103403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379372" y="571480"/>
            <a:ext cx="3978275" cy="5638800"/>
          </a:xfrm>
          <a:prstGeom prst="rect">
            <a:avLst/>
          </a:prstGeom>
        </p:spPr>
      </p:pic>
      <p:pic>
        <p:nvPicPr>
          <p:cNvPr id="7" name="Рисунок 6" descr="20200203_1033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652" y="642918"/>
            <a:ext cx="5878462" cy="33066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94213" y="4071942"/>
            <a:ext cx="7594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Игровая зона позволяет создавать условия для творческой деятельности детей, развития фантазии, формирования игровых умений, реализации игровых замыслов, воспитания дружеских взаимоотношений между детьми. В центре игровой зоны на полу находится ковёр – место сбора всех детей. Здесь же для мальчиков разнообразные машины, парковка, крупный и мелкий конструктор.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20200203_103918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3" r="15913"/>
          <a:stretch>
            <a:fillRect/>
          </a:stretch>
        </p:blipFill>
        <p:spPr>
          <a:xfrm>
            <a:off x="6153150" y="609600"/>
            <a:ext cx="6035675" cy="4979988"/>
          </a:xfrm>
          <a:prstGeom prst="rect">
            <a:avLst/>
          </a:prstGeom>
        </p:spPr>
      </p:pic>
      <p:pic>
        <p:nvPicPr>
          <p:cNvPr id="11" name="Рисунок 10" descr="20200203_10472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918"/>
            <a:ext cx="6096043" cy="34290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" y="4286256"/>
            <a:ext cx="6022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того чтобы дети могли найти себе дело по душе в группе выделены различные центры, они не имеют жестких границ, что позволяет соблюдать принцип полифункциональности, когда один и тот же игровой уголок по желанию детей можно преобразовать в другой (в одном и том же центре согласно принципу интеграции можно заниматься различными видами деятельности). </a:t>
            </a:r>
          </a:p>
        </p:txBody>
      </p:sp>
    </p:spTree>
    <p:extLst>
      <p:ext uri="{BB962C8B-B14F-4D97-AF65-F5344CB8AC3E}">
        <p14:creationId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00203_104024.jpg"/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7246938" y="509588"/>
            <a:ext cx="3976687" cy="5638800"/>
          </a:xfrm>
          <a:prstGeom prst="rect">
            <a:avLst/>
          </a:prstGeom>
        </p:spPr>
      </p:pic>
      <p:pic>
        <p:nvPicPr>
          <p:cNvPr id="9" name="Рисунок 8" descr="20200203_103955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1485900" y="392113"/>
            <a:ext cx="3978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5949281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0950" y="6147723"/>
            <a:ext cx="3124200" cy="6124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20200203_103215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1481138" y="509588"/>
            <a:ext cx="3978275" cy="5638800"/>
          </a:xfrm>
          <a:prstGeom prst="rect">
            <a:avLst/>
          </a:prstGeom>
        </p:spPr>
      </p:pic>
      <p:pic>
        <p:nvPicPr>
          <p:cNvPr id="10" name="Рисунок 9" descr="20200203_125552.jpg"/>
          <p:cNvPicPr>
            <a:picLocks noGrp="1" noChangeAspect="1"/>
          </p:cNvPicPr>
          <p:nvPr>
            <p:ph type="pic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7031038" y="477838"/>
            <a:ext cx="397668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200203_102556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236496" y="357166"/>
            <a:ext cx="3978275" cy="56388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4615" y="5933020"/>
            <a:ext cx="4671920" cy="8271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сектор 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0200203_1028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6" y="571480"/>
            <a:ext cx="2500330" cy="4445031"/>
          </a:xfrm>
          <a:prstGeom prst="rect">
            <a:avLst/>
          </a:prstGeom>
        </p:spPr>
      </p:pic>
      <p:pic>
        <p:nvPicPr>
          <p:cNvPr id="10" name="Рисунок 9" descr="20200203_1026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057" y="2285968"/>
            <a:ext cx="2571768" cy="4572032"/>
          </a:xfrm>
          <a:prstGeom prst="rect">
            <a:avLst/>
          </a:prstGeom>
        </p:spPr>
      </p:pic>
      <p:pic>
        <p:nvPicPr>
          <p:cNvPr id="11" name="Рисунок 10" descr="20200203_1027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62" y="2071678"/>
            <a:ext cx="2571768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0203_102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8" y="285728"/>
            <a:ext cx="6477045" cy="3643338"/>
          </a:xfrm>
          <a:prstGeom prst="rect">
            <a:avLst/>
          </a:prstGeom>
        </p:spPr>
      </p:pic>
      <p:pic>
        <p:nvPicPr>
          <p:cNvPr id="3" name="Рисунок 2" descr="20200203_1254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14" y="214290"/>
            <a:ext cx="3599937" cy="639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АКТИВНЫЙ СЕКТОР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211361" y="5930708"/>
            <a:ext cx="5476644" cy="775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 </a:t>
            </a:r>
            <a:endParaRPr lang="ru-RU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764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Активный </a:t>
            </a:r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 </a:t>
            </a:r>
            <a:endParaRPr lang="ru-RU" sz="1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0200203_10383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35" r="19735"/>
          <a:stretch>
            <a:fillRect/>
          </a:stretch>
        </p:blipFill>
        <p:spPr>
          <a:xfrm>
            <a:off x="333375" y="609600"/>
            <a:ext cx="5702300" cy="5299075"/>
          </a:xfrm>
          <a:prstGeom prst="rect">
            <a:avLst/>
          </a:prstGeom>
        </p:spPr>
      </p:pic>
      <p:pic>
        <p:nvPicPr>
          <p:cNvPr id="11" name="Рисунок 10" descr="20200203_1038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50" y="571480"/>
            <a:ext cx="571503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200203_125349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112713" y="415925"/>
            <a:ext cx="3978275" cy="5638800"/>
          </a:xfrm>
          <a:prstGeom prst="rect">
            <a:avLst/>
          </a:prstGeom>
        </p:spPr>
      </p:pic>
      <p:pic>
        <p:nvPicPr>
          <p:cNvPr id="7" name="Рисунок 6" descr="20200203_125258.jp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4208463" y="415925"/>
            <a:ext cx="3976687" cy="5638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0428" y="357166"/>
            <a:ext cx="35719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Игровое </a:t>
            </a:r>
            <a:r>
              <a:rPr lang="ru-RU" sz="1400" dirty="0"/>
              <a:t>оборудование периодически сменяется согласно сезону, теме и потребностям детей. Предметно-пространственная среда  рационально логична и удобна для детей.</a:t>
            </a:r>
            <a:r>
              <a:rPr lang="ru-RU" sz="1400" b="1" dirty="0"/>
              <a:t>  </a:t>
            </a:r>
            <a:r>
              <a:rPr lang="ru-RU" sz="1400" dirty="0"/>
              <a:t>Все игры и пособия доступны всем детям, обеспечена доступная среда во всех помещения, где осуществляется образовательная деятельность. Размещение игрушек, пособий производится таким образом, чтобы дети не только могли самостоятельно брать и укладывать на место игровой материал, но при необходимости и передвинуть часть оборудования, освободить площадь групповой комнаты для коллективных игр со строительным материалом или другими игрушками, пособиями. Все игровое оборудование находится на уровне роста детей. Развивающая предметно-пространственная среда группы создана с учетом ФГОС ДО и дает возможность эффективно развивать индивидуальность каждого ребенка с учетом его склонностей, интересов, уровня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5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713" y="6237288"/>
            <a:ext cx="3961450" cy="39357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 в группу, нижняя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2603" y="6312744"/>
            <a:ext cx="3124200" cy="318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21772" y="2980952"/>
            <a:ext cx="3550920" cy="393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левая точка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4654252" y="2980952"/>
            <a:ext cx="3124200" cy="31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правая точка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8714243" y="1700808"/>
            <a:ext cx="312420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ранний возраст, младший,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редний,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нужное подчеркнуть)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с четырех точек по периметру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20200203_130314.jpg"/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r="9212"/>
          <a:stretch>
            <a:fillRect/>
          </a:stretch>
        </p:blipFill>
        <p:spPr>
          <a:xfrm>
            <a:off x="379372" y="214290"/>
            <a:ext cx="3978275" cy="2743200"/>
          </a:xfrm>
          <a:prstGeom prst="rect">
            <a:avLst/>
          </a:prstGeom>
        </p:spPr>
      </p:pic>
      <p:pic>
        <p:nvPicPr>
          <p:cNvPr id="21" name="Рисунок 20" descr="20200203_130254.jpg"/>
          <p:cNvPicPr>
            <a:picLocks noGrp="1" noChangeAspect="1"/>
          </p:cNvPicPr>
          <p:nvPr>
            <p:ph type="pic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r="9212"/>
          <a:stretch>
            <a:fillRect/>
          </a:stretch>
        </p:blipFill>
        <p:spPr>
          <a:xfrm>
            <a:off x="4737090" y="214290"/>
            <a:ext cx="3978275" cy="2743200"/>
          </a:xfrm>
          <a:prstGeom prst="rect">
            <a:avLst/>
          </a:prstGeom>
        </p:spPr>
      </p:pic>
      <p:pic>
        <p:nvPicPr>
          <p:cNvPr id="28" name="Рисунок 27" descr="20200203_130504.jpg"/>
          <p:cNvPicPr>
            <a:picLocks noGrp="1" noChangeAspect="1"/>
          </p:cNvPicPr>
          <p:nvPr>
            <p:ph type="pic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r="9212"/>
          <a:stretch>
            <a:fillRect/>
          </a:stretch>
        </p:blipFill>
        <p:spPr>
          <a:xfrm>
            <a:off x="4737090" y="3500438"/>
            <a:ext cx="3978275" cy="2743200"/>
          </a:xfrm>
          <a:prstGeom prst="rect">
            <a:avLst/>
          </a:prstGeom>
        </p:spPr>
      </p:pic>
      <p:pic>
        <p:nvPicPr>
          <p:cNvPr id="32" name="Рисунок 31" descr="20200203_130504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r="9212"/>
          <a:stretch>
            <a:fillRect/>
          </a:stretch>
        </p:blipFill>
        <p:spPr>
          <a:xfrm flipH="1">
            <a:off x="379372" y="3500438"/>
            <a:ext cx="39782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Спокойный сектор</a:t>
            </a:r>
            <a:b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4090578" y="6097506"/>
            <a:ext cx="4095360" cy="70226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Спокойный сектор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179" y="615625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Спокойный 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20200203_103419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112713" y="415925"/>
            <a:ext cx="3978275" cy="5638800"/>
          </a:xfrm>
          <a:prstGeom prst="rect">
            <a:avLst/>
          </a:prstGeom>
        </p:spPr>
      </p:pic>
      <p:pic>
        <p:nvPicPr>
          <p:cNvPr id="13" name="Рисунок 12" descr="20200203_104649.jp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4208463" y="415925"/>
            <a:ext cx="3976687" cy="5638800"/>
          </a:xfrm>
          <a:prstGeom prst="rect">
            <a:avLst/>
          </a:prstGeom>
        </p:spPr>
      </p:pic>
      <p:pic>
        <p:nvPicPr>
          <p:cNvPr id="14" name="Рисунок 13" descr="20200203_104709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 b="6960"/>
          <a:stretch>
            <a:fillRect/>
          </a:stretch>
        </p:blipFill>
        <p:spPr>
          <a:xfrm>
            <a:off x="8304213" y="415925"/>
            <a:ext cx="3694112" cy="56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3686" y="0"/>
            <a:ext cx="10001320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Центр уединения</a:t>
            </a:r>
            <a:endParaRPr lang="ru-RU" dirty="0"/>
          </a:p>
        </p:txBody>
      </p:sp>
      <p:pic>
        <p:nvPicPr>
          <p:cNvPr id="5" name="Рисунок 4" descr="20200203_105231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1" r="9721"/>
          <a:stretch>
            <a:fillRect/>
          </a:stretch>
        </p:blipFill>
        <p:spPr>
          <a:xfrm>
            <a:off x="1951008" y="642918"/>
            <a:ext cx="7572428" cy="5287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058" y="5934670"/>
            <a:ext cx="11858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шумном пространстве игровой комнаты есть островок тишины и спокойствия -  уголок уединения, который располагает к созерцательному наблюдению, мечтам и тихим беседам. Ребенок чувствует себя здесь спокойно и уютно.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203_1052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6" y="857232"/>
            <a:ext cx="3143272" cy="5588038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200203_1051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520" y="857232"/>
            <a:ext cx="3143272" cy="5588038"/>
          </a:xfrm>
          <a:prstGeom prst="rect">
            <a:avLst/>
          </a:prstGeom>
        </p:spPr>
      </p:pic>
      <p:pic>
        <p:nvPicPr>
          <p:cNvPr id="5" name="Рисунок 4" descr="20200203_1525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106" y="928670"/>
            <a:ext cx="4826034" cy="27146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9933"/>
                </a:solidFill>
              </a:rPr>
              <a:t>4</a:t>
            </a:r>
            <a:r>
              <a:rPr lang="ru-RU" sz="1800" b="1" dirty="0" smtClean="0">
                <a:solidFill>
                  <a:srgbClr val="FF9933"/>
                </a:solidFill>
              </a:rPr>
              <a:t>. </a:t>
            </a:r>
            <a:r>
              <a:rPr lang="ru-RU" sz="18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9933"/>
              </a:solidFill>
            </a:endParaRPr>
          </a:p>
        </p:txBody>
      </p:sp>
      <p:pic>
        <p:nvPicPr>
          <p:cNvPr id="9" name="Рисунок 8" descr="20200203_10542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0" y="785794"/>
            <a:ext cx="3978275" cy="5638800"/>
          </a:xfrm>
          <a:prstGeom prst="rect">
            <a:avLst/>
          </a:prstGeom>
        </p:spPr>
      </p:pic>
      <p:pic>
        <p:nvPicPr>
          <p:cNvPr id="11" name="Рисунок 10" descr="20200203_1055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148" y="928670"/>
            <a:ext cx="7951801" cy="44728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22710" y="5500702"/>
            <a:ext cx="8166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Приёмная используется, как информационный центр для родителей, где они могут ознакомиться с  организацией </a:t>
            </a:r>
            <a:r>
              <a:rPr lang="ru-RU" dirty="0" err="1" smtClean="0"/>
              <a:t>педпроцесса</a:t>
            </a:r>
            <a:r>
              <a:rPr lang="ru-RU" dirty="0" smtClean="0"/>
              <a:t> в ДОУ, результатами продуктивной деятельности, меню и т.д.</a:t>
            </a:r>
          </a:p>
        </p:txBody>
      </p:sp>
    </p:spTree>
    <p:extLst>
      <p:ext uri="{BB962C8B-B14F-4D97-AF65-F5344CB8AC3E}">
        <p14:creationId xmlns:p14="http://schemas.microsoft.com/office/powerpoint/2010/main" val="2213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5832648" cy="352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FF9933"/>
                </a:solidFill>
              </a:rPr>
              <a:t>4</a:t>
            </a:r>
            <a:r>
              <a:rPr lang="ru-RU" sz="1800" b="1" dirty="0" smtClean="0">
                <a:solidFill>
                  <a:srgbClr val="FF9933"/>
                </a:solidFill>
              </a:rPr>
              <a:t>. </a:t>
            </a:r>
            <a:r>
              <a:rPr lang="ru-RU" sz="1800" b="1" dirty="0">
                <a:solidFill>
                  <a:srgbClr val="FF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среды для диалога с родителями</a:t>
            </a:r>
            <a:endParaRPr lang="ru-RU" sz="1800" b="1" dirty="0">
              <a:solidFill>
                <a:srgbClr val="FF9933"/>
              </a:solidFill>
            </a:endParaRPr>
          </a:p>
        </p:txBody>
      </p:sp>
      <p:pic>
        <p:nvPicPr>
          <p:cNvPr id="9" name="Рисунок 8" descr="20200203_1055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8" y="857232"/>
            <a:ext cx="7747054" cy="4357718"/>
          </a:xfrm>
          <a:prstGeom prst="rect">
            <a:avLst/>
          </a:prstGeom>
        </p:spPr>
      </p:pic>
      <p:pic>
        <p:nvPicPr>
          <p:cNvPr id="12" name="Рисунок 11" descr="20200203_10543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796" y="857232"/>
            <a:ext cx="4191029" cy="23574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286388"/>
            <a:ext cx="11858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Такая среда обеспечивает максимальную реализацию образовательного потенциала группы, способствует развитию у детей навыков сотрудничества в совместной деятельности как со сверстниками, так и со взрослыми, обеспечивает своевременную смену деятельности и является условием сохранения и укрепления психического и физического здоровья каждого ребенка в группе.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2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20200203_1317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496" y="714356"/>
            <a:ext cx="7072016" cy="3978009"/>
          </a:xfrm>
          <a:prstGeom prst="rect">
            <a:avLst/>
          </a:prstGeom>
        </p:spPr>
      </p:pic>
      <p:pic>
        <p:nvPicPr>
          <p:cNvPr id="42" name="Рисунок 41" descr="20200203_1318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1734" y="714356"/>
            <a:ext cx="2282799" cy="4058310"/>
          </a:xfrm>
          <a:prstGeom prst="rect">
            <a:avLst/>
          </a:prstGeom>
        </p:spPr>
      </p:pic>
      <p:pic>
        <p:nvPicPr>
          <p:cNvPr id="44" name="Рисунок 43" descr="20200203_13192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8527" y="714356"/>
            <a:ext cx="2250297" cy="4000528"/>
          </a:xfrm>
          <a:prstGeom prst="rect">
            <a:avLst/>
          </a:prstGeom>
        </p:spPr>
      </p:pic>
      <p:pic>
        <p:nvPicPr>
          <p:cNvPr id="46" name="Рисунок 45" descr="20200203_15252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388825" y="4507725"/>
            <a:ext cx="6310011" cy="354938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36497" y="5143512"/>
            <a:ext cx="11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u="sng" dirty="0" smtClean="0"/>
              <a:t>Модуль «Физкультура и спорт</a:t>
            </a:r>
            <a:r>
              <a:rPr lang="ru-RU" altLang="ru-RU" dirty="0" smtClean="0"/>
              <a:t>»  представлен отдельным помещением и содержит в себе как традиционное физкультурное оборудование, так и нетрадиционное (нестандартное, изготовленное руками педагога и родителей). Данный центр пользуется популярностью у детей, поскольку реализует их потребность в двигательной активности. Увеличение двигательной активности оказывает благоприятное влияние на физическое и умственное развитие, состояние здоровья детей.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0203_1319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998" y="785794"/>
            <a:ext cx="2509260" cy="4460906"/>
          </a:xfrm>
          <a:prstGeom prst="rect">
            <a:avLst/>
          </a:prstGeom>
        </p:spPr>
      </p:pic>
      <p:pic>
        <p:nvPicPr>
          <p:cNvPr id="5" name="Рисунок 4" descr="20200203_1525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7354" y="785794"/>
            <a:ext cx="2519437" cy="4479000"/>
          </a:xfrm>
          <a:prstGeom prst="rect">
            <a:avLst/>
          </a:prstGeom>
        </p:spPr>
      </p:pic>
      <p:pic>
        <p:nvPicPr>
          <p:cNvPr id="2" name="Рисунок 1" descr="20200203_1318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5058" y="1714488"/>
            <a:ext cx="6310011" cy="35493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3303" y="642918"/>
            <a:ext cx="3286149" cy="57864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проведенного анализа организации предметно-пространственной развивающей среды группы в соответствии с ФГОС ДО, можно сделать следующие выводы, что на текущий момент:</a:t>
            </a:r>
            <a:br>
              <a:rPr lang="ru-RU" dirty="0" smtClean="0"/>
            </a:br>
            <a:r>
              <a:rPr lang="ru-RU" dirty="0" smtClean="0"/>
              <a:t>Материал и оборудование подобран с учетом гигиенических, физических и эстетических требований.</a:t>
            </a:r>
            <a:br>
              <a:rPr lang="ru-RU" dirty="0" smtClean="0"/>
            </a:br>
            <a:r>
              <a:rPr lang="ru-RU" dirty="0" smtClean="0"/>
              <a:t>Выявлены и удовлетворены индивидуальные интересы, склонности и потребности детей.</a:t>
            </a:r>
            <a:br>
              <a:rPr lang="ru-RU" dirty="0" smtClean="0"/>
            </a:br>
            <a:r>
              <a:rPr lang="ru-RU" dirty="0" smtClean="0"/>
              <a:t>При размещении материалов и оборудования учтено соответствие пространства помещения группы.</a:t>
            </a:r>
            <a:br>
              <a:rPr lang="ru-RU" dirty="0" smtClean="0"/>
            </a:br>
            <a:r>
              <a:rPr lang="ru-RU" dirty="0" smtClean="0"/>
              <a:t>Однако количество материалов и оборудования приведено в соответствие с перечнем частично. Необходимо пополнить оснащение </a:t>
            </a:r>
            <a:r>
              <a:rPr lang="ru-RU" dirty="0" err="1" smtClean="0"/>
              <a:t>массажерами</a:t>
            </a:r>
            <a:r>
              <a:rPr lang="ru-RU" dirty="0" smtClean="0"/>
              <a:t>, нетрадиционным оборудованием, а также обновить имеющийся материал. Поэтому дальнейшая работа по пополнению предметно-развивающей среды будет продолжена.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0200203_10490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1" r="9721"/>
          <a:stretch>
            <a:fillRect/>
          </a:stretch>
        </p:blipFill>
        <p:spPr>
          <a:xfrm>
            <a:off x="307934" y="642918"/>
            <a:ext cx="807561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9570" y="0"/>
            <a:ext cx="7265968" cy="714356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1. Рабочий сектор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6460" y="3068960"/>
            <a:ext cx="4969255" cy="1828800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20200203_1035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338" y="1000108"/>
            <a:ext cx="7402075" cy="4163667"/>
          </a:xfrm>
          <a:prstGeom prst="rect">
            <a:avLst/>
          </a:prstGeom>
        </p:spPr>
      </p:pic>
      <p:pic>
        <p:nvPicPr>
          <p:cNvPr id="7" name="Рисунок 6" descr="20200203_103544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307934" y="1000108"/>
            <a:ext cx="397668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203_1302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2" r="9212"/>
          <a:stretch>
            <a:fillRect/>
          </a:stretch>
        </p:blipFill>
        <p:spPr>
          <a:xfrm>
            <a:off x="236496" y="1000107"/>
            <a:ext cx="7643866" cy="52707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0362" y="785794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/>
              <a:t>В своей работе я моделирую </a:t>
            </a:r>
            <a:r>
              <a:rPr lang="ru-RU" dirty="0" err="1" smtClean="0"/>
              <a:t>социокультурную</a:t>
            </a:r>
            <a:r>
              <a:rPr lang="ru-RU" dirty="0" smtClean="0"/>
              <a:t> предметно-пространственную развивающую среду, которая позволяет детям проявлять творческие способности, реализовывать познавательно-эстетические и культурно-коммуникативные потребности в свободном выборе. Развивающая среда, созданная воспитателем, обеспечивает личностно-ориентированное воспитание и социально-эмоциональное взаимодействие детей с взрослыми, где дети эмоционально проявляют себя, выражают осознанно-правильное отношение к окружающему, реализуют себя как личность.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331152" y="6187064"/>
            <a:ext cx="3550920" cy="536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184974" y="5758252"/>
            <a:ext cx="3550920" cy="109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20200203_103458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55563" y="473075"/>
            <a:ext cx="3978275" cy="5638800"/>
          </a:xfrm>
          <a:prstGeom prst="rect">
            <a:avLst/>
          </a:prstGeom>
        </p:spPr>
      </p:pic>
      <p:pic>
        <p:nvPicPr>
          <p:cNvPr id="13" name="Рисунок 12" descr="20200203_103551.jp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4133850" y="473075"/>
            <a:ext cx="3976688" cy="5638800"/>
          </a:xfrm>
          <a:prstGeom prst="rect">
            <a:avLst/>
          </a:prstGeom>
        </p:spPr>
      </p:pic>
      <p:pic>
        <p:nvPicPr>
          <p:cNvPr id="14" name="Рисунок 13" descr="20200203_103726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8210550" y="482600"/>
            <a:ext cx="39782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486" y="500042"/>
            <a:ext cx="4143404" cy="621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Предметно - развивающая среда, выполняет образовательную, развивающую, воспитывающую, стимулирующую, организованную, коммуникативную функции. Но самое главное – она работает на развитие самостоятельности и самодеятельности ребёнка. Учебная зона. Столы для занятий размещаются в соответствии с нормами САНПИН 2.4.1.30 49-13. Доска находится на уровне глаз детей. В учебной зоне размещены: уголок творчества , уголок книги, математический уголок, речевой уголок. Такое размещение связано с тем, что расположенные рядом столы и стулья позволяют использовать эти «функциональные помещения» как на занятиях, так и в свободной деятельности, в индивидуальной работе с детьми.</a:t>
            </a:r>
            <a:endParaRPr lang="ru-RU" dirty="0"/>
          </a:p>
        </p:txBody>
      </p:sp>
      <p:pic>
        <p:nvPicPr>
          <p:cNvPr id="3" name="Рисунок 2" descr="20200203_130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58" y="857232"/>
            <a:ext cx="7493054" cy="42148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-89043" y="6031258"/>
            <a:ext cx="4060501" cy="6401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</a:t>
            </a:r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593534" y="6097506"/>
            <a:ext cx="3550920" cy="702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327418" y="5995685"/>
            <a:ext cx="4247760" cy="804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сектор </a:t>
            </a:r>
            <a:endParaRPr lang="ru-RU" sz="18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8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  <a:endParaRPr lang="ru-RU" sz="1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0200203_103746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6" b="10136"/>
          <a:stretch>
            <a:fillRect/>
          </a:stretch>
        </p:blipFill>
        <p:spPr>
          <a:xfrm>
            <a:off x="112713" y="415925"/>
            <a:ext cx="3978275" cy="5638800"/>
          </a:xfrm>
          <a:prstGeom prst="rect">
            <a:avLst/>
          </a:prstGeom>
        </p:spPr>
      </p:pic>
      <p:pic>
        <p:nvPicPr>
          <p:cNvPr id="11" name="Рисунок 10" descr="20200203_103755.jpg"/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20" b="10120"/>
          <a:stretch>
            <a:fillRect/>
          </a:stretch>
        </p:blipFill>
        <p:spPr>
          <a:xfrm>
            <a:off x="4208463" y="415925"/>
            <a:ext cx="3976687" cy="5638800"/>
          </a:xfrm>
          <a:prstGeom prst="rect">
            <a:avLst/>
          </a:prstGeom>
        </p:spPr>
      </p:pic>
      <p:pic>
        <p:nvPicPr>
          <p:cNvPr id="13" name="Рисунок 12" descr="20200203_125529.jpg"/>
          <p:cNvPicPr>
            <a:picLocks noGrp="1" noChangeAspect="1"/>
          </p:cNvPicPr>
          <p:nvPr>
            <p:ph type="pic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 b="6960"/>
          <a:stretch>
            <a:fillRect/>
          </a:stretch>
        </p:blipFill>
        <p:spPr>
          <a:xfrm>
            <a:off x="8304213" y="415925"/>
            <a:ext cx="3694112" cy="56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058" y="571480"/>
            <a:ext cx="12023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речевом уголке находится картотека игр, направленных на развитие связной речи дошкольников, </a:t>
            </a:r>
            <a:r>
              <a:rPr lang="ru-RU" dirty="0" err="1" smtClean="0"/>
              <a:t>лексико</a:t>
            </a:r>
            <a:r>
              <a:rPr lang="ru-RU" dirty="0" smtClean="0"/>
              <a:t> - грамматического строя речи, фонематического восприятия и слуха, игры на развитие внимания, памяти, мышления, воображения. Настольно – печатные игры, направленные на развитие речи, на закрепление основных тем: профессии, овощи, фрукты, животные, безопасность, времена года и другие.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058" y="1928802"/>
            <a:ext cx="11787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математическом уголке – дидактические игры математического содержания, игры на закрепление знания цифр, сделанные воспитателем. Различные линейки и трафареты позволяют без труда узнавать и рисовать геометрические фигуры. Математические наборы цифр и геометрических фигур помогают закрепить умение отсчитывать заданное количество и обозначать его цифрой.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496" y="3214686"/>
            <a:ext cx="115015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Предметно-пространственная среда организуется по принципу небольших полузамкнутых микро-пространств, позволяющих избежать скученности детей.</a:t>
            </a:r>
          </a:p>
          <a:p>
            <a:r>
              <a:rPr lang="ru-RU" dirty="0" smtClean="0"/>
              <a:t>Обстановка в группе создана таким образом, чтобы предоставить ребёнку самостоятельно делать выбор. Помещение разделено на несколько зон, в каждом из которых содержится достаточное количество материалов и игр.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20200203_1037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94" b="26794"/>
          <a:stretch>
            <a:fillRect/>
          </a:stretch>
        </p:blipFill>
        <p:spPr>
          <a:xfrm>
            <a:off x="808000" y="714356"/>
            <a:ext cx="6929486" cy="57174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  <p:pic>
        <p:nvPicPr>
          <p:cNvPr id="24" name="Рисунок 23" descr="20200203_1255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428" y="458111"/>
            <a:ext cx="3599937" cy="63998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856</Words>
  <Application>Microsoft Office PowerPoint</Application>
  <PresentationFormat>Произвольный</PresentationFormat>
  <Paragraphs>86</Paragraphs>
  <Slides>27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Старшая   группа,  тема «Веселая Масленица» (во5-6 лет)</vt:lpstr>
      <vt:lpstr>Вход в группу, нижняя левая точка</vt:lpstr>
      <vt:lpstr>1. Рабочий сектор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1.6. Рабочий сектор  (методическая литература педагога)</vt:lpstr>
      <vt:lpstr>Презентация PowerPoint</vt:lpstr>
      <vt:lpstr>  Активный сектор   </vt:lpstr>
      <vt:lpstr>Презентация PowerPoint</vt:lpstr>
      <vt:lpstr>Презентация PowerPoint</vt:lpstr>
      <vt:lpstr> Активный сектор   </vt:lpstr>
      <vt:lpstr> Активный сектор 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уединения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2018-04-22T15:15:56Z</dcterms:created>
  <dcterms:modified xsi:type="dcterms:W3CDTF">2020-02-10T14:43:29Z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