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102"/>
  </p:notesMasterIdLst>
  <p:sldIdLst>
    <p:sldId id="256" r:id="rId2"/>
    <p:sldId id="515" r:id="rId3"/>
    <p:sldId id="521" r:id="rId4"/>
    <p:sldId id="611" r:id="rId5"/>
    <p:sldId id="612" r:id="rId6"/>
    <p:sldId id="613" r:id="rId7"/>
    <p:sldId id="614" r:id="rId8"/>
    <p:sldId id="615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10" r:id="rId20"/>
    <p:sldId id="626" r:id="rId21"/>
    <p:sldId id="627" r:id="rId22"/>
    <p:sldId id="628" r:id="rId23"/>
    <p:sldId id="629" r:id="rId24"/>
    <p:sldId id="630" r:id="rId25"/>
    <p:sldId id="631" r:id="rId26"/>
    <p:sldId id="632" r:id="rId27"/>
    <p:sldId id="633" r:id="rId28"/>
    <p:sldId id="634" r:id="rId29"/>
    <p:sldId id="635" r:id="rId30"/>
    <p:sldId id="636" r:id="rId31"/>
    <p:sldId id="637" r:id="rId32"/>
    <p:sldId id="638" r:id="rId33"/>
    <p:sldId id="639" r:id="rId34"/>
    <p:sldId id="640" r:id="rId35"/>
    <p:sldId id="641" r:id="rId36"/>
    <p:sldId id="642" r:id="rId37"/>
    <p:sldId id="643" r:id="rId38"/>
    <p:sldId id="644" r:id="rId39"/>
    <p:sldId id="645" r:id="rId40"/>
    <p:sldId id="646" r:id="rId41"/>
    <p:sldId id="647" r:id="rId42"/>
    <p:sldId id="648" r:id="rId43"/>
    <p:sldId id="649" r:id="rId44"/>
    <p:sldId id="650" r:id="rId45"/>
    <p:sldId id="651" r:id="rId46"/>
    <p:sldId id="652" r:id="rId47"/>
    <p:sldId id="653" r:id="rId48"/>
    <p:sldId id="654" r:id="rId49"/>
    <p:sldId id="655" r:id="rId50"/>
    <p:sldId id="656" r:id="rId51"/>
    <p:sldId id="657" r:id="rId52"/>
    <p:sldId id="658" r:id="rId53"/>
    <p:sldId id="659" r:id="rId54"/>
    <p:sldId id="660" r:id="rId55"/>
    <p:sldId id="661" r:id="rId56"/>
    <p:sldId id="662" r:id="rId57"/>
    <p:sldId id="663" r:id="rId58"/>
    <p:sldId id="664" r:id="rId59"/>
    <p:sldId id="665" r:id="rId60"/>
    <p:sldId id="706" r:id="rId61"/>
    <p:sldId id="672" r:id="rId62"/>
    <p:sldId id="673" r:id="rId63"/>
    <p:sldId id="666" r:id="rId64"/>
    <p:sldId id="667" r:id="rId65"/>
    <p:sldId id="674" r:id="rId66"/>
    <p:sldId id="675" r:id="rId67"/>
    <p:sldId id="670" r:id="rId68"/>
    <p:sldId id="671" r:id="rId69"/>
    <p:sldId id="668" r:id="rId70"/>
    <p:sldId id="669" r:id="rId71"/>
    <p:sldId id="676" r:id="rId72"/>
    <p:sldId id="677" r:id="rId73"/>
    <p:sldId id="678" r:id="rId74"/>
    <p:sldId id="679" r:id="rId75"/>
    <p:sldId id="680" r:id="rId76"/>
    <p:sldId id="681" r:id="rId77"/>
    <p:sldId id="682" r:id="rId78"/>
    <p:sldId id="683" r:id="rId79"/>
    <p:sldId id="684" r:id="rId80"/>
    <p:sldId id="685" r:id="rId81"/>
    <p:sldId id="686" r:id="rId82"/>
    <p:sldId id="687" r:id="rId83"/>
    <p:sldId id="688" r:id="rId84"/>
    <p:sldId id="689" r:id="rId85"/>
    <p:sldId id="690" r:id="rId86"/>
    <p:sldId id="691" r:id="rId87"/>
    <p:sldId id="692" r:id="rId88"/>
    <p:sldId id="693" r:id="rId89"/>
    <p:sldId id="694" r:id="rId90"/>
    <p:sldId id="695" r:id="rId91"/>
    <p:sldId id="696" r:id="rId92"/>
    <p:sldId id="697" r:id="rId93"/>
    <p:sldId id="698" r:id="rId94"/>
    <p:sldId id="699" r:id="rId95"/>
    <p:sldId id="700" r:id="rId96"/>
    <p:sldId id="701" r:id="rId97"/>
    <p:sldId id="702" r:id="rId98"/>
    <p:sldId id="703" r:id="rId99"/>
    <p:sldId id="704" r:id="rId100"/>
    <p:sldId id="705" r:id="rId10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Open Sans" panose="020B0604020202020204" charset="0"/>
      <p:regular r:id="rId107"/>
      <p:bold r:id="rId108"/>
    </p:embeddedFont>
    <p:embeddedFont>
      <p:font typeface="Roboto Slab" panose="020B0604020202020204" charset="0"/>
      <p:regular r:id="rId109"/>
      <p:bold r:id="rId110"/>
    </p:embeddedFont>
    <p:embeddedFont>
      <p:font typeface="Merriweather" panose="020B0604020202020204" charset="-52"/>
      <p:regular r:id="rId111"/>
      <p:bold r:id="rId112"/>
      <p:italic r:id="rId113"/>
      <p:boldItalic r:id="rId114"/>
    </p:embeddedFont>
    <p:embeddedFont>
      <p:font typeface="Cambria Math" panose="02040503050406030204" pitchFamily="18" charset="0"/>
      <p:regular r:id="rId11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5284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51" userDrawn="1">
          <p15:clr>
            <a:srgbClr val="A4A3A4"/>
          </p15:clr>
        </p15:guide>
        <p15:guide id="13" orient="horz" pos="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2C6"/>
    <a:srgbClr val="539BCF"/>
    <a:srgbClr val="FFC000"/>
    <a:srgbClr val="7F7F7F"/>
    <a:srgbClr val="BDB8B8"/>
    <a:srgbClr val="F3E3E2"/>
    <a:srgbClr val="EFE0E0"/>
    <a:srgbClr val="C8BB1B"/>
    <a:srgbClr val="CEC11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4847" autoAdjust="0"/>
  </p:normalViewPr>
  <p:slideViewPr>
    <p:cSldViewPr snapToGrid="0">
      <p:cViewPr>
        <p:scale>
          <a:sx n="70" d="100"/>
          <a:sy n="70" d="100"/>
        </p:scale>
        <p:origin x="-1284" y="-600"/>
      </p:cViewPr>
      <p:guideLst>
        <p:guide orient="horz" pos="237"/>
        <p:guide orient="horz" pos="3003"/>
        <p:guide orient="horz" pos="735"/>
        <p:guide pos="226"/>
        <p:guide pos="5534"/>
        <p:guide pos="2993"/>
        <p:guide pos="2767"/>
        <p:guide pos="1837"/>
        <p:guide pos="5284"/>
        <p:guide pos="2064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13" Type="http://schemas.openxmlformats.org/officeDocument/2006/relationships/font" Target="fonts/font11.fntdata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14" Type="http://schemas.openxmlformats.org/officeDocument/2006/relationships/font" Target="fonts/font12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4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4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07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2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1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1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16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47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17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04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05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85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82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9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82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39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78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5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35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27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8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26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22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38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47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17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64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26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48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45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42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67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236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43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081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668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342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87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09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090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638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99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3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79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17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3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61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774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52.xml"/><Relationship Id="rId3" Type="http://schemas.openxmlformats.org/officeDocument/2006/relationships/image" Target="../media/image4.png"/><Relationship Id="rId7" Type="http://schemas.openxmlformats.org/officeDocument/2006/relationships/slide" Target="slide28.xml"/><Relationship Id="rId12" Type="http://schemas.openxmlformats.org/officeDocument/2006/relationships/slide" Target="slide48.xm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44.xml"/><Relationship Id="rId5" Type="http://schemas.openxmlformats.org/officeDocument/2006/relationships/slide" Target="slide20.xml"/><Relationship Id="rId15" Type="http://schemas.openxmlformats.org/officeDocument/2006/relationships/slide" Target="slide19.xml"/><Relationship Id="rId10" Type="http://schemas.openxmlformats.org/officeDocument/2006/relationships/slide" Target="slide40.xml"/><Relationship Id="rId4" Type="http://schemas.openxmlformats.org/officeDocument/2006/relationships/slide" Target="slide13.xml"/><Relationship Id="rId9" Type="http://schemas.openxmlformats.org/officeDocument/2006/relationships/slide" Target="slide36.xml"/><Relationship Id="rId14" Type="http://schemas.openxmlformats.org/officeDocument/2006/relationships/slide" Target="slide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15.jpeg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15.jpeg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.png"/><Relationship Id="rId7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3.png"/><Relationship Id="rId5" Type="http://schemas.openxmlformats.org/officeDocument/2006/relationships/slide" Target="slide4.xml"/><Relationship Id="rId10" Type="http://schemas.openxmlformats.org/officeDocument/2006/relationships/slide" Target="slide19.xml"/><Relationship Id="rId4" Type="http://schemas.openxmlformats.org/officeDocument/2006/relationships/slide" Target="slide3.xml"/><Relationship Id="rId9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33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18.jpeg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5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slide" Target="slide37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9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41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3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slide" Target="slide45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slide" Target="slide46.xml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7.xml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5" Type="http://schemas.openxmlformats.org/officeDocument/2006/relationships/slide" Target="slide49.xml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5" Type="http://schemas.openxmlformats.org/officeDocument/2006/relationships/slide" Target="slide50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1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5" Type="http://schemas.openxmlformats.org/officeDocument/2006/relationships/slide" Target="slide53.xml"/><Relationship Id="rId4" Type="http://schemas.openxmlformats.org/officeDocument/2006/relationships/image" Target="../media/image2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3.xml"/><Relationship Id="rId7" Type="http://schemas.openxmlformats.org/officeDocument/2006/relationships/slide" Target="slide5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4.xml"/><Relationship Id="rId5" Type="http://schemas.openxmlformats.org/officeDocument/2006/relationships/slide" Target="slide52.xml"/><Relationship Id="rId4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5.xml"/><Relationship Id="rId4" Type="http://schemas.openxmlformats.org/officeDocument/2006/relationships/image" Target="../media/image2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slide" Target="slide57.xml"/><Relationship Id="rId4" Type="http://schemas.openxmlformats.org/officeDocument/2006/relationships/image" Target="../media/image2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4" Type="http://schemas.openxmlformats.org/officeDocument/2006/relationships/image" Target="../media/image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9.xml"/><Relationship Id="rId4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slide" Target="slide77.xml"/><Relationship Id="rId18" Type="http://schemas.openxmlformats.org/officeDocument/2006/relationships/slide" Target="slide87.xml"/><Relationship Id="rId26" Type="http://schemas.openxmlformats.org/officeDocument/2006/relationships/image" Target="../media/image3.png"/><Relationship Id="rId3" Type="http://schemas.openxmlformats.org/officeDocument/2006/relationships/image" Target="../media/image4.png"/><Relationship Id="rId21" Type="http://schemas.openxmlformats.org/officeDocument/2006/relationships/slide" Target="slide93.xml"/><Relationship Id="rId7" Type="http://schemas.openxmlformats.org/officeDocument/2006/relationships/slide" Target="slide65.xml"/><Relationship Id="rId12" Type="http://schemas.openxmlformats.org/officeDocument/2006/relationships/slide" Target="slide75.xml"/><Relationship Id="rId17" Type="http://schemas.openxmlformats.org/officeDocument/2006/relationships/slide" Target="slide85.xml"/><Relationship Id="rId25" Type="http://schemas.openxmlformats.org/officeDocument/2006/relationships/slide" Target="slide13.xml"/><Relationship Id="rId2" Type="http://schemas.openxmlformats.org/officeDocument/2006/relationships/notesSlide" Target="../notesSlides/notesSlide50.xml"/><Relationship Id="rId16" Type="http://schemas.openxmlformats.org/officeDocument/2006/relationships/slide" Target="slide83.xml"/><Relationship Id="rId20" Type="http://schemas.openxmlformats.org/officeDocument/2006/relationships/slide" Target="slide9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3.xml"/><Relationship Id="rId11" Type="http://schemas.openxmlformats.org/officeDocument/2006/relationships/slide" Target="slide73.xml"/><Relationship Id="rId24" Type="http://schemas.openxmlformats.org/officeDocument/2006/relationships/slide" Target="slide99.xml"/><Relationship Id="rId5" Type="http://schemas.openxmlformats.org/officeDocument/2006/relationships/slide" Target="slide61.xml"/><Relationship Id="rId15" Type="http://schemas.openxmlformats.org/officeDocument/2006/relationships/slide" Target="slide81.xml"/><Relationship Id="rId23" Type="http://schemas.openxmlformats.org/officeDocument/2006/relationships/slide" Target="slide97.xml"/><Relationship Id="rId10" Type="http://schemas.openxmlformats.org/officeDocument/2006/relationships/slide" Target="slide71.xml"/><Relationship Id="rId19" Type="http://schemas.openxmlformats.org/officeDocument/2006/relationships/slide" Target="slide89.xml"/><Relationship Id="rId4" Type="http://schemas.openxmlformats.org/officeDocument/2006/relationships/slide" Target="slide60.xml"/><Relationship Id="rId9" Type="http://schemas.openxmlformats.org/officeDocument/2006/relationships/slide" Target="slide69.xml"/><Relationship Id="rId14" Type="http://schemas.openxmlformats.org/officeDocument/2006/relationships/slide" Target="slide79.xml"/><Relationship Id="rId22" Type="http://schemas.openxmlformats.org/officeDocument/2006/relationships/slide" Target="slide9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slide" Target="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slide" Target="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slide" Target="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slide" Target="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slide" Target="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96.xml"/><Relationship Id="rId7" Type="http://schemas.microsoft.com/office/2007/relationships/hdphoto" Target="../media/hdphoto2.wdp"/><Relationship Id="rId2" Type="http://schemas.openxmlformats.org/officeDocument/2006/relationships/slide" Target="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3.png"/><Relationship Id="rId4" Type="http://schemas.openxmlformats.org/officeDocument/2006/relationships/image" Target="../media/image49.jpeg"/><Relationship Id="rId9" Type="http://schemas.microsoft.com/office/2007/relationships/hdphoto" Target="../media/hdphoto3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100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58776" y="889287"/>
            <a:ext cx="4033837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800" b="1" dirty="0" smtClean="0">
                <a:solidFill>
                  <a:srgbClr val="0070C0"/>
                </a:solidFill>
                <a:latin typeface="+mj-lt"/>
              </a:rPr>
              <a:t>75 лет Великой Победы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1265940" y="3475858"/>
            <a:ext cx="2219508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254000" dist="190500" dir="5400000" sx="90000" sy="90000" algn="t" rotWithShape="0">
              <a:schemeClr val="accent6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1530751" y="4428709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u="sng">
                <a:solidFill>
                  <a:schemeClr val="bg1"/>
                </a:solidFill>
                <a:latin typeface="Roboto Slab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Правила игры</a:t>
            </a:r>
            <a:endParaRPr lang="ru-RU" sz="1600" u="sng">
              <a:solidFill>
                <a:schemeClr val="bg1"/>
              </a:solidFill>
              <a:latin typeface="Roboto Slab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358776" y="392654"/>
            <a:ext cx="4033837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smtClean="0">
                <a:solidFill>
                  <a:srgbClr val="2382C6"/>
                </a:solidFill>
                <a:latin typeface="+mj-lt"/>
              </a:rPr>
              <a:t>Урок-квиз</a:t>
            </a:r>
            <a:endParaRPr lang="ru-RU" sz="2200">
              <a:solidFill>
                <a:srgbClr val="2382C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4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Прохоровка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Ленинград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Сталинград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Владикавказ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Пленный генерал-фельдмаршал Паулюс с советскими офицерами под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5206"/>
            <a:ext cx="5867400" cy="34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:a16="http://schemas.microsoft.com/office/drawing/2014/main" xmlns="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7620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45793"/>
            <a:ext cx="448215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«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Воин-освободитель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— монумент в берлинском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Трептов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-парке. Центром композиции является бронзовая фигура советского солдата, стоящего на обломках свастики. В одной руке солдат держит опущенный меч, а другой поддерживает спасённую им немецкую девочку.</a:t>
            </a:r>
          </a:p>
        </p:txBody>
      </p:sp>
      <p:sp>
        <p:nvSpPr>
          <p:cNvPr id="7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Picture 2" descr="TreptowEhrenmal1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7094" y="1166813"/>
            <a:ext cx="3316532" cy="32935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ленный генерал-фельдмаршал Паулюс с советскими офицерами под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xmlns="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1973B8-5C85-4E5F-9965-7BF300DBC622}"/>
              </a:ext>
            </a:extLst>
          </p:cNvPr>
          <p:cNvSpPr/>
          <p:nvPr/>
        </p:nvSpPr>
        <p:spPr>
          <a:xfrm flipH="1">
            <a:off x="366354" y="1162915"/>
            <a:ext cx="2817676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фотографии изображено конвоирование пленённого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генерал-фельдмаршала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Фридриха Паулюса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штаб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64-й армии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31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января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1943 года в ходе битвы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Сталинград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Пленный генерал-фельдмаршал Паулюс с советскими офицерами под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5206"/>
            <a:ext cx="5867400" cy="34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Москва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>
                <a:solidFill>
                  <a:schemeClr val="tx1"/>
                </a:solidFill>
                <a:latin typeface="+mj-lt"/>
              </a:rPr>
              <a:t>Ленинград</a:t>
            </a:r>
          </a:p>
        </p:txBody>
      </p:sp>
      <p:sp>
        <p:nvSpPr>
          <p:cNvPr id="17" name="Скругленный 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Минск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Киев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4" descr="Музей городской скульптуры Петербурга показал, каким был салют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8830"/>
            <a:ext cx="5885660" cy="34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:a16="http://schemas.microsoft.com/office/drawing/2014/main" xmlns="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069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Музей городской скульптуры Петербурга показал, каким был салют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xmlns="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1973B8-5C85-4E5F-9965-7BF300DBC622}"/>
              </a:ext>
            </a:extLst>
          </p:cNvPr>
          <p:cNvSpPr/>
          <p:nvPr/>
        </p:nvSpPr>
        <p:spPr>
          <a:xfrm flipH="1">
            <a:off x="366353" y="1162915"/>
            <a:ext cx="2817676" cy="280717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27 января 1944 года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20.00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Ленинград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салютовал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24 залпами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324 орудий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честь полного снятия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блокады.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Это был единственный салют во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время Великой Отечественной войны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произведённый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не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Москве.</a:t>
            </a: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Музей городской скульптуры Петербурга показал, каким был салют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8830"/>
            <a:ext cx="5885660" cy="34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Москва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Прага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Берлин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Минск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2" name="Picture 2" descr="Какая страна больше всего потратила на Вторую мировую | Русская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48191"/>
            <a:ext cx="5868883" cy="34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:a16="http://schemas.microsoft.com/office/drawing/2014/main" xmlns="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8409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кая страна больше всего потратила на Вторую мировую | Русская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068"/>
            <a:ext cx="9144000" cy="51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xmlns="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1973B8-5C85-4E5F-9965-7BF300DBC622}"/>
              </a:ext>
            </a:extLst>
          </p:cNvPr>
          <p:cNvSpPr/>
          <p:nvPr/>
        </p:nvSpPr>
        <p:spPr>
          <a:xfrm flipH="1">
            <a:off x="366353" y="1162915"/>
            <a:ext cx="2817676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7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сентября 1945 года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столице поверженной Германии,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Берлине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у Бранденбургских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ворот состоялся парад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Победы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союзных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войск.</a:t>
            </a: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Picture 2" descr="Какая страна больше всего потратила на Вторую мировую | Русская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48191"/>
            <a:ext cx="5868883" cy="34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4" name="Прямоугольник с двумя скругленными соседними углами 633">
            <a:hlinkClick r:id="rId4" action="ppaction://hlinksldjump"/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938656" y="107151"/>
            <a:ext cx="1266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Раунд 2</a:t>
            </a:r>
          </a:p>
        </p:txBody>
      </p:sp>
      <p:sp>
        <p:nvSpPr>
          <p:cNvPr id="7" name="Овал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FCF564BE-A43F-4D7B-991B-94EDCDBBA512}"/>
              </a:ext>
            </a:extLst>
          </p:cNvPr>
          <p:cNvSpPr/>
          <p:nvPr/>
        </p:nvSpPr>
        <p:spPr>
          <a:xfrm>
            <a:off x="21539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</a:t>
            </a:r>
          </a:p>
        </p:txBody>
      </p:sp>
      <p:sp>
        <p:nvSpPr>
          <p:cNvPr id="8" name="Овал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78B3CA1-DA5F-453F-8E4C-A5497C1F8FEB}"/>
              </a:ext>
            </a:extLst>
          </p:cNvPr>
          <p:cNvSpPr/>
          <p:nvPr/>
        </p:nvSpPr>
        <p:spPr>
          <a:xfrm>
            <a:off x="31562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2</a:t>
            </a:r>
          </a:p>
        </p:txBody>
      </p:sp>
      <p:sp>
        <p:nvSpPr>
          <p:cNvPr id="9" name="Овал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7A764176-B90F-4D15-89AA-5C781A6740CC}"/>
              </a:ext>
            </a:extLst>
          </p:cNvPr>
          <p:cNvSpPr/>
          <p:nvPr/>
        </p:nvSpPr>
        <p:spPr>
          <a:xfrm>
            <a:off x="41585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3</a:t>
            </a:r>
          </a:p>
        </p:txBody>
      </p:sp>
      <p:sp>
        <p:nvSpPr>
          <p:cNvPr id="10" name="Овал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FB1B59CC-B0FB-49E2-896C-A66D6A8BD920}"/>
              </a:ext>
            </a:extLst>
          </p:cNvPr>
          <p:cNvSpPr/>
          <p:nvPr/>
        </p:nvSpPr>
        <p:spPr>
          <a:xfrm>
            <a:off x="51608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4</a:t>
            </a:r>
          </a:p>
        </p:txBody>
      </p:sp>
      <p:sp>
        <p:nvSpPr>
          <p:cNvPr id="11" name="Овал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80B624E3-6F74-4025-8C8E-B023E6F03D40}"/>
              </a:ext>
            </a:extLst>
          </p:cNvPr>
          <p:cNvSpPr/>
          <p:nvPr/>
        </p:nvSpPr>
        <p:spPr>
          <a:xfrm>
            <a:off x="61631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5</a:t>
            </a:r>
          </a:p>
        </p:txBody>
      </p:sp>
      <p:sp>
        <p:nvSpPr>
          <p:cNvPr id="12" name="Овал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F424FB9-0791-43FC-97B7-67028CDC115E}"/>
              </a:ext>
            </a:extLst>
          </p:cNvPr>
          <p:cNvSpPr/>
          <p:nvPr/>
        </p:nvSpPr>
        <p:spPr>
          <a:xfrm>
            <a:off x="215887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6</a:t>
            </a:r>
          </a:p>
        </p:txBody>
      </p:sp>
      <p:sp>
        <p:nvSpPr>
          <p:cNvPr id="13" name="Овал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42A2AC3-90BA-416B-9731-A84ADF1F13F9}"/>
              </a:ext>
            </a:extLst>
          </p:cNvPr>
          <p:cNvSpPr/>
          <p:nvPr/>
        </p:nvSpPr>
        <p:spPr>
          <a:xfrm>
            <a:off x="31484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7</a:t>
            </a:r>
          </a:p>
        </p:txBody>
      </p:sp>
      <p:sp>
        <p:nvSpPr>
          <p:cNvPr id="14" name="Овал 1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D5F49D8-423F-48D2-90EA-87F2C56E72C3}"/>
              </a:ext>
            </a:extLst>
          </p:cNvPr>
          <p:cNvSpPr/>
          <p:nvPr/>
        </p:nvSpPr>
        <p:spPr>
          <a:xfrm>
            <a:off x="41546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8</a:t>
            </a:r>
          </a:p>
        </p:txBody>
      </p:sp>
      <p:sp>
        <p:nvSpPr>
          <p:cNvPr id="15" name="Овал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A92D0D1-D5DF-4F0B-8EB6-A3CB9745FB14}"/>
              </a:ext>
            </a:extLst>
          </p:cNvPr>
          <p:cNvSpPr/>
          <p:nvPr/>
        </p:nvSpPr>
        <p:spPr>
          <a:xfrm>
            <a:off x="51608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9</a:t>
            </a:r>
          </a:p>
        </p:txBody>
      </p:sp>
      <p:sp>
        <p:nvSpPr>
          <p:cNvPr id="16" name="Овал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532D3F4-B4A9-4FEC-87A0-E8A8B1A50DF4}"/>
              </a:ext>
            </a:extLst>
          </p:cNvPr>
          <p:cNvSpPr/>
          <p:nvPr/>
        </p:nvSpPr>
        <p:spPr>
          <a:xfrm>
            <a:off x="61631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10</a:t>
            </a:r>
          </a:p>
        </p:txBody>
      </p:sp>
      <p:sp>
        <p:nvSpPr>
          <p:cNvPr id="21" name="TextBox 2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E0B499E-CCA0-48D9-92C4-B63E0149E16A}"/>
              </a:ext>
            </a:extLst>
          </p:cNvPr>
          <p:cNvSpPr txBox="1"/>
          <p:nvPr/>
        </p:nvSpPr>
        <p:spPr>
          <a:xfrm>
            <a:off x="2795421" y="1166813"/>
            <a:ext cx="3553158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>
                <a:solidFill>
                  <a:srgbClr val="0070C0"/>
                </a:solidFill>
                <a:latin typeface="Merriweather" panose="00000500000000000000" pitchFamily="2" charset="-52"/>
              </a:rPr>
              <a:t>Выберите вопрос</a:t>
            </a:r>
          </a:p>
        </p:txBody>
      </p:sp>
      <p:sp>
        <p:nvSpPr>
          <p:cNvPr id="19" name="Скругленный прямоугольник 18">
            <a:hlinkClick r:id="rId16" action="ppaction://hlinksldjump"/>
          </p:cNvPr>
          <p:cNvSpPr/>
          <p:nvPr/>
        </p:nvSpPr>
        <p:spPr>
          <a:xfrm>
            <a:off x="3575051" y="4361858"/>
            <a:ext cx="199389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254000" dist="127000" dir="5400000" sx="90000" sy="90000" algn="t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Перейти к раунду </a:t>
            </a:r>
            <a:r>
              <a:rPr lang="ru-RU" sz="1200" b="1" smtClean="0">
                <a:solidFill>
                  <a:schemeClr val="tx1"/>
                </a:solidFill>
              </a:rPr>
              <a:t>3</a:t>
            </a:r>
            <a:endParaRPr lang="ru-RU" sz="1200" b="1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8"/>
            <a:ext cx="2880000" cy="605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5730" y="72556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Правила игры</a:t>
            </a:r>
          </a:p>
        </p:txBody>
      </p:sp>
      <p:sp>
        <p:nvSpPr>
          <p:cNvPr id="19" name="Скругленный прямоугольник 18">
            <a:hlinkClick r:id="rId3" action="ppaction://hlinksldjump"/>
          </p:cNvPr>
          <p:cNvSpPr/>
          <p:nvPr/>
        </p:nvSpPr>
        <p:spPr>
          <a:xfrm>
            <a:off x="7000873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в меню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961855-3205-4D62-84DB-0A6149AC7EA7}"/>
              </a:ext>
            </a:extLst>
          </p:cNvPr>
          <p:cNvSpPr txBox="1"/>
          <p:nvPr/>
        </p:nvSpPr>
        <p:spPr>
          <a:xfrm>
            <a:off x="4751384" y="854817"/>
            <a:ext cx="4033839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300" dirty="0">
                <a:solidFill>
                  <a:prstClr val="black"/>
                </a:solidFill>
              </a:rPr>
              <a:t>Третий раунд – «Своя игра». В нём вопросы</a:t>
            </a: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разбиты на 4 темы, в каждой из </a:t>
            </a:r>
            <a:r>
              <a:rPr lang="ru-RU" sz="1300" dirty="0" smtClean="0">
                <a:solidFill>
                  <a:prstClr val="black"/>
                </a:solidFill>
              </a:rPr>
              <a:t>которых</a:t>
            </a:r>
            <a:r>
              <a:rPr lang="en-US" sz="1300" dirty="0">
                <a:solidFill>
                  <a:prstClr val="black"/>
                </a:solidFill>
              </a:rPr>
              <a:t/>
            </a:r>
            <a:br>
              <a:rPr lang="en-US" sz="1300" dirty="0">
                <a:solidFill>
                  <a:prstClr val="black"/>
                </a:solidFill>
              </a:rPr>
            </a:br>
            <a:r>
              <a:rPr lang="ru-RU" sz="1300" dirty="0">
                <a:solidFill>
                  <a:prstClr val="black"/>
                </a:solidFill>
              </a:rPr>
              <a:t>5 вопросов от 1 до 5 баллов. Чем больше баллов у вопроса, тем он сложнее.</a:t>
            </a:r>
            <a:endParaRPr lang="en-US" sz="1300" dirty="0">
              <a:solidFill>
                <a:prstClr val="black"/>
              </a:solidFill>
            </a:endParaRP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Если команда отвечает правильно, то она получает то количество баллов, которое стоил вопрос, и право выбора следующего вопроса. Если ответ неверный – другие команды получают возможность ответить на тот же вопрос.</a:t>
            </a: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Победитель определяется по наибольшему количеству набранных за всю игру баллов. </a:t>
            </a: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Успехов!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4" y="854817"/>
            <a:ext cx="4222954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300" dirty="0">
                <a:solidFill>
                  <a:prstClr val="black"/>
                </a:solidFill>
              </a:rPr>
              <a:t>Игра командная и делится на 3 раунда. В каждой команде от 4 до 6 человек. </a:t>
            </a: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Первый раунд – «О, счастливчик!». В этом туре командам необходимо ответить на вопрос «В каком городе происходит событие?». За каждый правильный команда получает 1 балл.</a:t>
            </a:r>
            <a:endParaRPr lang="en-US" sz="1300" dirty="0">
              <a:solidFill>
                <a:prstClr val="black"/>
              </a:solidFill>
            </a:endParaRP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Второй раунд – «Поле чудес</a:t>
            </a:r>
            <a:r>
              <a:rPr lang="ru-RU" sz="1300" dirty="0" smtClean="0">
                <a:solidFill>
                  <a:prstClr val="black"/>
                </a:solidFill>
              </a:rPr>
              <a:t>». В его вопросах зашифрованы фамилии полководцев Победы. </a:t>
            </a: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К </a:t>
            </a:r>
            <a:r>
              <a:rPr lang="ru-RU" sz="1300" dirty="0">
                <a:solidFill>
                  <a:prstClr val="black"/>
                </a:solidFill>
              </a:rPr>
              <a:t>каждому </a:t>
            </a:r>
            <a:r>
              <a:rPr lang="ru-RU" sz="1300" dirty="0" smtClean="0">
                <a:solidFill>
                  <a:prstClr val="black"/>
                </a:solidFill>
              </a:rPr>
              <a:t>вопросу даётся </a:t>
            </a:r>
            <a:r>
              <a:rPr lang="ru-RU" sz="1300" dirty="0">
                <a:solidFill>
                  <a:prstClr val="black"/>
                </a:solidFill>
              </a:rPr>
              <a:t>игровое поле</a:t>
            </a:r>
            <a:r>
              <a:rPr lang="ru-RU" sz="1300" dirty="0" smtClean="0">
                <a:solidFill>
                  <a:prstClr val="black"/>
                </a:solidFill>
              </a:rPr>
              <a:t>,</a:t>
            </a: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в </a:t>
            </a:r>
            <a:r>
              <a:rPr lang="ru-RU" sz="1300" dirty="0">
                <a:solidFill>
                  <a:prstClr val="black"/>
                </a:solidFill>
              </a:rPr>
              <a:t>котором показано количество букв в ответе. </a:t>
            </a:r>
            <a:endParaRPr lang="ru-RU" sz="13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Если </a:t>
            </a:r>
            <a:r>
              <a:rPr lang="ru-RU" sz="1300" dirty="0">
                <a:solidFill>
                  <a:prstClr val="black"/>
                </a:solidFill>
              </a:rPr>
              <a:t>командам сразу не удалось дать правильный ответ, ведущий открывает дополнительные буквы </a:t>
            </a:r>
            <a:endParaRPr lang="ru-RU" sz="13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в </a:t>
            </a:r>
            <a:r>
              <a:rPr lang="ru-RU" sz="1300" dirty="0">
                <a:solidFill>
                  <a:prstClr val="black"/>
                </a:solidFill>
              </a:rPr>
              <a:t>игровом поле. При этом с каждой подсказкой количество баллов за ответ снижается от 3 до 1. </a:t>
            </a:r>
            <a:endParaRPr lang="ru-RU" sz="13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В </a:t>
            </a:r>
            <a:r>
              <a:rPr lang="ru-RU" sz="1300" dirty="0">
                <a:solidFill>
                  <a:prstClr val="black"/>
                </a:solidFill>
              </a:rPr>
              <a:t>каждом вопросе по </a:t>
            </a:r>
            <a:r>
              <a:rPr lang="ru-RU" sz="1300" dirty="0" smtClean="0">
                <a:solidFill>
                  <a:prstClr val="black"/>
                </a:solidFill>
              </a:rPr>
              <a:t>две </a:t>
            </a:r>
            <a:r>
              <a:rPr lang="ru-RU" sz="1300" dirty="0">
                <a:solidFill>
                  <a:prstClr val="black"/>
                </a:solidFill>
              </a:rPr>
              <a:t>подсказки. Чем меньше </a:t>
            </a:r>
            <a:r>
              <a:rPr lang="ru-RU" sz="1300" dirty="0" smtClean="0">
                <a:solidFill>
                  <a:prstClr val="black"/>
                </a:solidFill>
              </a:rPr>
              <a:t>команде понадобилось </a:t>
            </a:r>
            <a:r>
              <a:rPr lang="ru-RU" sz="1300" dirty="0">
                <a:solidFill>
                  <a:prstClr val="black"/>
                </a:solidFill>
              </a:rPr>
              <a:t>подсказок, тем больше баллов </a:t>
            </a:r>
            <a:r>
              <a:rPr lang="ru-RU" sz="1300" dirty="0" smtClean="0">
                <a:solidFill>
                  <a:prstClr val="black"/>
                </a:solidFill>
              </a:rPr>
              <a:t>она </a:t>
            </a:r>
            <a:r>
              <a:rPr lang="ru-RU" sz="1300" dirty="0">
                <a:solidFill>
                  <a:prstClr val="black"/>
                </a:solidFill>
              </a:rPr>
              <a:t>получит за каждый вопрос (то есть за каждый вопрос можно получить 3, 2 или 1 балл).</a:t>
            </a:r>
          </a:p>
        </p:txBody>
      </p:sp>
    </p:spTree>
    <p:extLst>
      <p:ext uri="{BB962C8B-B14F-4D97-AF65-F5344CB8AC3E}">
        <p14:creationId xmlns:p14="http://schemas.microsoft.com/office/powerpoint/2010/main" val="5858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7" name="Таблица 6">
            <a:extLst>
              <a:ext uri="{FF2B5EF4-FFF2-40B4-BE49-F238E27FC236}">
                <a16:creationId xmlns:a16="http://schemas.microsoft.com/office/drawing/2014/main" xmlns="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xmlns="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2121955"/>
                  </a:ext>
                </a:extLst>
              </a:tr>
            </a:tbl>
          </a:graphicData>
        </a:graphic>
      </p:graphicFrame>
      <p:pic>
        <p:nvPicPr>
          <p:cNvPr id="18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908855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польский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– один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из крупнейших полководцев Второй мировой войны. Единственный в истории СССР маршал двух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стран – Советского Союза и Польши. Командовал Донским, Центральным,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1-м Белорусским фронтами, а также Парадом Победы 24 июня 1945 года на Красной площади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Москве.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9" name="Таблица 6">
            <a:extLst>
              <a:ext uri="{FF2B5EF4-FFF2-40B4-BE49-F238E27FC236}">
                <a16:creationId xmlns:a16="http://schemas.microsoft.com/office/drawing/2014/main" xmlns="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xmlns="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2121955"/>
                  </a:ext>
                </a:extLst>
              </a:tr>
            </a:tbl>
          </a:graphicData>
        </a:graphic>
      </p:graphicFrame>
      <p:pic>
        <p:nvPicPr>
          <p:cNvPr id="20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908855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и польский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– один из крупнейших полководцев Второй мировой войны. Единственный в истории СССР маршал двух стран – Советского Союза и Польши. Командовал Донским, Центральным,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1-м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Белорусским фронтами,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также Парадом Победы 24 июня 1945 года на Красной площади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 Москве.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8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3" name="Таблица 6">
            <a:extLst>
              <a:ext uri="{FF2B5EF4-FFF2-40B4-BE49-F238E27FC236}">
                <a16:creationId xmlns:a16="http://schemas.microsoft.com/office/drawing/2014/main" xmlns="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xmlns="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2121955"/>
                  </a:ext>
                </a:extLst>
              </a:tr>
            </a:tbl>
          </a:graphicData>
        </a:graphic>
      </p:graphicFrame>
      <p:pic>
        <p:nvPicPr>
          <p:cNvPr id="18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908855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польский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– один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полководцев Второй мировой войны. Единственный в истории СССР маршал двух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стран – Советского Союза и Польши. Командовал Донским, Центральным,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1-м Белорусским фронтами, а также Парадом Победы 24 июня 1945 года на Красной площади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 Москве.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366867" y="1684550"/>
            <a:ext cx="5473700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Под командованием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Константина Константиновича Рокоссовского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войска Донского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фронта разгромили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немцев под Сталинградом, войска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Центрального фронта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нанесли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поражение немецким войскам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под Орлом. Командуя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1-м Белорусским фронтом, Рокоссовский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совместно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войсками генерала 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Д. Черняховского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разгромил группу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армий «Центр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 под Минском.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Белорусский фронт Рокоссовского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освобождал Польшу, Восточную Пруссию, участвовал в Берлинской операции.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4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FB73C9C4-B71A-4F0E-8FE8-878D2BA779DC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D8F87113-519B-45E7-A81E-AC6F1AA4274F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xmlns="" id="{A65CB5B6-FD0E-4341-B75F-84079A7161D3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3" name="Таблица 6">
            <a:extLst>
              <a:ext uri="{FF2B5EF4-FFF2-40B4-BE49-F238E27FC236}">
                <a16:creationId xmlns:a16="http://schemas.microsoft.com/office/drawing/2014/main" xmlns="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xmlns="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xmlns="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2121955"/>
                  </a:ext>
                </a:extLst>
              </a:tr>
            </a:tbl>
          </a:graphicData>
        </a:graphic>
      </p:graphicFrame>
      <p:pic>
        <p:nvPicPr>
          <p:cNvPr id="16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4649" y="1864445"/>
            <a:ext cx="5401314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Союза,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годы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входил в состав Ставки Верховного Главнокомандования, был Главкомом стратегических направлений,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Западным, Юго-Западным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Сталинградским,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Северо-Западным фронтами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как представитель Ставки координировал действия фронтов.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xmlns="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9197296"/>
                  </a:ext>
                </a:extLst>
              </a:tr>
            </a:tbl>
          </a:graphicData>
        </a:graphic>
      </p:graphicFrame>
      <p:pic>
        <p:nvPicPr>
          <p:cNvPr id="14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1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7" name="Таблица 2">
            <a:extLst>
              <a:ext uri="{FF2B5EF4-FFF2-40B4-BE49-F238E27FC236}">
                <a16:creationId xmlns:a16="http://schemas.microsoft.com/office/drawing/2014/main" xmlns="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9197296"/>
                  </a:ext>
                </a:extLst>
              </a:tr>
            </a:tbl>
          </a:graphicData>
        </a:graphic>
      </p:graphicFrame>
      <p:pic>
        <p:nvPicPr>
          <p:cNvPr id="10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4649" y="1864445"/>
            <a:ext cx="5401314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Маршал Советского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Союза, 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годы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входил в состав Ставки Верховного Главнокомандования, был Главкомом стратегических направлений,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Западным, Юго-Западным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Сталинградским,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Северо-Западным фронтами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как представитель Ставки координировал действия фронтов.</a:t>
            </a: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0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xmlns="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Т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9197296"/>
                  </a:ext>
                </a:extLst>
              </a:tr>
            </a:tbl>
          </a:graphicData>
        </a:graphic>
      </p:graphicFrame>
      <p:pic>
        <p:nvPicPr>
          <p:cNvPr id="8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4649" y="1864445"/>
            <a:ext cx="5401314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Маршал Советского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Союза, 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годы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входил в состав Ставки Верховного Главнокомандования, был Главкомом стратегических направлений,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Западным, Юго-Западным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Сталинградским,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Северо-Западным фронтами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как представитель Ставки координировал действия фронтов.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138E4630-0144-45FC-84B3-5B95592C24BA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graphicFrame>
        <p:nvGraphicFramePr>
          <p:cNvPr id="10" name="Таблица 2">
            <a:extLst>
              <a:ext uri="{FF2B5EF4-FFF2-40B4-BE49-F238E27FC236}">
                <a16:creationId xmlns:a16="http://schemas.microsoft.com/office/drawing/2014/main" xmlns="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Т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9197296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354F903-F02D-4F66-8CCB-A3A48B56AAB6}"/>
              </a:ext>
            </a:extLst>
          </p:cNvPr>
          <p:cNvSpPr/>
          <p:nvPr/>
        </p:nvSpPr>
        <p:spPr>
          <a:xfrm flipH="1">
            <a:off x="368339" y="1858789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 именем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маршала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Семёна Константиновича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Тимошенко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связаны многие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оборонительные сражения первого периода Великой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войны.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марта 1943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и до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конца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маршал Тимошенко осуществлял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координацию действий ряда фронтов, принимал участие в разработке и проведении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Ясско-Кишинёвской и Будапештской операций.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D3EE8E70-38C8-474F-8218-225C355D97D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xmlns="" id="{118AA9FA-A14F-4F9E-8CFE-A5DFEB71F893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4650" y="1865040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военный и государственный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 был выдающимся военным теоретиком, талантливым практиком,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хорошо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знающим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оперативно-стратегические вопросы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Его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наиболее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известный труд – «Мозг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армии». Его называют «Патриархом» Генерального штаба.</a:t>
            </a:r>
          </a:p>
        </p:txBody>
      </p:sp>
      <p:pic>
        <p:nvPicPr>
          <p:cNvPr id="14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3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5AFF13E1-929D-41D6-A676-BD085DC4B0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4650" y="1865040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военачальник, военный и государственный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 был выдающимся военным теоретиком, талантливым практиком,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хорошо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знающим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оперативно-стратегические вопросы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Его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наиболее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известный труд – «Мозг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армии». Его называют «Патриархом» Генерального штаба.</a:t>
            </a:r>
          </a:p>
        </p:txBody>
      </p:sp>
      <p:pic>
        <p:nvPicPr>
          <p:cNvPr id="14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4" name="Прямоугольник с двумя скругленными соседними углами 633"/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945070" y="107151"/>
            <a:ext cx="125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Раунд 1</a:t>
            </a:r>
          </a:p>
        </p:txBody>
      </p:sp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3095292" y="1126478"/>
            <a:ext cx="2953415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>
                <a:solidFill>
                  <a:srgbClr val="0070C0"/>
                </a:solidFill>
                <a:latin typeface="Merriweather" panose="00000500000000000000" pitchFamily="2" charset="-52"/>
              </a:rPr>
              <a:t>Выберите год</a:t>
            </a:r>
          </a:p>
        </p:txBody>
      </p:sp>
      <p:sp>
        <p:nvSpPr>
          <p:cNvPr id="12" name="Овал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069E8C-1580-4B12-B39A-81898B5B298F}"/>
              </a:ext>
            </a:extLst>
          </p:cNvPr>
          <p:cNvSpPr/>
          <p:nvPr/>
        </p:nvSpPr>
        <p:spPr>
          <a:xfrm>
            <a:off x="367964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1941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Овал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1A28E1-E657-4F1D-A9B9-CF67104495B5}"/>
              </a:ext>
            </a:extLst>
          </p:cNvPr>
          <p:cNvSpPr/>
          <p:nvPr/>
        </p:nvSpPr>
        <p:spPr>
          <a:xfrm>
            <a:off x="2109982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1942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Овал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1C993EE8-8307-45CB-B46D-6705A205BFA5}"/>
              </a:ext>
            </a:extLst>
          </p:cNvPr>
          <p:cNvSpPr/>
          <p:nvPr/>
        </p:nvSpPr>
        <p:spPr>
          <a:xfrm>
            <a:off x="3852000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1943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Овал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F3FCA8AB-044E-4E1D-BF74-C9D2D2C8BD61}"/>
              </a:ext>
            </a:extLst>
          </p:cNvPr>
          <p:cNvSpPr/>
          <p:nvPr/>
        </p:nvSpPr>
        <p:spPr>
          <a:xfrm>
            <a:off x="5594018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1944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Овал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74C22AEB-0016-4EAA-B9F3-1A83D3A4E82F}"/>
              </a:ext>
            </a:extLst>
          </p:cNvPr>
          <p:cNvSpPr/>
          <p:nvPr/>
        </p:nvSpPr>
        <p:spPr>
          <a:xfrm>
            <a:off x="7336036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1945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Скругленный прямоугольник 12">
            <a:hlinkClick r:id="rId10" action="ppaction://hlinksldjump"/>
          </p:cNvPr>
          <p:cNvSpPr/>
          <p:nvPr/>
        </p:nvSpPr>
        <p:spPr>
          <a:xfrm>
            <a:off x="3575051" y="4361858"/>
            <a:ext cx="199389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254000" dist="127000" dir="5400000" sx="90000" sy="90000" algn="t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Перейти к раунду 2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9687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1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4" name="Таблица 6">
            <a:extLst>
              <a:ext uri="{FF2B5EF4-FFF2-40B4-BE49-F238E27FC236}">
                <a16:creationId xmlns:a16="http://schemas.microsoft.com/office/drawing/2014/main" xmlns="" id="{5AFF13E1-929D-41D6-A676-BD085DC4B0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>
                          <a:latin typeface="+mj-lt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4650" y="1865040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военачальник, военный и государственный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 был выдающимся военным теоретиком, талантливым практиком,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хорошо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знающим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оперативно-стратегические вопросы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Его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наиболее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известный труд – «Мозг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армии». Его называют «Патриархом» Генерального штаба.</a:t>
            </a:r>
          </a:p>
        </p:txBody>
      </p:sp>
      <p:pic>
        <p:nvPicPr>
          <p:cNvPr id="10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391487" y="1847214"/>
            <a:ext cx="5624181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самый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тяжёлый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начальный период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маршал Борис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Михайлович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Шапошников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возглавлял Генеральный штаб РККА.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июля 1941 по февраль 1945 года был членом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Ставки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Верховного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Главнокомандования. При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его непосредственном участии были разработаны предложения по подготовке и ведению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контрнаступления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Красной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Армии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зимой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1941—1942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7EDF52A6-C349-4618-9697-D12476930DE1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graphicFrame>
        <p:nvGraphicFramePr>
          <p:cNvPr id="10" name="Таблица 6">
            <a:extLst>
              <a:ext uri="{FF2B5EF4-FFF2-40B4-BE49-F238E27FC236}">
                <a16:creationId xmlns:a16="http://schemas.microsoft.com/office/drawing/2014/main" xmlns="" id="{5AFF13E1-929D-41D6-A676-BD085DC4B0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>
                          <a:latin typeface="+mj-lt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П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11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F72D110A-3E2C-40CF-BCA8-1D7396E172B6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xmlns="" id="{FD051E7C-5188-40A3-821E-97B8D3BDF5AF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052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86198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832414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июне 1942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возглавил Генштаб РККА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Находясь на этом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посту, он непосредственно участвовал в боевых действиях.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полтора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он вырос от генерал-майора до Маршала Советского Союза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вместе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К. Жуковым стал первым кавалером ордена «Победа».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146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8" name="Скругленный прямоугольник 17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hlinkClick r:id="rId3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1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4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832414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июне 1942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возглавил Генштаб РККА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Находясь на этом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посту, он непосредственно участвовал в боевых действиях.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полтора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он вырос от генерал-майора до Маршала Советского Союза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вместе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К. Жуковым стал первым кавалером ордена «Победа».</a:t>
            </a:r>
          </a:p>
        </p:txBody>
      </p:sp>
    </p:spTree>
    <p:extLst>
      <p:ext uri="{BB962C8B-B14F-4D97-AF65-F5344CB8AC3E}">
        <p14:creationId xmlns:p14="http://schemas.microsoft.com/office/powerpoint/2010/main" val="17565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832414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июне 1942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возглавил Генштаб РККА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Находясь на этом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посту, он непосредственно участвовал в боевых действиях.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полтора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он вырос от генерал-майора до Маршала Советского Союза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вместе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К. Жуковым стал первым кавалером ордена «Победа».</a:t>
            </a:r>
          </a:p>
        </p:txBody>
      </p:sp>
    </p:spTree>
    <p:extLst>
      <p:ext uri="{BB962C8B-B14F-4D97-AF65-F5344CB8AC3E}">
        <p14:creationId xmlns:p14="http://schemas.microsoft.com/office/powerpoint/2010/main" val="1912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9A3C365C-88B5-4B54-8146-20B620056956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867D764-224B-4BB8-93E5-128C054C6484}"/>
              </a:ext>
            </a:extLst>
          </p:cNvPr>
          <p:cNvSpPr/>
          <p:nvPr/>
        </p:nvSpPr>
        <p:spPr>
          <a:xfrm flipH="1">
            <a:off x="391489" y="1799403"/>
            <a:ext cx="5473700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Александр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Михайлович Василевский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координировал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действия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Сталинградской и Курской битвах,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при освобождении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Донбасса и взятии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Севастополя, в сражениях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Правобережной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Украине 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Белорусской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наступательной операции. Во время его командования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3-м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Белорусским фронтом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ходе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Восточно-Прусской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операции руководил штурмом Кёнигсберга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Эта операция вошла в учебники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 военному искусству.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5A5E9C6D-3D4E-4D7F-9648-706B73EC1FB4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xmlns="" id="{D2AB060B-A2ED-498B-BD4D-25D68B643C58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8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68200" y="1861023"/>
            <a:ext cx="5118199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Советского Союза в 1944 году.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время Великой Отечественной войны командовал войсками Южного, Юго-Западного, 2-го Украинского фронтов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июля 1945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Забайкальским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фронтом, который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наносил главный удар по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Квантунской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армии японцев в Маньчжурии.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8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20" name="Скругленный прямоугольник 19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68201" y="1861023"/>
            <a:ext cx="5071065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Советского Союза в 1944 году.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время Великой Отечественной войны командовал войсками Южного, Юго-Западного, 2-го Украинского фронтов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июля 1945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Забайкальским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фронтом, который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наносил главный удар по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Квантунской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армии японцев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Маньчжурии.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68201" y="1861023"/>
            <a:ext cx="5071065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Советского Союза в 1944 году.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время Великой Отечественной войны командовал войсками Южного, Юго-Западного, 2-го Украинского фронтов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июля 1945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Забайкальским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фронтом, который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наносил главный удар по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Квантунской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армии японцев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Маньчжурии.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4AFB9654-126C-4498-B14A-67A94AA1479C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09D6C71-7367-44D9-9F9E-521F43A366E3}"/>
              </a:ext>
            </a:extLst>
          </p:cNvPr>
          <p:cNvSpPr/>
          <p:nvPr/>
        </p:nvSpPr>
        <p:spPr>
          <a:xfrm flipH="1">
            <a:off x="380705" y="1773186"/>
            <a:ext cx="5071065" cy="306834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Армия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Родиона Яковлевича Малиновского </a:t>
            </a:r>
            <a:endParaRPr lang="ru-RU" sz="1600" b="1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взаимодействии с другими армиями остановила, а затем разгромила группу армий «Дон» под Сталинградом. Его войска освобождали Ростов и Донбасс, взяли Одессу, совместно с войсками 3-го Украинского фронта разгромили группу армий «Южная Украина»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ходе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Ясско-Кишинёвской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операции.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мая 1944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он командовал 2-м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Украинским фронтом, войска которого освобождали Румынию, Венгрию, Австрию, Чехословакию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AFA87B61-B827-4A07-B71A-AFF6F7EEF58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xmlns="" id="{1D2EC0DC-B1A5-45CD-819F-DA8DE137DD88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42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Москва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Минск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Киев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Берлин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  <p:pic>
        <p:nvPicPr>
          <p:cNvPr id="6146" name="Picture 2" descr="Парад, изменивший историю. 7 ноября 1941 года — История России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36283"/>
            <a:ext cx="5867400" cy="34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6237" y="1690799"/>
            <a:ext cx="554265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военно-морской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возглавлял Нарком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ВМФ СССР, входил в состав Ставки Верховного Главнокомандования и Государственного комитета обороны.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на 22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июня 1941 года он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отдал приказ о приведении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всех флотов и флотилий Советского Союза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полную боевую готовность, что позволило избежать потерь кораблей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морской авиации в первый день войны.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6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8" name="Скругленный прямоугольник 17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6237" y="1690799"/>
            <a:ext cx="554265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военно-морской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возглавлял Нарком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ВМФ СССР, входил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состав Ставки Верховного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Главнокомандования и Государственного комитета обороны.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на 22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июня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1941 года он отдал приказ о приведении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всех флотов и флотилий Советского Союза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полную боевую готовность, что позволило избежать потерь кораблей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морской авиации в первый день войны.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5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9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6237" y="1690799"/>
            <a:ext cx="554265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военно-морской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возглавлял Нарком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ВМФ СССР, входил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состав Ставки Верховного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Главнокомандования и Государственного комитета обороны.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на 22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июня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1941 года он отдал приказ о приведении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всех флотов и флотилий Советского Союза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полную боевую готовность, что позволило избежать потерь кораблей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морской авиации в первый день войны.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3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D92D8E-1F2E-4DE2-912B-9C1E73319660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0D78DDB-4B5F-4CC7-8FEF-3F9C3331A47C}"/>
              </a:ext>
            </a:extLst>
          </p:cNvPr>
          <p:cNvSpPr/>
          <p:nvPr/>
        </p:nvSpPr>
        <p:spPr>
          <a:xfrm flipH="1">
            <a:off x="358775" y="1876945"/>
            <a:ext cx="5542650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Великой Отечественной войны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Николай Герасимович Кузнецов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занимался организацией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взаимодействия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ВМФ (надводных и подводных сил, морской авиации)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сухопутными силами 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целях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разгрома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противника. Кроме того, ВМФ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оказывал помощь союзникам,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сопровождал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корабли, идущие по ленд-лизу.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1945 году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адмирал Кузнецов участвовал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составе советской делегации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работе Крымской и Потсдамской конференций.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1E185C44-7E5D-4645-AEFA-C341D8583D4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xmlns="" id="{2C5E1A6C-274C-42AD-8BF8-C745CAF7DC84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З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5362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7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 годы Великой Отечественной войны командовал силами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Западного,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Брянского, Юго-Восточного, Сталинградского, Южного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Калининского,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2-го Прибалтийского, 4-го Украинского фронтов,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также Отдельной Приморской армией. В 1955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году он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удостоен звания Маршала Советского Союза. </a:t>
            </a:r>
          </a:p>
        </p:txBody>
      </p:sp>
      <p:sp>
        <p:nvSpPr>
          <p:cNvPr id="13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7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Ё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0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 годы Великой Отечественной войны 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силами Западного, Брянского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Юго-Восточного, Сталинградского, Южного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Калининского,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2-го Прибалтийского, 4-го Украинского фронтов,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также Отдельной Приморской армией. В 1955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году он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удостоен звания Маршала Советского Союза. </a:t>
            </a:r>
          </a:p>
        </p:txBody>
      </p:sp>
      <p:sp>
        <p:nvSpPr>
          <p:cNvPr id="14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3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Ё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8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 годы Великой Отечественной войны 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силами Западного, Брянского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Юго-Восточного, Сталинградского, Южного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Калининского,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2-го Прибалтийского, 4-го Украинского фронтов,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также Отдельной Приморской армией. В 1955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году он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удостоен звания Маршала Советского Союза. 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7F8E4ADC-5E8C-43B5-BC38-153C9803AD21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главе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Андрей Иванович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Ерёменко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добился убедительных успехов под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Сталинградом,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Холмом, Смоленском, Ростовом-на-Дону,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Ригой.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заключительном этапе войны он провёл Моравско-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Остравскую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операцию, в ходе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которой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были освобождены Словакия и восточные районы Чехии. Победу его войска встретили на восточных подступах к Праге. В Чехии до сих пор некоторые улицы носят его имя.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99A953D2-57B3-41FC-BC9A-647661CA99F5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xmlns="" id="{0301CA85-1CBC-4108-8990-9198A10BBCAF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1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Ё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8434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6238" y="1862193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командовал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Волховским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и Карельским фронтами, был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представителем Ставки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Северо-Западном фронте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апреля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Приморской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группой войск на Дальнем Востоке.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1944 году он получил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звание Маршала Советского Союза, а от норвежского короля Хокона VII Большой крест «Святого Олафа».</a:t>
            </a:r>
          </a:p>
        </p:txBody>
      </p:sp>
      <p:graphicFrame>
        <p:nvGraphicFramePr>
          <p:cNvPr id="17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6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8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0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6238" y="1862193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командовал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Волховским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и Карельским фронтами, был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представителем Ставки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Северо-Западном фронте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апреля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Приморской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группой войск на Дальнем Востоке.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1944 году он получил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звание Маршала Советского Союза, а от норвежского короля Хокона VII Большой крест «Святого Олафа».</a:t>
            </a:r>
          </a:p>
        </p:txBody>
      </p:sp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арад, изменивший историю. 7 ноября 1941 года — История Росс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8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96238" y="1862193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командовал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Волховским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и Карельским фронтами, был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представителем Ставки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Северо-Западном фронте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апреля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Приморской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группой войск на Дальнем Востоке.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1944 году он получил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звание Маршала Советского Союза, а от норвежского короля Хокона VII Большой крест «Святого Олафа».</a:t>
            </a: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74D7FB9D-95AC-4494-B26C-1F93155F38F7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F66B218-4891-41AA-86A4-8FF4B1CE8DE0}"/>
              </a:ext>
            </a:extLst>
          </p:cNvPr>
          <p:cNvSpPr/>
          <p:nvPr/>
        </p:nvSpPr>
        <p:spPr>
          <a:xfrm flipH="1">
            <a:off x="391489" y="1862193"/>
            <a:ext cx="5473700" cy="27876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1941 году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командующий армии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Кирилл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Афанасьевич Мерецков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нанёс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первое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серьёзное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поражение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войскам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фельдмаршала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Лееба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под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Тихвином.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январе 1943 года Мерецков отличился в прорыве блокады Ленинграда в ходе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операции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«Искра».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Успешно провёл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Ленинградско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-Новгородскую,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Свирско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-Петрозаводскую и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Петсамо-Киркенесскую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наступательные операции. Великую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Отечественную войну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Мерецков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закончил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Норвегии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октябре 1944 года. </a:t>
            </a:r>
          </a:p>
        </p:txBody>
      </p:sp>
      <p:sp>
        <p:nvSpPr>
          <p:cNvPr id="15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7BA6F792-E988-45AE-9998-039E1EABE7C6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:a16="http://schemas.microsoft.com/office/drawing/2014/main" xmlns="" id="{A86C4A9D-17E8-4930-BC63-D68E503AA3F3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22530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399643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70498" y="1745562"/>
            <a:ext cx="5115268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 1941 по 1942 год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занимал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должности начальника штаба Закавказского, Кавказского и Крымского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 Командовал силами Южного,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3-го и 4-го Украинских фронтов. В 1944 году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ему присвоено звание Маршал Советского Союза.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Кроме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этого, он носил звания Народного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Югославии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Народной Республики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Болгария.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8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8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Х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10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70498" y="1745562"/>
            <a:ext cx="5115268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 1941 по 1942 год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занимал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должности начальника штаба Закавказского, Кавказского и Крымского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 Командовал силами Южного,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3-го и 4-го Украинских фронтов. В 1944 году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ему присвоено звание Маршал Советского Союза.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Кроме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этого, он носил звания Народного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Югославии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Народной Республики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Болгария.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7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Х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8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70498" y="1745562"/>
            <a:ext cx="5115268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 1941 по 1942 год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должности начальника штаба Закавказского, Кавказского и Крымского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 Командовал силами Южного,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3-го и 4-го Украинских фронтов. В 1944 году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ему присвоено звание Маршал Советского Союза.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Кроме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этого, он носил звания Народного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Югославии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Народной Республики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Болгария.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C7CF92A5-96A6-4D9F-B44A-C6BAA1FA3A4F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80D2295-1933-43B9-9BD8-3D6AAE701C9F}"/>
              </a:ext>
            </a:extLst>
          </p:cNvPr>
          <p:cNvSpPr/>
          <p:nvPr/>
        </p:nvSpPr>
        <p:spPr>
          <a:xfrm flipH="1">
            <a:off x="358774" y="1865877"/>
            <a:ext cx="5656893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время Великой Отечественной войны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Фёдор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Иванович </a:t>
            </a:r>
            <a:r>
              <a:rPr lang="ru-RU" sz="1600" b="1" dirty="0" err="1" smtClean="0">
                <a:solidFill>
                  <a:prstClr val="black"/>
                </a:solidFill>
                <a:latin typeface="Roboto Slab"/>
              </a:rPr>
              <a:t>Толбухин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руководил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войсками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Сталинградской битве, участвовал в освобождении от нацистских захватчиков Донбасса, Южной Украины, Крыма, Югославии и при разгроме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противника 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 Румынии, Болгарии, Венгрии, Австрии. В 1945 году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Толбухин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 поручению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правительства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вручил Орден «Победа» королю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Румынии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Михаю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I. </a:t>
            </a:r>
          </a:p>
        </p:txBody>
      </p:sp>
      <p:sp>
        <p:nvSpPr>
          <p:cNvPr id="1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EB34BBD7-9573-47F7-9D40-8C882E83E4E5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xmlns="" id="{983F42A8-8F34-4493-AD4F-132E9083DB8C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Т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Б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Х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Н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043886"/>
                  </a:ext>
                </a:extLst>
              </a:tr>
            </a:tbl>
          </a:graphicData>
        </a:graphic>
      </p:graphicFrame>
      <p:pic>
        <p:nvPicPr>
          <p:cNvPr id="26626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xmlns="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:a16="http://schemas.microsoft.com/office/drawing/2014/main" xmlns="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9872609"/>
                  </a:ext>
                </a:extLst>
              </a:tr>
            </a:tbl>
          </a:graphicData>
        </a:graphic>
      </p:graphicFrame>
      <p:pic>
        <p:nvPicPr>
          <p:cNvPr id="18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669260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начале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военный деятель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должность начальника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артиллерии Западного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затем – Резервного фронта. Руководил строительством Можайской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обороны.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 июня 1942 года он командовал Ленинградским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фронтом.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– координировал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наступательные действия Ленинградского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2-го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3-го Прибалтийских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8" name="Таблица 2">
            <a:extLst>
              <a:ext uri="{FF2B5EF4-FFF2-40B4-BE49-F238E27FC236}">
                <a16:creationId xmlns:a16="http://schemas.microsoft.com/office/drawing/2014/main" xmlns="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:a16="http://schemas.microsoft.com/office/drawing/2014/main" xmlns="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Г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9872609"/>
                  </a:ext>
                </a:extLst>
              </a:tr>
            </a:tbl>
          </a:graphicData>
        </a:graphic>
      </p:graphicFrame>
      <p:pic>
        <p:nvPicPr>
          <p:cNvPr id="10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669260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начале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военный деятель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должность начальника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артиллерии Западного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затем – Резервного фронта. Руководил строительством Можайской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обороны.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 июня 1942 года он командовал Ленинградским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фронтом.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– координировал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наступательные действия Ленинградского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2-го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3-го Прибалтийских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xmlns="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:a16="http://schemas.microsoft.com/office/drawing/2014/main" xmlns="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Г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9872609"/>
                  </a:ext>
                </a:extLst>
              </a:tr>
            </a:tbl>
          </a:graphicData>
        </a:graphic>
      </p:graphicFrame>
      <p:pic>
        <p:nvPicPr>
          <p:cNvPr id="8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690379D-B677-4DFB-B74E-C550F5B6486B}"/>
              </a:ext>
            </a:extLst>
          </p:cNvPr>
          <p:cNvSpPr/>
          <p:nvPr/>
        </p:nvSpPr>
        <p:spPr>
          <a:xfrm flipH="1">
            <a:off x="358775" y="1669260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начале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военный деятель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должность начальника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артиллерии Западного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затем – Резервного фронта. Руководил строительством Можайской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обороны.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 июня 1942 года он командовал Ленинградским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фронтом.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– координировал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наступательные действия Ленинградского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2-го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3-го Прибалтийских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EF3191A8-B2B6-4CB7-8BC9-BEEECFA3D960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1881922D-07F1-4AFD-AB23-40C38C10AC0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xmlns="" id="{16747AA8-FC2E-4D63-9F73-CD6767D60AA5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D205C3B-62D3-4870-BD55-20FB01AAB789}"/>
              </a:ext>
            </a:extLst>
          </p:cNvPr>
          <p:cNvSpPr/>
          <p:nvPr/>
        </p:nvSpPr>
        <p:spPr>
          <a:xfrm flipH="1">
            <a:off x="358775" y="1862792"/>
            <a:ext cx="4927600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 годы блокады Ленинграда на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Леонида Александровича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Говорова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легла тяжелейшая задача оборонять город.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Он сыграл большую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роль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прорыве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блокады Ленинграда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её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окончательном снятии.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Войска под командованием Говорова освободили Выборг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осуществили разгром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немецких войск в Эстонии,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успешно провели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Моонзундскую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операцию.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graphicFrame>
        <p:nvGraphicFramePr>
          <p:cNvPr id="17" name="Таблица 2">
            <a:extLst>
              <a:ext uri="{FF2B5EF4-FFF2-40B4-BE49-F238E27FC236}">
                <a16:creationId xmlns:a16="http://schemas.microsoft.com/office/drawing/2014/main" xmlns="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:a16="http://schemas.microsoft.com/office/drawing/2014/main" xmlns="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xmlns="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Г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9872609"/>
                  </a:ext>
                </a:extLst>
              </a:tr>
            </a:tbl>
          </a:graphicData>
        </a:graphic>
      </p:graphicFrame>
      <p:pic>
        <p:nvPicPr>
          <p:cNvPr id="30722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xmlns="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1973B8-5C85-4E5F-9965-7BF300DBC622}"/>
              </a:ext>
            </a:extLst>
          </p:cNvPr>
          <p:cNvSpPr/>
          <p:nvPr/>
        </p:nvSpPr>
        <p:spPr>
          <a:xfrm flipH="1">
            <a:off x="358774" y="1176338"/>
            <a:ext cx="2817676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фотографии изображён военный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парад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честь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24-й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годовщины Октябрьской революции, проходивший на Красной площади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Москве </a:t>
            </a:r>
            <a:endParaRPr lang="ru-RU" sz="1600" b="1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время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7 ноября 1941 года.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Picture 2" descr="Парад, изменивший историю. 7 ноября 1941 года — История Росси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36283"/>
            <a:ext cx="5867400" cy="34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4" name="Прямоугольник с двумя скругленными соседними углами 633">
            <a:hlinkClick r:id="rId4" action="ppaction://hlinksldjump"/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939457" y="107151"/>
            <a:ext cx="12650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Раунд 3</a:t>
            </a:r>
          </a:p>
        </p:txBody>
      </p:sp>
      <p:sp>
        <p:nvSpPr>
          <p:cNvPr id="234" name="Прямоугольник 233">
            <a:hlinkClick r:id="rId5" action="ppaction://hlinksldjump"/>
          </p:cNvPr>
          <p:cNvSpPr/>
          <p:nvPr/>
        </p:nvSpPr>
        <p:spPr>
          <a:xfrm>
            <a:off x="3724432" y="181047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9" name="Прямоугольник 238">
            <a:hlinkClick r:id="rId6" action="ppaction://hlinksldjump"/>
          </p:cNvPr>
          <p:cNvSpPr/>
          <p:nvPr/>
        </p:nvSpPr>
        <p:spPr>
          <a:xfrm>
            <a:off x="4631394" y="181047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6" name="Прямоугольник 245">
            <a:hlinkClick r:id="rId7" action="ppaction://hlinksldjump"/>
          </p:cNvPr>
          <p:cNvSpPr/>
          <p:nvPr/>
        </p:nvSpPr>
        <p:spPr>
          <a:xfrm>
            <a:off x="5534627" y="181047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51" name="Прямоугольник 250">
            <a:hlinkClick r:id="rId8" action="ppaction://hlinksldjump"/>
          </p:cNvPr>
          <p:cNvSpPr/>
          <p:nvPr/>
        </p:nvSpPr>
        <p:spPr>
          <a:xfrm>
            <a:off x="6445535" y="181047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9" name="Прямоугольник 278">
            <a:hlinkClick r:id="rId9" action="ppaction://hlinksldjump"/>
          </p:cNvPr>
          <p:cNvSpPr/>
          <p:nvPr/>
        </p:nvSpPr>
        <p:spPr>
          <a:xfrm>
            <a:off x="7346917" y="181047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932BB0-E226-4B6B-BCA6-06B642F9862B}"/>
              </a:ext>
            </a:extLst>
          </p:cNvPr>
          <p:cNvSpPr txBox="1"/>
          <p:nvPr/>
        </p:nvSpPr>
        <p:spPr>
          <a:xfrm>
            <a:off x="1357447" y="1888111"/>
            <a:ext cx="212237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600" b="1" smtClean="0">
                <a:latin typeface="Merriweather" panose="00000500000000000000" pitchFamily="2" charset="-52"/>
              </a:rPr>
              <a:t>Коренной перелом</a:t>
            </a:r>
            <a:endParaRPr lang="ru-RU" sz="1600" b="1">
              <a:latin typeface="Merriweather" panose="00000500000000000000" pitchFamily="2" charset="-52"/>
            </a:endParaRPr>
          </a:p>
        </p:txBody>
      </p:sp>
      <p:sp>
        <p:nvSpPr>
          <p:cNvPr id="233" name="Прямоугольник 232">
            <a:hlinkClick r:id="rId10" action="ppaction://hlinksldjump"/>
          </p:cNvPr>
          <p:cNvSpPr/>
          <p:nvPr/>
        </p:nvSpPr>
        <p:spPr>
          <a:xfrm>
            <a:off x="3724432" y="242836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8" name="Прямоугольник 237">
            <a:hlinkClick r:id="rId11" action="ppaction://hlinksldjump"/>
          </p:cNvPr>
          <p:cNvSpPr/>
          <p:nvPr/>
        </p:nvSpPr>
        <p:spPr>
          <a:xfrm>
            <a:off x="4633245" y="242836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5" name="Прямоугольник 244">
            <a:hlinkClick r:id="rId12" action="ppaction://hlinksldjump"/>
          </p:cNvPr>
          <p:cNvSpPr/>
          <p:nvPr/>
        </p:nvSpPr>
        <p:spPr>
          <a:xfrm>
            <a:off x="5538329" y="242836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50" name="Прямоугольник 249">
            <a:hlinkClick r:id="rId13" action="ppaction://hlinksldjump"/>
          </p:cNvPr>
          <p:cNvSpPr/>
          <p:nvPr/>
        </p:nvSpPr>
        <p:spPr>
          <a:xfrm>
            <a:off x="6451088" y="242836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8" name="Прямоугольник 277">
            <a:hlinkClick r:id="rId14" action="ppaction://hlinksldjump"/>
          </p:cNvPr>
          <p:cNvSpPr/>
          <p:nvPr/>
        </p:nvSpPr>
        <p:spPr>
          <a:xfrm>
            <a:off x="7354321" y="242836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E8DF0E-56AC-404E-B047-5D0924778C08}"/>
              </a:ext>
            </a:extLst>
          </p:cNvPr>
          <p:cNvSpPr txBox="1"/>
          <p:nvPr/>
        </p:nvSpPr>
        <p:spPr>
          <a:xfrm>
            <a:off x="1363859" y="2264292"/>
            <a:ext cx="1870705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 smtClean="0">
                <a:latin typeface="Merriweather" panose="00000500000000000000" pitchFamily="2" charset="-52"/>
              </a:rPr>
              <a:t>Белорусская </a:t>
            </a:r>
          </a:p>
          <a:p>
            <a:r>
              <a:rPr lang="ru-RU" sz="1600" b="1" dirty="0" smtClean="0">
                <a:latin typeface="Merriweather" panose="00000500000000000000" pitchFamily="2" charset="-52"/>
              </a:rPr>
              <a:t>наступательная </a:t>
            </a:r>
          </a:p>
          <a:p>
            <a:r>
              <a:rPr lang="ru-RU" sz="1600" b="1" dirty="0" smtClean="0">
                <a:latin typeface="Merriweather" panose="00000500000000000000" pitchFamily="2" charset="-52"/>
              </a:rPr>
              <a:t>операция</a:t>
            </a:r>
            <a:endParaRPr lang="ru-RU" sz="1600" b="1" dirty="0">
              <a:latin typeface="Merriweather" panose="00000500000000000000" pitchFamily="2" charset="-52"/>
            </a:endParaRPr>
          </a:p>
        </p:txBody>
      </p:sp>
      <p:sp>
        <p:nvSpPr>
          <p:cNvPr id="232" name="Прямоугольник 231">
            <a:hlinkClick r:id="rId15" action="ppaction://hlinksldjump"/>
          </p:cNvPr>
          <p:cNvSpPr/>
          <p:nvPr/>
        </p:nvSpPr>
        <p:spPr>
          <a:xfrm>
            <a:off x="3724432" y="304625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7" name="Прямоугольник 236">
            <a:hlinkClick r:id="rId16" action="ppaction://hlinksldjump"/>
          </p:cNvPr>
          <p:cNvSpPr/>
          <p:nvPr/>
        </p:nvSpPr>
        <p:spPr>
          <a:xfrm>
            <a:off x="4633245" y="304625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4" name="Прямоугольник 243">
            <a:hlinkClick r:id="rId17" action="ppaction://hlinksldjump"/>
          </p:cNvPr>
          <p:cNvSpPr/>
          <p:nvPr/>
        </p:nvSpPr>
        <p:spPr>
          <a:xfrm>
            <a:off x="5538329" y="304625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49" name="Прямоугольник 248">
            <a:hlinkClick r:id="rId18" action="ppaction://hlinksldjump"/>
          </p:cNvPr>
          <p:cNvSpPr/>
          <p:nvPr/>
        </p:nvSpPr>
        <p:spPr>
          <a:xfrm>
            <a:off x="6451088" y="304625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7" name="Прямоугольник 276">
            <a:hlinkClick r:id="rId19" action="ppaction://hlinksldjump"/>
          </p:cNvPr>
          <p:cNvSpPr/>
          <p:nvPr/>
        </p:nvSpPr>
        <p:spPr>
          <a:xfrm>
            <a:off x="7354321" y="304625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232AE54-23BB-46A9-B371-F520D6AB0922}"/>
              </a:ext>
            </a:extLst>
          </p:cNvPr>
          <p:cNvSpPr txBox="1"/>
          <p:nvPr/>
        </p:nvSpPr>
        <p:spPr>
          <a:xfrm>
            <a:off x="1357447" y="3047253"/>
            <a:ext cx="255746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Merriweather" panose="00000500000000000000" pitchFamily="2" charset="-52"/>
              </a:rPr>
              <a:t>Освобождение</a:t>
            </a:r>
          </a:p>
          <a:p>
            <a:r>
              <a:rPr lang="ru-RU" sz="1600" b="1" dirty="0" smtClean="0">
                <a:latin typeface="Merriweather" panose="00000500000000000000" pitchFamily="2" charset="-52"/>
              </a:rPr>
              <a:t>стран Европы</a:t>
            </a:r>
            <a:endParaRPr lang="ru-RU" sz="1600" b="1" dirty="0">
              <a:latin typeface="Merriweather" panose="00000500000000000000" pitchFamily="2" charset="-52"/>
            </a:endParaRPr>
          </a:p>
        </p:txBody>
      </p:sp>
      <p:sp>
        <p:nvSpPr>
          <p:cNvPr id="231" name="Прямоугольник 230">
            <a:hlinkClick r:id="rId20" action="ppaction://hlinksldjump"/>
          </p:cNvPr>
          <p:cNvSpPr/>
          <p:nvPr/>
        </p:nvSpPr>
        <p:spPr>
          <a:xfrm>
            <a:off x="3724432" y="3664141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6" name="Прямоугольник 235">
            <a:hlinkClick r:id="rId21" action="ppaction://hlinksldjump"/>
          </p:cNvPr>
          <p:cNvSpPr/>
          <p:nvPr/>
        </p:nvSpPr>
        <p:spPr>
          <a:xfrm>
            <a:off x="4631394" y="3664141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3" name="Прямоугольник 242">
            <a:hlinkClick r:id="rId22" action="ppaction://hlinksldjump"/>
          </p:cNvPr>
          <p:cNvSpPr/>
          <p:nvPr/>
        </p:nvSpPr>
        <p:spPr>
          <a:xfrm>
            <a:off x="5534627" y="3664141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48" name="Прямоугольник 247">
            <a:hlinkClick r:id="rId23" action="ppaction://hlinksldjump"/>
          </p:cNvPr>
          <p:cNvSpPr/>
          <p:nvPr/>
        </p:nvSpPr>
        <p:spPr>
          <a:xfrm>
            <a:off x="6445535" y="3664141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6" name="Прямоугольник 275">
            <a:hlinkClick r:id="rId24" action="ppaction://hlinksldjump"/>
          </p:cNvPr>
          <p:cNvSpPr/>
          <p:nvPr/>
        </p:nvSpPr>
        <p:spPr>
          <a:xfrm>
            <a:off x="7346917" y="3664141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F545F0-9E90-4460-9908-33E10159E079}"/>
              </a:ext>
            </a:extLst>
          </p:cNvPr>
          <p:cNvSpPr txBox="1"/>
          <p:nvPr/>
        </p:nvSpPr>
        <p:spPr>
          <a:xfrm>
            <a:off x="1363859" y="3762659"/>
            <a:ext cx="1864293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>
                <a:latin typeface="Merriweather" panose="00000500000000000000" pitchFamily="2" charset="-52"/>
              </a:rPr>
              <a:t>Битва за Берлин</a:t>
            </a:r>
          </a:p>
        </p:txBody>
      </p:sp>
      <p:sp>
        <p:nvSpPr>
          <p:cNvPr id="47" name="TextBox 4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E1311F50-080B-4F28-8E3F-FA973EE3DFFA}"/>
              </a:ext>
            </a:extLst>
          </p:cNvPr>
          <p:cNvSpPr txBox="1"/>
          <p:nvPr/>
        </p:nvSpPr>
        <p:spPr>
          <a:xfrm>
            <a:off x="1357447" y="1065949"/>
            <a:ext cx="3553158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2800" b="1">
                <a:solidFill>
                  <a:srgbClr val="0070C0"/>
                </a:solidFill>
                <a:latin typeface="Merriweather" panose="00000500000000000000" pitchFamily="2" charset="-52"/>
              </a:rPr>
              <a:t>Выберите вопрос</a:t>
            </a:r>
          </a:p>
        </p:txBody>
      </p:sp>
      <p:sp>
        <p:nvSpPr>
          <p:cNvPr id="48" name="Скругленный прямоугольник 47">
            <a:hlinkClick r:id="" action="ppaction://hlinkshowjump?jump=endshow"/>
          </p:cNvPr>
          <p:cNvSpPr/>
          <p:nvPr/>
        </p:nvSpPr>
        <p:spPr>
          <a:xfrm>
            <a:off x="3575051" y="4361858"/>
            <a:ext cx="199389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254000" dist="127000" dir="5400000" sx="90000" sy="90000" algn="t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 smtClean="0">
                <a:solidFill>
                  <a:schemeClr val="tx1"/>
                </a:solidFill>
              </a:rPr>
              <a:t>Завершить игру</a:t>
            </a:r>
            <a:endParaRPr lang="ru-RU" sz="1200" b="1">
              <a:solidFill>
                <a:schemeClr val="tx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</p:childTnLst>
        </p:cTn>
      </p:par>
    </p:tnLst>
    <p:bldLst>
      <p:bldP spid="234" grpId="0" animBg="1"/>
      <p:bldP spid="239" grpId="0" animBg="1"/>
      <p:bldP spid="246" grpId="0" animBg="1"/>
      <p:bldP spid="251" grpId="0" animBg="1"/>
      <p:bldP spid="279" grpId="0" animBg="1"/>
      <p:bldP spid="233" grpId="0" animBg="1"/>
      <p:bldP spid="238" grpId="0" animBg="1"/>
      <p:bldP spid="245" grpId="0" animBg="1"/>
      <p:bldP spid="250" grpId="0" animBg="1"/>
      <p:bldP spid="278" grpId="0" animBg="1"/>
      <p:bldP spid="232" grpId="0" animBg="1"/>
      <p:bldP spid="237" grpId="0" animBg="1"/>
      <p:bldP spid="244" grpId="0" animBg="1"/>
      <p:bldP spid="249" grpId="0" animBg="1"/>
      <p:bldP spid="277" grpId="0" animBg="1"/>
      <p:bldP spid="231" grpId="0" animBg="1"/>
      <p:bldP spid="236" grpId="0" animBg="1"/>
      <p:bldP spid="243" grpId="0" animBg="1"/>
      <p:bldP spid="248" grpId="0" animBg="1"/>
      <p:bldP spid="27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6573A7DB-357C-4094-8A92-32F64B7920B2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AF0689-6BCB-47D0-967C-8E8ADDB5BADC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xmlns="" id="{F1F959C3-EBE4-46A6-9269-DBBF7048E218}"/>
              </a:ext>
            </a:extLst>
          </p:cNvPr>
          <p:cNvSpPr txBox="1"/>
          <p:nvPr/>
        </p:nvSpPr>
        <p:spPr>
          <a:xfrm>
            <a:off x="411963" y="1176752"/>
            <a:ext cx="499021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Это сражение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произошедшее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12 июля 1943 года на южном фасе Курской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дуги, считается одним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сражений в военной истории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применением бронетанковых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сил.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5" name="Picture 4" descr="Картинки по запросу &quot;прохоровское поле&quot;">
            <a:extLst>
              <a:ext uri="{FF2B5EF4-FFF2-40B4-BE49-F238E27FC236}">
                <a16:creationId xmlns:a16="http://schemas.microsoft.com/office/drawing/2014/main" xmlns="" id="{7A7EF73C-1131-4FF6-AB89-84554C19D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7802" y="1253360"/>
            <a:ext cx="3044651" cy="30975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8215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Сражение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под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Прохоровкой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ходе оборонительной фазы Курской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битвы является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одним из крупнейших сражений в военной истории с применением бронетанковых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сил. Эта битва в целом рассматривается как крупнейшая в танковой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истории.</a:t>
            </a:r>
          </a:p>
        </p:txBody>
      </p:sp>
      <p:sp>
        <p:nvSpPr>
          <p:cNvPr id="13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2CB87A27-1362-4090-9EC4-2CB60A6E586F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Картинки по запросу &quot;прохоровское поле&quot;">
            <a:extLst>
              <a:ext uri="{FF2B5EF4-FFF2-40B4-BE49-F238E27FC236}">
                <a16:creationId xmlns:a16="http://schemas.microsoft.com/office/drawing/2014/main" xmlns="" id="{7A7EF73C-1131-4FF6-AB89-84554C19D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7802" y="1253360"/>
            <a:ext cx="3044651" cy="30975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76752"/>
            <a:ext cx="5168722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русского полководца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военного теоретика, командовавшего осадой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взятием крепости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Кольберг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в 1761 году, в честь которого была названа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Белгородско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-Харьковская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стратегическая 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1943 года.</a:t>
            </a:r>
            <a:endParaRPr lang="ru-RU" sz="1600" b="1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Rumjanzew-sadunaiski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76752"/>
            <a:ext cx="2917339" cy="29209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76752"/>
            <a:ext cx="518496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err="1">
                <a:solidFill>
                  <a:prstClr val="black"/>
                </a:solidFill>
                <a:latin typeface="Roboto Slab"/>
              </a:rPr>
              <a:t>Белгородско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-Харьковская стратегическая 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 – заключительная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операция Курской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битвы. Она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проводилась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3 по 23 августа 1943 года с целью нанесения поражения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белгородско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-харьковской группировке вермахта, освобождения Харьковского промышленного района, создания предпосылок для окончательного освобождения Левобережной Украины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 Эта операция получила кодовое название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«Полководец Румянцев»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 </a:t>
            </a:r>
          </a:p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в честь графа Петра Александровича Румянцева-Задунайского.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Rumjanzew-sadunaiski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76752"/>
            <a:ext cx="2917339" cy="29209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8012985F-FF57-43E9-A3A8-B5DA4D5F82C8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901053-E004-4BB9-A204-92B05879755B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xmlns="" id="{A2AE613E-3B26-48CC-81B8-CF06C131B347}"/>
              </a:ext>
            </a:extLst>
          </p:cNvPr>
          <p:cNvSpPr txBox="1"/>
          <p:nvPr/>
        </p:nvSpPr>
        <p:spPr>
          <a:xfrm>
            <a:off x="411963" y="1176752"/>
            <a:ext cx="515865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так называлась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советская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наступательная операция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которая была проведена с 12 июля по 18 августа 1943 года во время Курской битвы для окончательного разгрома группировки противника под Орлом.</a:t>
            </a:r>
          </a:p>
        </p:txBody>
      </p:sp>
      <p:pic>
        <p:nvPicPr>
          <p:cNvPr id="25602" name="Picture 2" descr="Файл:Kutuzov by Volko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1176753"/>
            <a:ext cx="2917371" cy="288724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53406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результате наступления Красной Армии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12 июля по 18 августа 1943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года, получившего название операция «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Кутузов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орловская группировка немецких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 потерпела поражение,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 занимаемый ею орловский стратегический плацдарм был ликвидирован. </a:t>
            </a:r>
          </a:p>
        </p:txBody>
      </p:sp>
      <p:sp>
        <p:nvSpPr>
          <p:cNvPr id="9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1" name="Picture 2" descr="Файл:Kutuzov by Volko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1176753"/>
            <a:ext cx="2917371" cy="288724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07083953-B16A-4AFE-B1F9-81C05B442075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362730-DBF0-4325-A976-189D15076655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xmlns="" id="{02582E10-E74C-4C6F-86C5-213AF988B7A2}"/>
              </a:ext>
            </a:extLst>
          </p:cNvPr>
          <p:cNvSpPr txBox="1"/>
          <p:nvPr/>
        </p:nvSpPr>
        <p:spPr>
          <a:xfrm>
            <a:off x="411964" y="1176752"/>
            <a:ext cx="496615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Сталинградская битва ознаменовала начало коренного перелома и создала условия для наступления армий всех фронтов на юго-западном направлении. Курская битва стала решающей в обеспечении коренного перелома в ходе Великой Отечественной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Второй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мировой войны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Но именно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эта битва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закрепила коренной перелом в пользу СССР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других стран антигитлеровской коалиции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050" name="Picture 2" descr="Битва за Днепр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8"/>
          <a:stretch/>
        </p:blipFill>
        <p:spPr bwMode="auto">
          <a:xfrm>
            <a:off x="5795962" y="1176753"/>
            <a:ext cx="2894489" cy="2911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505433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Битва за Днепр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закрепила коренной перелом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пользу СССР и других стран антигитлеровской коалиции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 Она продолжалась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4 месяца и стала одним из крупнейших сражений в мировой истории. С обеих сторон в ней участвовало около 4 млн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человек. Советским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войскам за короткое время удалось освободить столицу УССР Киев, а также на широком фронте форсировать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Днепр – одну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рек Европы.</a:t>
            </a:r>
          </a:p>
        </p:txBody>
      </p:sp>
      <p:pic>
        <p:nvPicPr>
          <p:cNvPr id="9" name="Picture 2" descr="Битва за Днеп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8"/>
          <a:stretch/>
        </p:blipFill>
        <p:spPr bwMode="auto">
          <a:xfrm>
            <a:off x="5795962" y="1176753"/>
            <a:ext cx="2894489" cy="2911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3" y="1176752"/>
            <a:ext cx="489132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От имени этого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советского государственного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партийного деятеля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была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опубликована книга «Малая земля» — мемуары,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касающиеся десантной операции, предпринятой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 целью освобождения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Новороссийска.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C69BBABF-9946-4D29-8C9A-2F64958F3CD4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F223CF-C1C9-46DD-8A8C-596599806ECE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38914" name="Picture 2" descr="Л. И. Брежнев 1943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8812" y="1155559"/>
            <a:ext cx="2871639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Керчь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Харьков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Мурманск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Севастополь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314" name="Picture 2" descr="https://avatars.mds.yandex.net/get-pdb/1948869/573822be-2c3f-45ee-87b2-cfa6d980e0f8/s1200?webp=fals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116" y="1198873"/>
            <a:ext cx="5845884" cy="35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:a16="http://schemas.microsoft.com/office/drawing/2014/main" xmlns="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1428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517718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«Малая земля»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— плацдарм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южнее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Новороссийска, образовавшийся 4 февраля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1943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года в результате десантной операции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18-й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десантной армии Черноморской группы войск и Черноморского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флота,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предпринятой с целью освобождения города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Оборона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этого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района продолжалась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225 дней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завершилась </a:t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16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сентября 1943 года освобождением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Новороссийска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имени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Л. И. Брежнева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была опубликована книга «Малая земля» — мемуары, относящиеся к периоду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9" name="Picture 2" descr="Л. И. Брежнев 1943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8812" y="1155559"/>
            <a:ext cx="2871639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077383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честь именно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этого полководца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получившего известность в ходе Отечественной войны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1812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года, была названа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стратегическая Белорусская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проводившаяся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23 июня по 29 августа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1944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D80D1EBA-0E05-41C2-97F8-44FC9A759A06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8CB9B3-8DDA-4849-A959-176E896AFC5A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Bagration P I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4"/>
            <a:ext cx="2871639" cy="29228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538399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Белорусская 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 «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Багратион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 была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названа в честь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Петра Ивановича Багратиона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 одна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военных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операций за всю историю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человечества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9" name="Picture 2" descr="Bagration P I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4"/>
            <a:ext cx="2871639" cy="29228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190687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Именно этот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советский военачальник, генерал армии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член Ставки ВГК, начальник Генерального штаба в 1945—1946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годах стал ведущим разработчиком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плана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Белорусской наступательной операции. </a:t>
            </a:r>
          </a:p>
          <a:p>
            <a:pPr>
              <a:lnSpc>
                <a:spcPct val="114000"/>
              </a:lnSpc>
            </a:pPr>
            <a:endParaRPr lang="ru-RU" sz="1600" b="1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1600" b="1" dirty="0" smtClean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BF8F6752-D9D8-4CC5-8BDD-6C16C9B1793A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280EA0-8C53-4479-A882-194F1B1AE516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Aleksei Antonov 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2"/>
            <a:ext cx="2878071" cy="29228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82154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Алексей Иннокентьевич Антонов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участвовал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разработке практически всех значимых операций советских войск в Великой Отечественной войне с декабря 1942 года. Под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его руководством 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Генеральном штабе велась разработка летней кампании 1944 года.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главного удара — белорусское — Антонов прорабатывал лично, заложив основы решающего наступления кампании — операции «Багратион».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7" name="Picture 2" descr="Aleksei Antonov 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2"/>
            <a:ext cx="2878071" cy="29228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таким по счёту «сталинским ударом»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стала операция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проводившаяся с 23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июня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по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29 августа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года. Её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результатом стало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освобождение Белорусской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ССР,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большей части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Литовской ССР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значительной части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Польши.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9B9576C4-399D-410C-B22B-070F88999F4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818722-7B75-4B15-B348-0C08CB21A1BE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2" name="Picture 2" descr="https://upload.wikimedia.org/wikipedia/commons/f/fb/Soviet_soldiers_in_Polozk_%28Belarus%29%2C_passing_by_propaganda_poster_celebrating_the_reconquest_of_the_city_and_urging_the_liberation_of_the_Baltic_from_Nazi_German_occupation._July_4%2C_194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2475" y="1155559"/>
            <a:ext cx="2857976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505701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 23 июня по 29 августа 1944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были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проведены наступательные операции войск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1-го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Прибалтийского, 1-го, 2-го и 3-го Белорусских фронтов. Советские войска разгромили группу немецких армий «Центр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 </a:t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результате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«Пятого сталинского удара»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были освобождены Белорусская ССР, большая часть Литовской ССР и значительная часть Польши. Советские войска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вышли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 реке Висла и непосредственно к границам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Германии.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	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https://upload.wikimedia.org/wikipedia/commons/f/fb/Soviet_soldiers_in_Polozk_%28Belarus%29%2C_passing_by_propaganda_poster_celebrating_the_reconquest_of_the_city_and_urging_the_liberation_of_the_Baltic_from_Nazi_German_occupation._July_4%2C_194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2475" y="1155559"/>
            <a:ext cx="2857976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 этом городе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16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июля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состоялся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уникальный парад, практически не имевший аналогов в мировой истории.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Интересно, что в нём приняло участие и «партизанское» животное – козёл Малыш, которого народные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мстители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украсили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лентой с немецкими орденами из захваченной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штабной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машины противника.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699BA860-90D6-48B7-93CF-1D98074AC571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301886-6FC8-4CB9-84DA-0B6EE0DD0617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5124" name="Picture 4" descr="https://www.sb.by/upload/iblock/de1/de1d98b169fb14283cb7204f09a5be8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2606831"/>
            <a:ext cx="2440886" cy="16869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sb.by/upload/iblock/1cb/1cb95cf0ebc12ef38cbf34ab689a15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9967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16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июля 1944 года, за день до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«парада побеждённых»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Москве,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 поле бывшего ипподрома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Минске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состоялся партизанский парад. В нём приняло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участие 30 партизанских бригад.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https://www.sb.by/upload/iblock/de1/de1d98b169fb14283cb7204f09a5be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2606831"/>
            <a:ext cx="2440886" cy="16869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sb.by/upload/iblock/1cb/1cb95cf0ebc12ef38cbf34ab689a15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69285" y="1008465"/>
            <a:ext cx="5473700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«Стремительность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наступления Ваших армий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изумительна»,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– писал президент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США Ф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Рузвельт 21 июля 1944 года И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Сталину.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телеграмме главе советского правительства от 24 июля премьер-министр Великобритании У. Черчилль назвал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Белорусскую наступательную операцию «победами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огромной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важности». Современные историки также отмечают, что без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операции «Багратион» было бы невозможно успешное развитие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операции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союзников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начавшейся 6 июня 1944 года. А какое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кодовое название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она носила?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CB23640B-C93F-4742-93C4-B0CCE76EABF8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9EC86D-C921-4D73-B7FA-2E5C91D963EC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4" name="Picture 2" descr="NormandySupply edit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993" y="1177760"/>
            <a:ext cx="2861458" cy="29099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948869/573822be-2c3f-45ee-87b2-cfa6d980e0f8/s1200?webp=fals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83930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Нормандская операция, или операция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«</a:t>
            </a:r>
            <a:r>
              <a:rPr lang="ru-RU" sz="1600" b="1" err="1">
                <a:solidFill>
                  <a:prstClr val="black"/>
                </a:solidFill>
                <a:latin typeface="Roboto Slab"/>
              </a:rPr>
              <a:t>Оверлорд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—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стратегическая операция союзников по высадке войск 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Нормандии,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начавшаяся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июня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года. Она открыла Второй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 в Европе во Второй мировой войне. До сих пор является крупнейшей десантной операцией 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истории.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NormandySupply edi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993" y="1177760"/>
            <a:ext cx="2861458" cy="29099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45793"/>
            <a:ext cx="471805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столицу именно этого европейского государства части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Красной Армии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вступили позже всех остальных освобождённых ими европейских столиц. Произошло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это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9 мая 1945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года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D7ED970B-6353-4D44-AAD5-3095D60C37B2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3CF1DF-110C-449F-B946-2EBC1CC9BD96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Бойцы Красной Армии вступили в Прагу. Май 1945 года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66813"/>
            <a:ext cx="2989262" cy="29198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8215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4 часа утра 9 мая 1945 года передовые части 3-й гвардейской и 4-й гвардейской танковых армий 1-го Украинского фронта вступили в Прагу.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тот момент Прага являлась столицей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Чехословакии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Бойцы Красной Армии вступили в Прагу. Май 1945 года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66813"/>
            <a:ext cx="2989262" cy="29198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4696701" cy="8421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столько медалей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 освобождение европейских столиц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было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учреждено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Указом Президиума ВС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СССР.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836DAA05-4F16-4CC6-998D-61622D0BC11F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396843-FA92-42E4-87C0-96160D9DA8E0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ЧЕЛОВЕК С СЕВЕРА: shurigin — LiveJourna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41198"/>
            <a:ext cx="3008333" cy="29590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5699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Всего было учреждено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три медали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: «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 освобождение Белграда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«За освобождение Варшавы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«За освобождение Праги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1266" name="Picture 2" descr="Liberation de Belgrade AV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55" y="2161061"/>
            <a:ext cx="1109364" cy="20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iberation de Varsovie AVER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083" y="2161061"/>
            <a:ext cx="1099414" cy="20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iberation of Prague OBVERS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558" y="2166195"/>
            <a:ext cx="1139387" cy="20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ЧЕЛОВЕК С СЕВЕРА: shurigin — LiveJournal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41198"/>
            <a:ext cx="3008333" cy="29590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4696701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памятник,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прообразом которого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рядовой сводной роты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3-го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Украинского фронта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А. И.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Скурлатов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представляет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собой 11,5-метровую железобетонную скульптуру советского солдата, смотрящего на восток. В его руке — ППШ, направленный к земле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какое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прозвище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носит этот памятник?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9314831D-2214-4685-B91F-1FD1B670D794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EDF758-D1EE-40A5-945A-03023FFF21A8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5" name="Picture 2" descr="Скурлатов Алексей Иванович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1125875"/>
            <a:ext cx="2440886" cy="1718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lyoshaPlovdiv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9640" y="2595720"/>
            <a:ext cx="2420878" cy="16976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8642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«Алёша»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— памятник советскому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солдату-освободителю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болгарском городе Пловдив на холме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Бунарджик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(«Холм Освободителей»).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Скурлатов Алексей Иванович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1125875"/>
            <a:ext cx="2440886" cy="1718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lyoshaPlovdiv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9640" y="2595720"/>
            <a:ext cx="2420878" cy="16976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780857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«Мы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следили с восхищением и энтузиазмом за героической и победоносной борьбой Советского Союза против нашего общего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врага.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Долг каждого заключается в том, чтобы оказать максимальную поддержку нашему советскому союзнику».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С такими словами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своём радиовыступлении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26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года обратился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к соотечественникам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монарх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североевропейской страны. Назовите его имя и порядковый номер.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05BEAF67-075A-4E82-BEDC-438FCBD4F72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08DE78-2FA7-4A04-844C-D958235F5101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4" name="Picture 2" descr="https://topwar.ru/uploads/posts/2016-03/thumbs/1457111891_000038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a/ae/109._H.M._Kong_Haakon_VII_-_f%C3%B8dt_i_1872%2C_norsk_konge_fra_1905_-_no-nb_digifoto_20160111_00011_bldsa_pk_kgl0076.jpg/800px-109._H.M._Kong_Haakon_VII_-_f%C3%B8dt_i_1872%2C_norsk_konge_fra_1905_-_no-nb_digifoto_20160111_00011_bldsa_pk_kgl007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2611645"/>
            <a:ext cx="2440886" cy="16772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66513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октябре 1944 года бойцы Красной Армии высадились в Норвегии.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Было положено</a:t>
            </a: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начало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освобождению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этой страны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 германской оккупации.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Правителем Норвегии в тот момент являлся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Хокон VII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</a:t>
            </a:r>
          </a:p>
          <a:p>
            <a:pPr defTabSz="914377"/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defTabSz="914377"/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https://topwar.ru/uploads/posts/2016-03/thumbs/1457111891_000038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pload.wikimedia.org/wikipedia/commons/thumb/a/ae/109._H.M._Kong_Haakon_VII_-_f%C3%B8dt_i_1872%2C_norsk_konge_fra_1905_-_no-nb_digifoto_20160111_00011_bldsa_pk_kgl0076.jpg/800px-109._H.M._Kong_Haakon_VII_-_f%C3%B8dt_i_1872%2C_norsk_konge_fra_1905_-_no-nb_digifoto_20160111_00011_bldsa_pk_kgl007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2611645"/>
            <a:ext cx="2440886" cy="16772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участник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благодаря своему отменному чутью сумел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обнаружить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около 7,5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тысячи мин и более 150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снарядов, участвовал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разминировании дворцов над Дунаем, замков Праги и соборов Вены.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его имя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2B41299F-EED5-467B-A419-37E20E5956F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667642-C75D-48A1-82C8-35E1D76C4C5D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4" descr="Пусть его пронесут на моём кителе»! Собака Джульбарс - настоящий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3"/>
                    </a14:imgEffect>
                    <a14:imgEffect>
                      <a14:sharpenSoften amount="-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74" t="2921" r="6013" b="11880"/>
          <a:stretch/>
        </p:blipFill>
        <p:spPr bwMode="auto">
          <a:xfrm>
            <a:off x="5795963" y="1166812"/>
            <a:ext cx="2988363" cy="30328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xmlns="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xmlns="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1973B8-5C85-4E5F-9965-7BF300DBC622}"/>
              </a:ext>
            </a:extLst>
          </p:cNvPr>
          <p:cNvSpPr/>
          <p:nvPr/>
        </p:nvSpPr>
        <p:spPr>
          <a:xfrm flipH="1">
            <a:off x="373199" y="1191691"/>
            <a:ext cx="2817676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фотографии изображено отражение немецкой атаки солдатами Красной Армии в осаждённом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Севастополе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июне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1942 года.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11" name="Picture 2" descr="https://avatars.mds.yandex.net/get-pdb/1948869/573822be-2c3f-45ee-87b2-cfa6d980e0f8/s1200?webp=fals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116" y="1198873"/>
            <a:ext cx="5845884" cy="35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530956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 err="1" smtClean="0">
                <a:solidFill>
                  <a:prstClr val="black"/>
                </a:solidFill>
                <a:latin typeface="Roboto Slab"/>
              </a:rPr>
              <a:t>Джульбарс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— собака минно-розыскной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службы,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участник Великой Отечественной войны.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сентября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1944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 август 1945 года, принимая участие в разминировании на территории Румынии, Чехословакии, Венгрии и Австрии, служебная собака по кличке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Джульбарс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обнаружила 7468 мин и более 150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снарядов. 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Пусть его пронесут на моём кителе»! Собака Джульбарс - настоящий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74" t="2921" r="6013" b="11880"/>
          <a:stretch/>
        </p:blipFill>
        <p:spPr bwMode="auto">
          <a:xfrm>
            <a:off x="5795963" y="1166812"/>
            <a:ext cx="2988363" cy="30328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2287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с 8 на 9 мая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1945 года именно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 этом 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пригород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е Берлина состоялось подписание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Акта о безоговорочной капитуляции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германских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вооружённых сил.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674297E6-1CEB-448F-8E6A-987BB9E39FEC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677AB8-644B-4DEA-AA03-B79102025D90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5" name="Picture 2" descr="https://upload.wikimedia.org/wikipedia/commons/thumb/4/43/Field_Marshall_Keitel_signs_German_surrender_terms_in_Berlin_8_May_1945_-_Restoration.jpg/1280px-Field_Marshall_Keitel_signs_German_surrender_terms_in_Berlin_8_May_1945_-_Restoratio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66813"/>
            <a:ext cx="3007475" cy="30328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45793"/>
            <a:ext cx="454892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Окончательный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Акт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 безоговорочной капитуляции Германии был подписан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берлинском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пригороде </a:t>
            </a:r>
            <a:r>
              <a:rPr lang="ru-RU" sz="1600" b="1" err="1" smtClean="0">
                <a:solidFill>
                  <a:prstClr val="black"/>
                </a:solidFill>
                <a:latin typeface="Roboto Slab"/>
              </a:rPr>
              <a:t>Карлсхорст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 </a:t>
            </a:r>
            <a:br>
              <a:rPr lang="ru-RU" sz="1600" b="1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здании офицерского клуба бывшего военно-инженерного училища в ночь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8 на 9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мая 1945 года.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2" name="Picture 2" descr="https://upload.wikimedia.org/wikipedia/commons/thumb/4/43/Field_Marshall_Keitel_signs_German_surrender_terms_in_Berlin_8_May_1945_-_Restoration.jpg/1280px-Field_Marshall_Keitel_signs_German_surrender_terms_in_Berlin_8_May_1945_-_Restoratio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66813"/>
            <a:ext cx="3007475" cy="30328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69284" y="1145793"/>
            <a:ext cx="5326122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Снимки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советского военного корреспондента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А. Халдея,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сделанные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 крыше здания полуразрушенного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рейхстага, стали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одними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наиболее распространённых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фотографий, иллюстрирующих победу Советского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Союза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Великой Отечественной войне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 А какое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общее название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получила эта серия снимков?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6975FD72-76ED-4E98-B137-24E282370388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193801-2B20-4C51-9966-208C48A58AB5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Знамя Победы над рейхстагом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6068" y="1142423"/>
            <a:ext cx="3229157" cy="31269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7696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«Знамя Победы над рейхстагом»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(«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Красное знамя над рейхстагом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»).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такое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наименование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получили фотографии </a:t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серии снимков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А. Халдея, сделанных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крыше здания полуразрушенного нацистского парламента.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Знамя Победы над рейхстагом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6068" y="1142423"/>
            <a:ext cx="3229157" cy="31269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3211"/>
            <a:ext cx="4814117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Русские войска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занимали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Берлин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несколько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раз. Во время Семилетней войны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(в 1760 году) городом овладел Захар Григорьевич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Чернышёв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В феврале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1813 года, во время Заграничного похода русских войск,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Берлин занял Пётр Христофорович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Витгенштейн. </a:t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кто из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высших советских военачальников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руководил штурмом Берлина в 1945 году?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43392197-F617-4AA8-B53A-FE72E434A4F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A5E810-ADD7-48FE-B719-605D3A3065F8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25606" name="Picture 6" descr="Pjotr-christianowitsch-wittgenstei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698" y="1134070"/>
            <a:ext cx="1574527" cy="15665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Tschernyschew Zachar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389" y="1138066"/>
            <a:ext cx="1576812" cy="15625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Георгий Константинович Жуков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49" y="2918509"/>
            <a:ext cx="1576252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van Stepanovich Konev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2430" b="30106"/>
          <a:stretch/>
        </p:blipFill>
        <p:spPr bwMode="auto">
          <a:xfrm>
            <a:off x="7210698" y="2918509"/>
            <a:ext cx="1574527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369924" y="1145793"/>
            <a:ext cx="448215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мая 1945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завершился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штурм Берлина. Красная Армия завладела столицей нацистской Германии.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Командующими фронтами в данной операции были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Георгий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Константинович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Жуков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Иван Степанович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Конев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1" name="Picture 6" descr="Pjotr-christianowitsch-wittgenstei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698" y="1134070"/>
            <a:ext cx="1574527" cy="15665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schernyschew Zachar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389" y="1138066"/>
            <a:ext cx="1576812" cy="15625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Георгий Константинович Жук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49" y="2918509"/>
            <a:ext cx="1576252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van Stepanovich Konev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698" y="2918509"/>
            <a:ext cx="1574527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45793"/>
            <a:ext cx="4429125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Эта знаменитая фотография, часто публиковавшаяся в книгах и на плакатах в СССР, носит название «Энде» (нем. «Конец»). Внимательно изучите её и ответьте,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когда завершилось событие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изображённое на данном фото.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616AA052-B39C-4929-9B35-EB2C7F3FABD1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3CCB44-E869-415E-B3AA-0DC21A9ABCE8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982" y="932191"/>
            <a:ext cx="2617437" cy="38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7275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На фотографии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изображён пленный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немецкий солдат у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рейхстага. Штурм рейхстага завершился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2 мая 1945 года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982" y="932191"/>
            <a:ext cx="2617437" cy="38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4909911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>
                <a:solidFill>
                  <a:prstClr val="black"/>
                </a:solidFill>
                <a:latin typeface="Roboto Slab"/>
              </a:rPr>
              <a:t>Этот монумент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является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заключительной частью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триптиха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состоящего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монументов «Тыл — фронту» в Магнитогорске и «Родина-мать зовёт!»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Волгограде. Подразумевается, что меч, выкованный на берегу Урала, потом был поднят Родиной-матерью в Сталинграде и опущен после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Победы.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	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D9F6B541-25EC-4C98-8325-FBBD95255C8F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27E54C-CD70-4CEC-BD8A-0B479E04CA81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TreptowEhrenmal1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7094" y="1166813"/>
            <a:ext cx="3316532" cy="32935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4534</Words>
  <Application>Microsoft Office PowerPoint</Application>
  <PresentationFormat>Экран (16:9)</PresentationFormat>
  <Paragraphs>701</Paragraphs>
  <Slides>100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7" baseType="lpstr">
      <vt:lpstr>Arial</vt:lpstr>
      <vt:lpstr>Calibri</vt:lpstr>
      <vt:lpstr>Open Sans</vt:lpstr>
      <vt:lpstr>Roboto Slab</vt:lpstr>
      <vt:lpstr>Merriweather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2020-04-24T10:23:36Z</dcterms:created>
  <dcterms:modified xsi:type="dcterms:W3CDTF">2020-04-28T12:57:37Z</dcterms:modified>
</cp:coreProperties>
</file>