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58" r:id="rId4"/>
    <p:sldId id="260" r:id="rId5"/>
    <p:sldId id="275" r:id="rId6"/>
    <p:sldId id="274" r:id="rId7"/>
    <p:sldId id="263" r:id="rId8"/>
    <p:sldId id="276" r:id="rId9"/>
    <p:sldId id="289" r:id="rId10"/>
    <p:sldId id="270" r:id="rId11"/>
    <p:sldId id="286" r:id="rId12"/>
    <p:sldId id="266" r:id="rId13"/>
    <p:sldId id="264" r:id="rId14"/>
    <p:sldId id="272" r:id="rId15"/>
    <p:sldId id="293" r:id="rId16"/>
    <p:sldId id="273" r:id="rId17"/>
    <p:sldId id="285" r:id="rId18"/>
    <p:sldId id="268" r:id="rId19"/>
    <p:sldId id="282" r:id="rId20"/>
    <p:sldId id="283" r:id="rId21"/>
    <p:sldId id="284" r:id="rId22"/>
    <p:sldId id="292" r:id="rId23"/>
    <p:sldId id="267" r:id="rId24"/>
    <p:sldId id="278" r:id="rId25"/>
    <p:sldId id="281" r:id="rId26"/>
    <p:sldId id="279" r:id="rId27"/>
    <p:sldId id="280" r:id="rId28"/>
    <p:sldId id="287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003399"/>
    <a:srgbClr val="001C74"/>
    <a:srgbClr val="990000"/>
    <a:srgbClr val="FF0000"/>
    <a:srgbClr val="000000"/>
    <a:srgbClr val="045C0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163" autoAdjust="0"/>
    <p:restoredTop sz="72760" autoAdjust="0"/>
  </p:normalViewPr>
  <p:slideViewPr>
    <p:cSldViewPr>
      <p:cViewPr>
        <p:scale>
          <a:sx n="75" d="100"/>
          <a:sy n="75" d="100"/>
        </p:scale>
        <p:origin x="-132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54382-EDE7-483A-89EB-C6315B1E21F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1552D-43E2-4697-A056-9FCDCF7066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3723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1552D-43E2-4697-A056-9FCDCF70665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252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1552D-43E2-4697-A056-9FCDCF70665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3067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45DF-6AB6-4370-80AF-D8773B6F28F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BD2AA-D8DC-41E1-9D3B-549B0A67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C2E5-DCE0-468E-AD34-5DF3BCA035D2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18815-F74F-4FAD-B2A8-AD84C3D7A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4094C-D64A-4092-AF9C-61042151B9F9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23AE-21D5-4312-B4C2-037FAE3AE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3A68D-6333-4C5E-86A5-0D27C2E7462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C5C1B-BB08-4EFF-ABDC-4ECF65E68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0A2E6-30AE-4C97-ABBE-FE9D7794D69E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3B00-DC5E-444F-8532-7AE0A8B1B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C0D48-211C-4FA1-8DBC-5EEDA756D6DE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497CC-BA0C-4CF5-8D37-5B05D60CC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496AA-CB4A-483D-93AD-AD12C069B8D3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11634-3AA6-4B81-A347-CC2A4EA61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253F7-D68D-4CC9-BCAF-77845849E8C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55A1E-D991-451B-8CDC-925B840BF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DE335-7297-4348-AF91-48138C186511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5266-839E-407E-8417-5437ADBE8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21749-9DEE-4263-A89D-E3872561BCA5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85578-3303-4F07-9AE7-5061C529F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877E5-4140-44C7-8426-AA6C797212BF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8F14-ED8F-4959-86D5-1D3CBF64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116F60-555F-4D5B-8A6E-CB4721367D02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518829-53DF-4DFF-A4A8-6B9004AC0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mail@pedinn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1928792" y="265093"/>
            <a:ext cx="640042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портфолио</a:t>
            </a:r>
          </a:p>
        </p:txBody>
      </p:sp>
      <p:pic>
        <p:nvPicPr>
          <p:cNvPr id="13316" name="Picture 3" descr="C:\Documents and Settings\Кирилл\Рабочий стол\МАМА\анимация\07acdff8d19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1" y="3849688"/>
            <a:ext cx="3929063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611561" y="1700215"/>
            <a:ext cx="79208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Воспитателя </a:t>
            </a:r>
          </a:p>
          <a:p>
            <a:pPr algn="ctr"/>
            <a:r>
              <a:rPr lang="ru-RU" sz="4400" b="1" dirty="0" err="1" smtClean="0">
                <a:solidFill>
                  <a:srgbClr val="045C04"/>
                </a:solidFill>
                <a:latin typeface="Monotype Corsiva" pitchFamily="66" charset="0"/>
              </a:rPr>
              <a:t>Ярмоновой</a:t>
            </a:r>
            <a:endParaRPr lang="ru-RU" sz="4400" b="1" dirty="0">
              <a:solidFill>
                <a:srgbClr val="045C04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045C04"/>
                </a:solidFill>
                <a:latin typeface="Monotype Corsiva" pitchFamily="66" charset="0"/>
              </a:rPr>
              <a:t>Надежды Ивановны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2800" dirty="0" smtClean="0">
              <a:solidFill>
                <a:srgbClr val="001C74"/>
              </a:solidFill>
              <a:latin typeface="Verdana" pitchFamily="34" charset="0"/>
            </a:endParaRPr>
          </a:p>
          <a:p>
            <a:pPr algn="ctr"/>
            <a:r>
              <a:rPr lang="ru-RU" sz="2800" dirty="0" smtClean="0">
                <a:solidFill>
                  <a:srgbClr val="001C74"/>
                </a:solidFill>
                <a:latin typeface="Verdana" pitchFamily="34" charset="0"/>
              </a:rPr>
              <a:t>                  Детский сад «РАДУГА»</a:t>
            </a:r>
            <a:endParaRPr lang="ru-RU" sz="2800" dirty="0">
              <a:solidFill>
                <a:srgbClr val="001C74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1042988" y="3357564"/>
            <a:ext cx="33131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400" b="1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9458" name="Picture 5" descr="40e23325333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73023" y="0"/>
            <a:ext cx="9144000" cy="6858000"/>
          </a:xfrm>
          <a:noFill/>
        </p:spPr>
      </p:pic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89184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4000" b="1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Достижения </a:t>
            </a:r>
            <a:br>
              <a:rPr lang="ru-RU" sz="4000" b="1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4000" b="1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воспитанников</a:t>
            </a: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792415" y="447416"/>
            <a:ext cx="49482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endParaRPr lang="ru-RU" sz="24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4755481" y="5987883"/>
            <a:ext cx="29527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6" name="TextBox 9"/>
          <p:cNvSpPr txBox="1">
            <a:spLocks noChangeArrowheads="1"/>
          </p:cNvSpPr>
          <p:nvPr/>
        </p:nvSpPr>
        <p:spPr bwMode="auto">
          <a:xfrm>
            <a:off x="1258890" y="5949951"/>
            <a:ext cx="32400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7" name="TextBox 9"/>
          <p:cNvSpPr txBox="1">
            <a:spLocks noChangeArrowheads="1"/>
          </p:cNvSpPr>
          <p:nvPr/>
        </p:nvSpPr>
        <p:spPr bwMode="auto">
          <a:xfrm>
            <a:off x="4572000" y="2997201"/>
            <a:ext cx="35290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pic>
        <p:nvPicPr>
          <p:cNvPr id="13" name="Picture 3" descr="C:\Documents and Settings\Кирилл\Рабочий стол\МАМА\анимация\07acdff8d19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80" y="3397709"/>
            <a:ext cx="3383485" cy="284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1042988" y="3357564"/>
            <a:ext cx="33131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400" b="1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9458" name="Picture 5" descr="40e23325333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73023" y="0"/>
            <a:ext cx="9144000" cy="6858000"/>
          </a:xfrm>
          <a:noFill/>
        </p:spPr>
      </p:pic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89184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792415" y="447416"/>
            <a:ext cx="49482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endParaRPr lang="ru-RU" sz="24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4755481" y="5987883"/>
            <a:ext cx="29527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6" name="TextBox 9"/>
          <p:cNvSpPr txBox="1">
            <a:spLocks noChangeArrowheads="1"/>
          </p:cNvSpPr>
          <p:nvPr/>
        </p:nvSpPr>
        <p:spPr bwMode="auto">
          <a:xfrm>
            <a:off x="1258890" y="5949951"/>
            <a:ext cx="32400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7" name="TextBox 9"/>
          <p:cNvSpPr txBox="1">
            <a:spLocks noChangeArrowheads="1"/>
          </p:cNvSpPr>
          <p:nvPr/>
        </p:nvSpPr>
        <p:spPr bwMode="auto">
          <a:xfrm>
            <a:off x="4572000" y="2997201"/>
            <a:ext cx="35290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pic>
        <p:nvPicPr>
          <p:cNvPr id="15" name="Picture 10" descr="C:\Users\Крутая Бейба\Desktop\воспитатель года 2019\Диплом Я Н\355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85728"/>
            <a:ext cx="2211056" cy="3125791"/>
          </a:xfrm>
          <a:prstGeom prst="rect">
            <a:avLst/>
          </a:prstGeom>
          <a:noFill/>
        </p:spPr>
      </p:pic>
      <p:pic>
        <p:nvPicPr>
          <p:cNvPr id="16" name="Picture 11" descr="C:\Users\Крутая Бейба\Desktop\воспитатель года 2019\Диплом Я Н\3552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85728"/>
            <a:ext cx="2243682" cy="3171915"/>
          </a:xfrm>
          <a:prstGeom prst="rect">
            <a:avLst/>
          </a:prstGeom>
          <a:noFill/>
        </p:spPr>
      </p:pic>
      <p:pic>
        <p:nvPicPr>
          <p:cNvPr id="11" name="Picture 2" descr="C:\Users\User\Desktop\Новая папка\Новая папка\В\20181201_170108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3500438"/>
            <a:ext cx="1995964" cy="30793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Новая папка\Новая папка\В\20181201_170121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85728"/>
            <a:ext cx="1860449" cy="28488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рутая Бейба\Desktop\на сайт марине\на сайт\диплом Давид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3500438"/>
            <a:ext cx="2143140" cy="3025029"/>
          </a:xfrm>
          <a:prstGeom prst="rect">
            <a:avLst/>
          </a:prstGeom>
          <a:noFill/>
        </p:spPr>
      </p:pic>
      <p:pic>
        <p:nvPicPr>
          <p:cNvPr id="1027" name="Picture 3" descr="C:\Users\Крутая Бейба\Desktop\на сайт марине\на сайт\20181219_1250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3214686"/>
            <a:ext cx="1928812" cy="3428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1172633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4408"/>
            <a:ext cx="9144000" cy="6858000"/>
          </a:xfrm>
        </p:spPr>
      </p:pic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/>
          <a:lstStyle/>
          <a:p>
            <a:pPr eaLnBrk="1" hangingPunct="1"/>
            <a:r>
              <a:rPr lang="ru-RU" sz="5400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Педагогическая </a:t>
            </a:r>
            <a:br>
              <a:rPr lang="ru-RU" sz="40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                    копилка</a:t>
            </a: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25602" name="Picture 2" descr="C:\Users\березка\Desktop\ко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40968"/>
            <a:ext cx="3384376" cy="25911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23959" cy="6858000"/>
          </a:xfrm>
        </p:spPr>
      </p:pic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1547663" y="549276"/>
            <a:ext cx="65527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3600" dirty="0" smtClean="0">
              <a:solidFill>
                <a:srgbClr val="00206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endParaRPr lang="ru-RU" sz="3600" b="1" dirty="0">
              <a:solidFill>
                <a:srgbClr val="0000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2699792" y="1134964"/>
            <a:ext cx="51117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 </a:t>
            </a:r>
            <a:endParaRPr lang="ru-RU" sz="1600" dirty="0"/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1116014" y="2781301"/>
            <a:ext cx="35274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 .</a:t>
            </a:r>
            <a:endParaRPr lang="ru-RU" sz="1600" dirty="0"/>
          </a:p>
        </p:txBody>
      </p:sp>
      <p:pic>
        <p:nvPicPr>
          <p:cNvPr id="26626" name="Picture 2" descr="C:\Users\березка\Desktop\297703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21" t="4838" r="5747" b="3085"/>
          <a:stretch/>
        </p:blipFill>
        <p:spPr bwMode="auto">
          <a:xfrm>
            <a:off x="3071802" y="3786190"/>
            <a:ext cx="2975664" cy="23821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C:\Users\Крутая Бейба\Desktop\воспитатель года 2019\Диплом Я Н\3559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428736"/>
            <a:ext cx="2529434" cy="357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C:\Users\Крутая Бейба\Desktop\воспитатель года 2019\Диплом Я Н\20181126_195039-1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643050"/>
            <a:ext cx="2378429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28596" y="428605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Физическое воспитание дошкольников в условиях введения ФГОС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1000109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прохождении обучения на форуме «Педагоги России»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воспитатель года\Диплом Я Н\диплом 17.12.1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2000240"/>
            <a:ext cx="1925467" cy="27220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2572" y="-24904"/>
            <a:ext cx="9144000" cy="6858000"/>
          </a:xfrm>
        </p:spPr>
      </p:pic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1359322" y="476672"/>
            <a:ext cx="619268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3600" dirty="0" smtClean="0">
              <a:solidFill>
                <a:srgbClr val="0000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r"/>
            <a:endParaRPr lang="ru-RU" sz="3600" b="1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3132138" y="981076"/>
            <a:ext cx="51117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 </a:t>
            </a:r>
            <a:endParaRPr lang="ru-RU" sz="1600" dirty="0"/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1116014" y="2781301"/>
            <a:ext cx="35274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 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428605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Нетрадиционные техники рисования «Теремок»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Крутая Бейба\Desktop\воспитатель года 2019\Диплом Я Н\20181130_115905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71546"/>
            <a:ext cx="3037996" cy="42756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57290" y="5000636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Лучший сценарий праздника (мероприятия) «День матери»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Крутая Бейба\Desktop\воспитатель года 2019\Диплом Я Н\20181130_11592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000108"/>
            <a:ext cx="3000396" cy="406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2302787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620714"/>
            <a:ext cx="640871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800" b="1" i="1" u="sng" dirty="0">
              <a:solidFill>
                <a:srgbClr val="990000"/>
              </a:solidFill>
            </a:endParaRPr>
          </a:p>
          <a:p>
            <a:pPr algn="ctr"/>
            <a:endParaRPr lang="ru-RU" sz="40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pic>
        <p:nvPicPr>
          <p:cNvPr id="1026" name="Picture 2" descr="C:\воспитатель года\Фото воспитатель 2019\IMG_20190202_201832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357562"/>
            <a:ext cx="462012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воспитатель года\Фото воспитатель 2019\IMG_20190202_201841_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785794"/>
            <a:ext cx="4263384" cy="283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00694" y="928670"/>
            <a:ext cx="2500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профессиональном конкурсе «Воспитатель года России-2019 года» 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648619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72008"/>
            <a:ext cx="9144000" cy="693000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043608" y="-974476"/>
            <a:ext cx="7128791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sz="3600" dirty="0" smtClean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 smtClean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 smtClean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Отзывы </a:t>
            </a:r>
          </a:p>
          <a:p>
            <a:pPr algn="ctr"/>
            <a:r>
              <a:rPr lang="ru-RU" sz="3600" b="1" dirty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  моих коллег, родителей,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воспитанников</a:t>
            </a:r>
            <a:endParaRPr lang="ru-RU" sz="3600" b="1" dirty="0">
              <a:solidFill>
                <a:srgbClr val="0000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7650" name="Picture 2" descr="C:\Users\березка\Desktop\отзыв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483" y="3356992"/>
            <a:ext cx="3023617" cy="2563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9495344" flipV="1">
            <a:off x="1285853" y="361366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krlip.voronezhscgool.ru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1009860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70284" y="-72008"/>
            <a:ext cx="9540552" cy="693000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043608" y="-420479"/>
            <a:ext cx="7128791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sz="3600" dirty="0" smtClean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 smtClean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3600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  <a:p>
            <a:pPr algn="ctr"/>
            <a:r>
              <a:rPr lang="ru-RU" sz="3600" dirty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3600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</a:t>
            </a:r>
            <a:endParaRPr lang="ru-RU" sz="3600" dirty="0">
              <a:solidFill>
                <a:srgbClr val="0000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9" name="Picture 14" descr="C:\Users\Крутая Бейба\Desktop\воспитатель года 2019\Диплом Я Н\20181126_195449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71480"/>
            <a:ext cx="29289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C:\Users\Крутая Бейба\Desktop\воспитатель года 2019\Диплом Я Н\20181126_195718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85926"/>
            <a:ext cx="3060875" cy="43168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C:\воспитатель года\Диплом Я Н\20181126_195542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42852"/>
            <a:ext cx="2285984" cy="1654724"/>
          </a:xfrm>
          <a:prstGeom prst="rect">
            <a:avLst/>
          </a:prstGeom>
          <a:noFill/>
        </p:spPr>
      </p:pic>
      <p:pic>
        <p:nvPicPr>
          <p:cNvPr id="3075" name="Picture 3" descr="C:\воспитатель года\Диплом Я Н\20181126_195622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072074"/>
            <a:ext cx="2071670" cy="1435275"/>
          </a:xfrm>
          <a:prstGeom prst="rect">
            <a:avLst/>
          </a:prstGeom>
          <a:noFill/>
        </p:spPr>
      </p:pic>
      <p:pic>
        <p:nvPicPr>
          <p:cNvPr id="3076" name="Picture 4" descr="C:\воспитатель года\Диплом Я Н\20181126_200047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4643446"/>
            <a:ext cx="2357422" cy="1717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021313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374166"/>
            <a:ext cx="626427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1C74"/>
                </a:solidFill>
                <a:latin typeface="Monotype Corsiva" panose="03010101010201010101" pitchFamily="66" charset="0"/>
              </a:rPr>
              <a:t>Фотоархив</a:t>
            </a:r>
            <a:endParaRPr lang="ru-RU" sz="5400" b="1" dirty="0">
              <a:solidFill>
                <a:srgbClr val="001C74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8674" name="Picture 2" descr="C:\Users\березка\Desktop\фо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568726"/>
            <a:ext cx="3191686" cy="2740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789663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6512" y="-72009"/>
            <a:ext cx="9144000" cy="6858000"/>
          </a:xfrm>
        </p:spPr>
      </p:pic>
      <p:pic>
        <p:nvPicPr>
          <p:cNvPr id="9" name="Picture 2" descr="C:\Users\Крутая Бейба\Desktop\воспитатель года 2019\фото2\20180511_105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929066"/>
            <a:ext cx="3022946" cy="1700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 descr="C:\Users\Крутая Бейба\Desktop\воспитатель года 2019\фото2\20180521_111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643314"/>
            <a:ext cx="3477322" cy="2268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C:\Users\Крутая Бейба\Desktop\воспитатель года 2019\фото2\DSC_0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571480"/>
            <a:ext cx="4323166" cy="2882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5" descr="C:\Users\Крутая Бейба\Desktop\воспитатель года 2019\фото\20161011_1139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1142984"/>
            <a:ext cx="3380136" cy="1901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365609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1785937" y="785814"/>
            <a:ext cx="54292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Общие сведения</a:t>
            </a: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349949" y="1903537"/>
            <a:ext cx="4248347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Monotype Corsiva" pitchFamily="66" charset="0"/>
              </a:rPr>
              <a:t>Ярмонова</a:t>
            </a:r>
            <a:endParaRPr lang="ru-RU" sz="3600" b="1" dirty="0" smtClean="0">
              <a:solidFill>
                <a:srgbClr val="000099"/>
              </a:solidFill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Надежда Ивановна</a:t>
            </a:r>
          </a:p>
          <a:p>
            <a:endParaRPr lang="ru-RU" sz="2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endParaRPr lang="ru-RU" sz="28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Общий </a:t>
            </a:r>
            <a: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стаж </a:t>
            </a:r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работы - </a:t>
            </a:r>
          </a:p>
          <a:p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10 лет</a:t>
            </a:r>
            <a: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2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Педагогический стаж –</a:t>
            </a:r>
          </a:p>
          <a:p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3</a:t>
            </a:r>
            <a:r>
              <a:rPr lang="ru-RU" sz="2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года</a:t>
            </a:r>
            <a: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2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2400" b="1" u="sng" dirty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Крутая Бейба\Desktop\воспитатель года 2019\фото\20171229_163025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89" y="1714488"/>
            <a:ext cx="2729223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789663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Picture 4" descr="C:\Users\Крутая Бейба\Desktop\воспитатель года 2019\фото2\IMG_20161217_181647_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929066"/>
            <a:ext cx="3662354" cy="2435608"/>
          </a:xfrm>
          <a:prstGeom prst="rect">
            <a:avLst/>
          </a:prstGeom>
          <a:noFill/>
        </p:spPr>
      </p:pic>
      <p:pic>
        <p:nvPicPr>
          <p:cNvPr id="10" name="Picture 6" descr="C:\2018-2019уч.г\фото\Осень 2018\20181016_1001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571480"/>
            <a:ext cx="4064029" cy="2428892"/>
          </a:xfrm>
          <a:prstGeom prst="rect">
            <a:avLst/>
          </a:prstGeom>
          <a:noFill/>
        </p:spPr>
      </p:pic>
      <p:pic>
        <p:nvPicPr>
          <p:cNvPr id="12" name="Picture 3" descr="C:\2018-2019уч.г\Веревочка\20180903_1039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1142984"/>
            <a:ext cx="3810026" cy="2143140"/>
          </a:xfrm>
          <a:prstGeom prst="rect">
            <a:avLst/>
          </a:prstGeom>
          <a:noFill/>
        </p:spPr>
      </p:pic>
      <p:pic>
        <p:nvPicPr>
          <p:cNvPr id="13" name="Picture 2" descr="C:\А\Новая папка\Новая папка\Новая папка\Я.Н.И. 2\Лично\20170602_1602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500438"/>
            <a:ext cx="4023078" cy="226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541792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789663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Picture 4" descr="C:\А\Новая папка\Новая папка\Новая папка\Я.Н.И. 2\Бессмертный полк 2018\20180508_103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00042"/>
            <a:ext cx="3429024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Крутая Бейба\Desktop\воспитатель года 2019\фото\IMAG0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929066"/>
            <a:ext cx="3832632" cy="2181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Крутая Бейба\Desktop\прогулки\Новая папка (2)\IMG_25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571744"/>
            <a:ext cx="2840244" cy="3786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А\Новая папка\Новая папка\Новая папка\Я.Н.И. 2\Бессмертный полк 2018\20180508_1041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1285860"/>
            <a:ext cx="3594450" cy="2021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8541792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620714"/>
            <a:ext cx="640871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800" b="1" i="1" u="sng" dirty="0">
              <a:solidFill>
                <a:srgbClr val="990000"/>
              </a:solidFill>
            </a:endParaRPr>
          </a:p>
          <a:p>
            <a:pPr algn="ctr"/>
            <a:endParaRPr lang="ru-RU" sz="40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pic>
        <p:nvPicPr>
          <p:cNvPr id="5122" name="Picture 2" descr="C:\воспитатель года 2019\фото\IMAG1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60" cy="1382582"/>
          </a:xfrm>
          <a:prstGeom prst="rect">
            <a:avLst/>
          </a:prstGeom>
          <a:noFill/>
        </p:spPr>
      </p:pic>
      <p:pic>
        <p:nvPicPr>
          <p:cNvPr id="5123" name="Picture 3" descr="C:\воспитатель года 2019\фото\IMG_4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96" y="3286124"/>
            <a:ext cx="1357304" cy="1809739"/>
          </a:xfrm>
          <a:prstGeom prst="rect">
            <a:avLst/>
          </a:prstGeom>
          <a:noFill/>
        </p:spPr>
      </p:pic>
      <p:pic>
        <p:nvPicPr>
          <p:cNvPr id="5124" name="Picture 4" descr="C:\воспитатель года 2019\фото\20170215_1047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0"/>
            <a:ext cx="2428860" cy="1366234"/>
          </a:xfrm>
          <a:prstGeom prst="rect">
            <a:avLst/>
          </a:prstGeom>
          <a:noFill/>
        </p:spPr>
      </p:pic>
      <p:pic>
        <p:nvPicPr>
          <p:cNvPr id="5125" name="Picture 5" descr="C:\воспитатель года 2019\фото\20170228_1033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4714884"/>
            <a:ext cx="3143240" cy="1768073"/>
          </a:xfrm>
          <a:prstGeom prst="rect">
            <a:avLst/>
          </a:prstGeom>
          <a:noFill/>
        </p:spPr>
      </p:pic>
      <p:pic>
        <p:nvPicPr>
          <p:cNvPr id="5127" name="Picture 7" descr="C:\воспитатель года 2019\фото\20170303_1143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3286124"/>
            <a:ext cx="1071556" cy="1904988"/>
          </a:xfrm>
          <a:prstGeom prst="rect">
            <a:avLst/>
          </a:prstGeom>
          <a:noFill/>
        </p:spPr>
      </p:pic>
      <p:pic>
        <p:nvPicPr>
          <p:cNvPr id="5128" name="Picture 8" descr="C:\воспитатель года 2019\фото\20170405_1044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714488"/>
            <a:ext cx="1643060" cy="2920996"/>
          </a:xfrm>
          <a:prstGeom prst="rect">
            <a:avLst/>
          </a:prstGeom>
          <a:noFill/>
        </p:spPr>
      </p:pic>
      <p:pic>
        <p:nvPicPr>
          <p:cNvPr id="5129" name="Picture 9" descr="C:\воспитатель года 2019\фото2\20170704_0840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69010" y="1428736"/>
            <a:ext cx="3174990" cy="1785932"/>
          </a:xfrm>
          <a:prstGeom prst="rect">
            <a:avLst/>
          </a:prstGeom>
          <a:noFill/>
        </p:spPr>
      </p:pic>
      <p:pic>
        <p:nvPicPr>
          <p:cNvPr id="5130" name="Picture 10" descr="C:\воспитатель года 2019\фото2\20180129_10110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28860" y="1857364"/>
            <a:ext cx="3428992" cy="1928808"/>
          </a:xfrm>
          <a:prstGeom prst="rect">
            <a:avLst/>
          </a:prstGeom>
          <a:noFill/>
        </p:spPr>
      </p:pic>
      <p:pic>
        <p:nvPicPr>
          <p:cNvPr id="5131" name="Picture 11" descr="C:\А\Новая папка\Новая папка\Новая папка\Я.Н.И. 2\Цыплята\20171026_10295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0298" y="214290"/>
            <a:ext cx="2857488" cy="1607337"/>
          </a:xfrm>
          <a:prstGeom prst="rect">
            <a:avLst/>
          </a:prstGeom>
          <a:noFill/>
        </p:spPr>
      </p:pic>
      <p:pic>
        <p:nvPicPr>
          <p:cNvPr id="5132" name="Picture 12" descr="C:\Users\Крутая Бейба\Desktop\фото 2017-2018\Старшая гр.осень\20171018_11120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1736" y="3857628"/>
            <a:ext cx="3286116" cy="1848440"/>
          </a:xfrm>
          <a:prstGeom prst="rect">
            <a:avLst/>
          </a:prstGeom>
          <a:noFill/>
        </p:spPr>
      </p:pic>
      <p:pic>
        <p:nvPicPr>
          <p:cNvPr id="1026" name="Picture 2" descr="C:\Users\Крутая Бейба\Desktop\фото 2017-2018\Игра\20171010_11310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72198" y="4929198"/>
            <a:ext cx="3071802" cy="1727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6648619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4036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88843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Творческая мастерская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2050" name="Picture 2" descr="C:\Users\березк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68960"/>
            <a:ext cx="3234152" cy="30963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4036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88843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9" name="Picture 3" descr="C:\Users\Крутая Бейба\Desktop\воспитатель года 2019\Наши достижения фото\20170208_141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265020"/>
            <a:ext cx="3308698" cy="186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Крутая Бейба\Desktop\воспитатель года 2019\Наши достижения фото\20170208_1419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28604"/>
            <a:ext cx="3380136" cy="190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Крутая Бейба\Desktop\воспитатель года 2019\Наши достижения фото\20181130_1103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500042"/>
            <a:ext cx="3237260" cy="1820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:\Users\Крутая Бейба\Desktop\воспитатель года 2019\Наши достижения фото\20180917_1132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2357430"/>
            <a:ext cx="3165822" cy="178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C:\Users\Крутая Бейба\Desktop\воспитатель года 2019\Наши достижения фото\IMG_24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357430"/>
            <a:ext cx="2697368" cy="35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C:\Users\Крутая Бейба\Desktop\воспитатель года 2019\Наши достижения фото\20170302_1711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500306"/>
            <a:ext cx="2130183" cy="378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4169457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4036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5544616" cy="1368152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Развивающая среда </a:t>
            </a:r>
            <a:b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в группе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7" name="Picture 9" descr="C:\Users\Крутая Бейба\Desktop\Фото аттестация\Фото гр\20181114_101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532" y="4714884"/>
            <a:ext cx="3809984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C:\Users\Крутая Бейба\Desktop\Фото аттестация\Фото гр\20181114_1019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0"/>
            <a:ext cx="2951508" cy="166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C:\Users\Крутая Бейба\Desktop\Фото аттестация\Д.с\Поливаем цветы\20181004_1058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4786322"/>
            <a:ext cx="2737194" cy="153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C:\Users\Крутая Бейба\Desktop\Фото аттестация\20181003_0959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1928802"/>
            <a:ext cx="4808896" cy="270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C:\Users\Крутая Бейба\Desktop\Фото аттестация\20181003_1004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2357430"/>
            <a:ext cx="3397946" cy="1911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8041680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7782" y="0"/>
            <a:ext cx="939552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88843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10" name="Picture 14" descr="C:\Users\Крутая Бейба\Desktop\Фото аттестация\20181003_100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714356"/>
            <a:ext cx="3357586" cy="2280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5" descr="C:\Users\Крутая Бейба\Desktop\Фото аттестация\20181003_101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500042"/>
            <a:ext cx="3778950" cy="2125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Users\Крутая Бейба\Desktop\Фото аттестация\20181003_1010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500438"/>
            <a:ext cx="4737458" cy="2664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Users\Крутая Бейба\Desktop\Фото аттестация\20181003_1027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071810"/>
            <a:ext cx="2786082" cy="3197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681128651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79718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88843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8" name="Picture 6" descr="C:\Users\Крутая Бейба\Desktop\Фото аттестация\20181003_102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642918"/>
            <a:ext cx="5842042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8" descr="C:\Users\Крутая Бейба\Desktop\Фото аттестация\20181003_105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214818"/>
            <a:ext cx="3524947" cy="1982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9" descr="C:\Users\Крутая Бейба\Desktop\Фото аттестация\20181003_105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104285"/>
            <a:ext cx="3594450" cy="2021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090428621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672" y="-9252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704856" cy="5616624"/>
          </a:xfrm>
        </p:spPr>
        <p:txBody>
          <a:bodyPr/>
          <a:lstStyle/>
          <a:p>
            <a:pPr algn="l"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Глоссарий</a:t>
            </a:r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1800" b="1" u="sng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Педагогическая </a:t>
            </a:r>
            <a:r>
              <a:rPr lang="ru-RU" sz="1800" b="1" u="sng" dirty="0">
                <a:solidFill>
                  <a:srgbClr val="7030A0"/>
                </a:solidFill>
                <a:latin typeface="Constantia" panose="02030602050306030303" pitchFamily="18" charset="0"/>
              </a:rPr>
              <a:t>технология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- это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средств; она есть организационно - методический инструментарий педагогического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процесса.</a:t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/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   </a:t>
            </a:r>
            <a:r>
              <a:rPr lang="ru-RU" sz="1800" b="1" u="sng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Педагогическая компетентность-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совокупность профессиональных и личностных качеств, необходимых для успешной педагогической деятельности. Развитие профессиональной компетентности – это развитие творческой индивидуальности, восприимчивости к педагогическим инновациям, способностей адаптироваться в меняющейся педагогической среде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.</a:t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/>
            </a:r>
            <a:b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   </a:t>
            </a:r>
            <a:r>
              <a:rPr lang="ru-RU" sz="1800" b="1" u="sng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Личностно-ориентированное </a:t>
            </a:r>
            <a:r>
              <a:rPr lang="ru-RU" sz="1800" b="1" u="sng" dirty="0">
                <a:solidFill>
                  <a:srgbClr val="7030A0"/>
                </a:solidFill>
                <a:latin typeface="Constantia" panose="02030602050306030303" pitchFamily="18" charset="0"/>
              </a:rPr>
              <a:t>обучение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—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/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это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такое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обучение, где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во главу угла ставится личность ребенка,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/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ее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самобытность, </a:t>
            </a:r>
            <a:r>
              <a:rPr lang="ru-RU" sz="1800" dirty="0" err="1">
                <a:solidFill>
                  <a:srgbClr val="7030A0"/>
                </a:solidFill>
                <a:latin typeface="Constantia" panose="02030602050306030303" pitchFamily="18" charset="0"/>
              </a:rPr>
              <a:t>самоценность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, субъектный опыт каждого сначала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раскрывается,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 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а </a:t>
            </a:r>
            <a:r>
              <a:rPr lang="ru-RU" sz="1800" dirty="0">
                <a:solidFill>
                  <a:srgbClr val="7030A0"/>
                </a:solidFill>
                <a:latin typeface="Constantia" panose="02030602050306030303" pitchFamily="18" charset="0"/>
              </a:rPr>
              <a:t>затем согласовывается с содержанием образования</a:t>
            </a: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. </a:t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2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2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>  </a:t>
            </a:r>
            <a:r>
              <a:rPr lang="ru-RU" sz="1800" b="1" dirty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>
                <a:solidFill>
                  <a:srgbClr val="003399"/>
                </a:solidFill>
                <a:latin typeface="Constantia" panose="02030602050306030303" pitchFamily="18" charset="0"/>
              </a:rPr>
            </a:br>
            <a:endParaRPr lang="ru-RU" sz="1800" b="1" dirty="0" smtClean="0">
              <a:solidFill>
                <a:srgbClr val="003399"/>
              </a:solidFill>
              <a:latin typeface="Constantia" panose="02030602050306030303" pitchFamily="18" charset="0"/>
              <a:cs typeface="Microsoft Sans Serif" panose="020B0604020202020204" pitchFamily="34" charset="0"/>
            </a:endParaRP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79513" y="733426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00945502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1331914" y="692150"/>
            <a:ext cx="64087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Педагогическое кредо</a:t>
            </a:r>
            <a:endParaRPr lang="ru-RU" sz="3600" b="1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 smtClean="0">
              <a:latin typeface="Monotype Corsiva" panose="03010101010201010101" pitchFamily="66" charset="0"/>
            </a:endParaRPr>
          </a:p>
          <a:p>
            <a:pPr algn="ctr"/>
            <a:endParaRPr lang="ru-RU" sz="3600" b="1" dirty="0" smtClean="0">
              <a:solidFill>
                <a:srgbClr val="003399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1500174"/>
            <a:ext cx="5214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«Дети должны жить в мире красоты, игры, сказки, музыки, рисунка, фантазии, творчества».</a:t>
            </a:r>
            <a:endParaRPr lang="ru-RU" sz="36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44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620714"/>
            <a:ext cx="6408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Профессиональная карта</a:t>
            </a:r>
            <a:endParaRPr lang="ru-RU" sz="3600" b="1" dirty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1" name="Picture 2" descr="C:\Users\Крутая Бейба\Desktop\воспитатель года 2019\Диплом Я Н\20181126_20191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57299"/>
            <a:ext cx="414340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C:\Users\Крутая Бейба\Desktop\воспитатель года 2019\Диплом Я Н\20181126_202023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4071942"/>
            <a:ext cx="335758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620714"/>
            <a:ext cx="640871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Личностные характеристики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endParaRPr lang="ru-RU" sz="2800" i="1" u="sng" dirty="0" smtClean="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 smtClean="0">
                <a:solidFill>
                  <a:srgbClr val="990000"/>
                </a:solidFill>
              </a:rPr>
              <a:t>Ответственность </a:t>
            </a:r>
            <a:endParaRPr lang="ru-RU" sz="2800" b="1" i="1" u="sng" dirty="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Отзывчивость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Находчивость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Самокритичность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 Работоспособность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Сострадание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Тактичность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Умение ладить с людьми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Энтузиазм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 Целеустремленность </a:t>
            </a:r>
          </a:p>
          <a:p>
            <a:pPr algn="ctr"/>
            <a:endParaRPr lang="ru-RU" sz="4000" b="1" dirty="0">
              <a:solidFill>
                <a:srgbClr val="00339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648619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7" name="Text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214437" y="1175302"/>
            <a:ext cx="6597923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Использование  </a:t>
            </a:r>
            <a:r>
              <a:rPr lang="ru-RU" sz="2800" b="1" dirty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информационно-коммуникационных технологий (ИКТ) профессиональной </a:t>
            </a:r>
            <a:r>
              <a:rPr lang="ru-RU" sz="28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деятельности</a:t>
            </a:r>
            <a:r>
              <a:rPr lang="ru-RU" sz="28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копии </a:t>
            </a:r>
            <a: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интернет - страниц, используемых сайтов:</a:t>
            </a:r>
            <a:b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MAAM.RU</a:t>
            </a:r>
            <a:r>
              <a:rPr lang="en-US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/.,</a:t>
            </a: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krlip.voronezhscgool.ru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info@infourok.ru</a:t>
            </a:r>
            <a:br>
              <a:rPr lang="en-US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info@pedagogcentr.ru</a:t>
            </a:r>
            <a:br>
              <a:rPr lang="en-US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mail@pedinn.ru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www.web-school-detsad.ru</a:t>
            </a:r>
            <a:r>
              <a:rPr lang="ru-RU" sz="24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Официальный сайт детского сада </a:t>
            </a:r>
            <a:r>
              <a:rPr lang="ru-RU" sz="28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«РАДУГА»</a:t>
            </a:r>
            <a: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2800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65972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9649" y="0"/>
            <a:ext cx="9144000" cy="6858000"/>
          </a:xfrm>
          <a:noFill/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528392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Достижения  и результаты  </a:t>
            </a:r>
            <a:b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педагогической деятельности</a:t>
            </a:r>
            <a:b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3600" b="1" dirty="0" smtClean="0">
              <a:solidFill>
                <a:srgbClr val="7030A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438" name="Rectangle 75"/>
          <p:cNvSpPr>
            <a:spLocks noChangeArrowheads="1"/>
          </p:cNvSpPr>
          <p:nvPr/>
        </p:nvSpPr>
        <p:spPr bwMode="auto">
          <a:xfrm>
            <a:off x="1187451" y="2781301"/>
            <a:ext cx="3097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8442" name="Rectangle 77"/>
          <p:cNvSpPr>
            <a:spLocks noChangeArrowheads="1"/>
          </p:cNvSpPr>
          <p:nvPr/>
        </p:nvSpPr>
        <p:spPr bwMode="auto">
          <a:xfrm>
            <a:off x="4787901" y="6021389"/>
            <a:ext cx="37449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pic>
        <p:nvPicPr>
          <p:cNvPr id="24578" name="Picture 2" descr="C:\Users\березка\Desktop\в пор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81"/>
          <a:stretch/>
        </p:blipFill>
        <p:spPr bwMode="auto">
          <a:xfrm>
            <a:off x="3131840" y="3128983"/>
            <a:ext cx="3024336" cy="2892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9649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Награды</a:t>
            </a:r>
            <a:b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3600" b="1" dirty="0" smtClean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438" name="Rectangle 75"/>
          <p:cNvSpPr>
            <a:spLocks noChangeArrowheads="1"/>
          </p:cNvSpPr>
          <p:nvPr/>
        </p:nvSpPr>
        <p:spPr bwMode="auto">
          <a:xfrm>
            <a:off x="1187451" y="2781301"/>
            <a:ext cx="3097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8442" name="Rectangle 77"/>
          <p:cNvSpPr>
            <a:spLocks noChangeArrowheads="1"/>
          </p:cNvSpPr>
          <p:nvPr/>
        </p:nvSpPr>
        <p:spPr bwMode="auto">
          <a:xfrm>
            <a:off x="4787901" y="6021389"/>
            <a:ext cx="37449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pic>
        <p:nvPicPr>
          <p:cNvPr id="10" name="Picture 5" descr="C:\Users\Крутая Бейба\Desktop\воспитатель года 2019\Диплом Я Н\20181126_195309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71546"/>
            <a:ext cx="1891632" cy="284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C:\Users\Крутая Бейба\Desktop\воспитатель года 2019\Диплом Я Н\20181129_110706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071546"/>
            <a:ext cx="1963233" cy="276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C:\Users\Крутая Бейба\Desktop\воспитатель года 2019\Диплом Я Н\20181126_200640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1000108"/>
            <a:ext cx="2040903" cy="286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C:\Users\Крутая Бейба\Desktop\воспитатель года 2019\Диплом Я Н\20181126_200810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3929066"/>
            <a:ext cx="3354471" cy="233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воспитатель года\Диплом Я Н\4234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3857628"/>
            <a:ext cx="1854029" cy="2621059"/>
          </a:xfrm>
          <a:prstGeom prst="rect">
            <a:avLst/>
          </a:prstGeom>
          <a:noFill/>
        </p:spPr>
      </p:pic>
      <p:pic>
        <p:nvPicPr>
          <p:cNvPr id="2051" name="Picture 3" descr="C:\воспитатель года\Диплом Я Н\42346 (1)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4071942"/>
            <a:ext cx="1714512" cy="24238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5258145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9649" y="0"/>
            <a:ext cx="9144000" cy="6858000"/>
          </a:xfrm>
          <a:noFill/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54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3600" b="1" dirty="0" smtClean="0">
              <a:solidFill>
                <a:srgbClr val="7030A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438" name="Rectangle 75"/>
          <p:cNvSpPr>
            <a:spLocks noChangeArrowheads="1"/>
          </p:cNvSpPr>
          <p:nvPr/>
        </p:nvSpPr>
        <p:spPr bwMode="auto">
          <a:xfrm>
            <a:off x="1187451" y="2781301"/>
            <a:ext cx="3097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8442" name="Rectangle 77"/>
          <p:cNvSpPr>
            <a:spLocks noChangeArrowheads="1"/>
          </p:cNvSpPr>
          <p:nvPr/>
        </p:nvSpPr>
        <p:spPr bwMode="auto">
          <a:xfrm>
            <a:off x="4787901" y="6021389"/>
            <a:ext cx="37449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pic>
        <p:nvPicPr>
          <p:cNvPr id="24578" name="Picture 2" descr="C:\Users\березка\Desktop\в пор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81"/>
          <a:stretch/>
        </p:blipFill>
        <p:spPr bwMode="auto">
          <a:xfrm>
            <a:off x="3131840" y="3128983"/>
            <a:ext cx="3024336" cy="2892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57290" y="1714488"/>
            <a:ext cx="64294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Отзыв руководителя</a:t>
            </a:r>
          </a:p>
          <a:p>
            <a:r>
              <a:rPr lang="ru-RU" dirty="0" smtClean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За время работы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Ярмонова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Надежда Ивановна показала себя грамотным педагогом, способным организовать детский коллектив и создать благоприятный социально-психологический климат в нем.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    Педагог находит наилучшее практическое применение способностям каждого ребенка с учетом личностно-ориентированного подхода. Положительно относится к нововведениям. Грамотно и интересно проводит непрерывную непосредственную образовательную деятельность с использованием информационных компьютерных технологий, включает современные педагогические программы, организует совместную и самостоятельную деятельность дошкольников по интересам.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    Качественное выполнение задач основной общеобразовательной программы дошкольного образования позволяют повышать коэффициент эффективности проводимой работы и добиваться стабильно высоких результатов усвоения программного материала.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    Надежда Ивановна умеет организовать свою работу как педагог, положительно складываются ее отношения с воспитанниками, родителями и коллегами по работе.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169</Words>
  <Application>Microsoft Office PowerPoint</Application>
  <PresentationFormat>Экран (4:3)</PresentationFormat>
  <Paragraphs>141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Использование  информационно-коммуникационных технологий (ИКТ) профессиональной деятельности копии интернет - страниц, используемых сайтов:     MAAM.RU/.,  krlip.voronezhscgool.ru  info@infourok.ru info@pedagogcentr.ru mail@pedinn.ru  http://www.web-school-detsad.ru     Официальный сайт детского сада «РАДУГА»  </vt:lpstr>
      <vt:lpstr>Достижения  и результаты    педагогической деятельности </vt:lpstr>
      <vt:lpstr>Награды </vt:lpstr>
      <vt:lpstr> </vt:lpstr>
      <vt:lpstr> Достижения  воспитанников</vt:lpstr>
      <vt:lpstr>  </vt:lpstr>
      <vt:lpstr> Педагогическая                           копилка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Творческая мастерская</vt:lpstr>
      <vt:lpstr> </vt:lpstr>
      <vt:lpstr>Развивающая среда  в группе</vt:lpstr>
      <vt:lpstr> </vt:lpstr>
      <vt:lpstr> </vt:lpstr>
      <vt:lpstr> Глоссарий  Педагогическая технология - это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средств; она есть организационно - методический инструментарий педагогического процесса.     Педагогическая компетентность- совокупность профессиональных и личностных качеств, необходимых для успешной педагогической деятельности. Развитие профессиональной компетентности – это развитие творческой индивидуальности, восприимчивости к педагогическим инновациям, способностей адаптироваться в меняющейся педагогической среде.     Личностно-ориентированное обучение —  это такое обучение, где во главу угла ставится личность ребенка,  ее самобытность, самоценность, субъектный опыт каждого сначала раскрывается, а затем согласовывается с содержанием образования.      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Крутая Бейба</cp:lastModifiedBy>
  <cp:revision>63</cp:revision>
  <dcterms:created xsi:type="dcterms:W3CDTF">2011-07-28T08:26:20Z</dcterms:created>
  <dcterms:modified xsi:type="dcterms:W3CDTF">2019-02-25T09:31:13Z</dcterms:modified>
</cp:coreProperties>
</file>