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3"/>
  </p:notesMasterIdLst>
  <p:sldIdLst>
    <p:sldId id="256" r:id="rId2"/>
    <p:sldId id="257" r:id="rId3"/>
    <p:sldId id="284" r:id="rId4"/>
    <p:sldId id="258" r:id="rId5"/>
    <p:sldId id="259" r:id="rId6"/>
    <p:sldId id="260" r:id="rId7"/>
    <p:sldId id="261" r:id="rId8"/>
    <p:sldId id="262" r:id="rId9"/>
    <p:sldId id="263" r:id="rId10"/>
    <p:sldId id="285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86" r:id="rId26"/>
    <p:sldId id="278" r:id="rId27"/>
    <p:sldId id="279" r:id="rId28"/>
    <p:sldId id="280" r:id="rId29"/>
    <p:sldId id="281" r:id="rId30"/>
    <p:sldId id="282" r:id="rId31"/>
    <p:sldId id="283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gif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8.gif"/><Relationship Id="rId1" Type="http://schemas.openxmlformats.org/officeDocument/2006/relationships/image" Target="../media/image12.gif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gif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8.gif"/><Relationship Id="rId1" Type="http://schemas.openxmlformats.org/officeDocument/2006/relationships/image" Target="../media/image12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54F8C5-B1E2-4EFA-8CAD-0BA927255FDE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10EB53-553C-443D-ADF4-3EA108B1EF11}">
      <dgm:prSet/>
      <dgm:spPr>
        <a:solidFill>
          <a:srgbClr val="FFFF00"/>
        </a:solidFill>
      </dgm:spPr>
      <dgm:t>
        <a:bodyPr/>
        <a:lstStyle/>
        <a:p>
          <a:pPr rtl="0"/>
          <a:r>
            <a:rPr lang="ru-RU" b="1" dirty="0" smtClean="0"/>
            <a:t> </a:t>
          </a:r>
          <a:r>
            <a:rPr lang="ru-RU" b="1" dirty="0" smtClean="0">
              <a:solidFill>
                <a:srgbClr val="FF0000"/>
              </a:solidFill>
            </a:rPr>
            <a:t>Комбинаторные задачи. </a:t>
          </a:r>
        </a:p>
        <a:p>
          <a:pPr rtl="0"/>
          <a:r>
            <a:rPr lang="ru-RU" b="1" dirty="0" smtClean="0">
              <a:solidFill>
                <a:srgbClr val="FF0000"/>
              </a:solidFill>
            </a:rPr>
            <a:t> 5 класс.</a:t>
          </a:r>
          <a:endParaRPr lang="ru-RU" b="1" dirty="0">
            <a:solidFill>
              <a:srgbClr val="FF0000"/>
            </a:solidFill>
          </a:endParaRPr>
        </a:p>
      </dgm:t>
    </dgm:pt>
    <dgm:pt modelId="{5965BE69-8214-4A4F-B151-EB344EF78BE5}" type="parTrans" cxnId="{03A39FF2-0C3D-48A1-B16B-72A9EF39DDBA}">
      <dgm:prSet/>
      <dgm:spPr/>
      <dgm:t>
        <a:bodyPr/>
        <a:lstStyle/>
        <a:p>
          <a:endParaRPr lang="ru-RU"/>
        </a:p>
      </dgm:t>
    </dgm:pt>
    <dgm:pt modelId="{FEBE9FD7-25D6-46F7-8177-6E37328B723B}" type="sibTrans" cxnId="{03A39FF2-0C3D-48A1-B16B-72A9EF39DDBA}">
      <dgm:prSet/>
      <dgm:spPr/>
      <dgm:t>
        <a:bodyPr/>
        <a:lstStyle/>
        <a:p>
          <a:endParaRPr lang="ru-RU"/>
        </a:p>
      </dgm:t>
    </dgm:pt>
    <dgm:pt modelId="{2560D0D0-D38F-4FA4-9DBA-38E46AE9AE22}" type="pres">
      <dgm:prSet presAssocID="{5A54F8C5-B1E2-4EFA-8CAD-0BA927255FD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AEB8F4-F571-4713-83FA-5237676FB6E7}" type="pres">
      <dgm:prSet presAssocID="{B910EB53-553C-443D-ADF4-3EA108B1EF11}" presName="circle1" presStyleLbl="node1" presStyleIdx="0" presStyleCnt="1"/>
      <dgm:spPr/>
    </dgm:pt>
    <dgm:pt modelId="{6B21B04F-A284-479F-AACF-D521EA8B200F}" type="pres">
      <dgm:prSet presAssocID="{B910EB53-553C-443D-ADF4-3EA108B1EF11}" presName="space" presStyleCnt="0"/>
      <dgm:spPr/>
    </dgm:pt>
    <dgm:pt modelId="{1485F528-ACC2-4644-A850-995CB987D25D}" type="pres">
      <dgm:prSet presAssocID="{B910EB53-553C-443D-ADF4-3EA108B1EF11}" presName="rect1" presStyleLbl="alignAcc1" presStyleIdx="0" presStyleCnt="1"/>
      <dgm:spPr/>
      <dgm:t>
        <a:bodyPr/>
        <a:lstStyle/>
        <a:p>
          <a:endParaRPr lang="ru-RU"/>
        </a:p>
      </dgm:t>
    </dgm:pt>
    <dgm:pt modelId="{4ADC2E8B-52E3-44CF-8583-438CE99D54D2}" type="pres">
      <dgm:prSet presAssocID="{B910EB53-553C-443D-ADF4-3EA108B1EF11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80A714-6B54-4957-BFEF-2F6C3DE5B8E3}" type="presOf" srcId="{B910EB53-553C-443D-ADF4-3EA108B1EF11}" destId="{4ADC2E8B-52E3-44CF-8583-438CE99D54D2}" srcOrd="1" destOrd="0" presId="urn:microsoft.com/office/officeart/2005/8/layout/target3"/>
    <dgm:cxn modelId="{03A39FF2-0C3D-48A1-B16B-72A9EF39DDBA}" srcId="{5A54F8C5-B1E2-4EFA-8CAD-0BA927255FDE}" destId="{B910EB53-553C-443D-ADF4-3EA108B1EF11}" srcOrd="0" destOrd="0" parTransId="{5965BE69-8214-4A4F-B151-EB344EF78BE5}" sibTransId="{FEBE9FD7-25D6-46F7-8177-6E37328B723B}"/>
    <dgm:cxn modelId="{B39C22F5-39BF-4522-92C9-52DB86FD0900}" type="presOf" srcId="{B910EB53-553C-443D-ADF4-3EA108B1EF11}" destId="{1485F528-ACC2-4644-A850-995CB987D25D}" srcOrd="0" destOrd="0" presId="urn:microsoft.com/office/officeart/2005/8/layout/target3"/>
    <dgm:cxn modelId="{3EA2D7C3-7078-4B0C-AB14-B8FA1C5ACB53}" type="presOf" srcId="{5A54F8C5-B1E2-4EFA-8CAD-0BA927255FDE}" destId="{2560D0D0-D38F-4FA4-9DBA-38E46AE9AE22}" srcOrd="0" destOrd="0" presId="urn:microsoft.com/office/officeart/2005/8/layout/target3"/>
    <dgm:cxn modelId="{40EE6378-2A91-4D32-9A6B-618CC2FE4D8B}" type="presParOf" srcId="{2560D0D0-D38F-4FA4-9DBA-38E46AE9AE22}" destId="{8AAEB8F4-F571-4713-83FA-5237676FB6E7}" srcOrd="0" destOrd="0" presId="urn:microsoft.com/office/officeart/2005/8/layout/target3"/>
    <dgm:cxn modelId="{2477CC42-E57F-4011-A3E0-49193F664A73}" type="presParOf" srcId="{2560D0D0-D38F-4FA4-9DBA-38E46AE9AE22}" destId="{6B21B04F-A284-479F-AACF-D521EA8B200F}" srcOrd="1" destOrd="0" presId="urn:microsoft.com/office/officeart/2005/8/layout/target3"/>
    <dgm:cxn modelId="{C2D97F4A-7E9D-4232-8E2C-AA9E5B7BDBF0}" type="presParOf" srcId="{2560D0D0-D38F-4FA4-9DBA-38E46AE9AE22}" destId="{1485F528-ACC2-4644-A850-995CB987D25D}" srcOrd="2" destOrd="0" presId="urn:microsoft.com/office/officeart/2005/8/layout/target3"/>
    <dgm:cxn modelId="{2A0C013D-51DC-4A9A-A8DD-4360A24FFDFE}" type="presParOf" srcId="{2560D0D0-D38F-4FA4-9DBA-38E46AE9AE22}" destId="{4ADC2E8B-52E3-44CF-8583-438CE99D54D2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C6EFF7-F5F9-49CD-B1B0-C898D5A375A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685289-0B05-4061-8A90-E0731BA49B24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rtl="0"/>
          <a:r>
            <a:rPr lang="ru-RU" b="1" u="sng" dirty="0" smtClean="0">
              <a:solidFill>
                <a:srgbClr val="FF0000"/>
              </a:solidFill>
            </a:rPr>
            <a:t>Проект выполнили учащиеся 5 класса</a:t>
          </a:r>
          <a:endParaRPr lang="ru-RU" dirty="0">
            <a:solidFill>
              <a:srgbClr val="FF0000"/>
            </a:solidFill>
          </a:endParaRPr>
        </a:p>
      </dgm:t>
    </dgm:pt>
    <dgm:pt modelId="{81F7BC7D-F7F5-46EE-90DD-A519E64ADCD1}" type="parTrans" cxnId="{A491CD4F-D92C-487D-8F71-C15B42AA0B4B}">
      <dgm:prSet/>
      <dgm:spPr/>
      <dgm:t>
        <a:bodyPr/>
        <a:lstStyle/>
        <a:p>
          <a:endParaRPr lang="ru-RU"/>
        </a:p>
      </dgm:t>
    </dgm:pt>
    <dgm:pt modelId="{EB52A736-C679-486E-9A98-7453FACAB36A}" type="sibTrans" cxnId="{A491CD4F-D92C-487D-8F71-C15B42AA0B4B}">
      <dgm:prSet/>
      <dgm:spPr/>
      <dgm:t>
        <a:bodyPr/>
        <a:lstStyle/>
        <a:p>
          <a:endParaRPr lang="ru-RU"/>
        </a:p>
      </dgm:t>
    </dgm:pt>
    <dgm:pt modelId="{F3DEAADF-D2EC-4078-A210-968018A7ABF6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rtl="0"/>
          <a:r>
            <a:rPr lang="ru-RU" b="1" u="sng" dirty="0" smtClean="0">
              <a:solidFill>
                <a:srgbClr val="FF0000"/>
              </a:solidFill>
            </a:rPr>
            <a:t>МБОУ « </a:t>
          </a:r>
          <a:r>
            <a:rPr lang="ru-RU" b="1" u="sng" dirty="0" err="1" smtClean="0">
              <a:solidFill>
                <a:srgbClr val="FF0000"/>
              </a:solidFill>
            </a:rPr>
            <a:t>Краснолипьевской</a:t>
          </a:r>
          <a:r>
            <a:rPr lang="ru-RU" b="1" u="sng" dirty="0" smtClean="0">
              <a:solidFill>
                <a:srgbClr val="FF0000"/>
              </a:solidFill>
            </a:rPr>
            <a:t> школы»</a:t>
          </a:r>
          <a:endParaRPr lang="ru-RU" b="1" u="sng" dirty="0">
            <a:solidFill>
              <a:srgbClr val="FF0000"/>
            </a:solidFill>
          </a:endParaRPr>
        </a:p>
      </dgm:t>
    </dgm:pt>
    <dgm:pt modelId="{A87AFE55-609B-4E35-A638-670EC1074CEA}" type="parTrans" cxnId="{5FC9FDA4-E0F6-4E52-9EB3-B8CCD2C0EC65}">
      <dgm:prSet/>
      <dgm:spPr/>
      <dgm:t>
        <a:bodyPr/>
        <a:lstStyle/>
        <a:p>
          <a:endParaRPr lang="ru-RU"/>
        </a:p>
      </dgm:t>
    </dgm:pt>
    <dgm:pt modelId="{32A31242-1484-43AD-99DE-A54E502CD710}" type="sibTrans" cxnId="{5FC9FDA4-E0F6-4E52-9EB3-B8CCD2C0EC65}">
      <dgm:prSet/>
      <dgm:spPr/>
      <dgm:t>
        <a:bodyPr/>
        <a:lstStyle/>
        <a:p>
          <a:endParaRPr lang="ru-RU"/>
        </a:p>
      </dgm:t>
    </dgm:pt>
    <dgm:pt modelId="{85E5FE8B-35A3-495E-AC8D-BA70C60DC66D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rtl="0"/>
          <a:r>
            <a:rPr lang="ru-RU" b="1" u="sng" dirty="0" smtClean="0">
              <a:solidFill>
                <a:srgbClr val="FF0000"/>
              </a:solidFill>
            </a:rPr>
            <a:t>Руководитель </a:t>
          </a:r>
          <a:r>
            <a:rPr lang="ru-RU" b="1" u="sng" dirty="0" err="1" smtClean="0">
              <a:solidFill>
                <a:srgbClr val="FF0000"/>
              </a:solidFill>
            </a:rPr>
            <a:t>Кретинина</a:t>
          </a:r>
          <a:r>
            <a:rPr lang="ru-RU" b="1" u="sng" dirty="0" smtClean="0">
              <a:solidFill>
                <a:srgbClr val="FF0000"/>
              </a:solidFill>
            </a:rPr>
            <a:t> М.А.</a:t>
          </a:r>
          <a:endParaRPr lang="ru-RU" b="1" u="sng" dirty="0"/>
        </a:p>
      </dgm:t>
    </dgm:pt>
    <dgm:pt modelId="{F86CB79B-95EB-46C6-9BA6-24B20E8A7AD8}" type="parTrans" cxnId="{3BAD2FDD-613D-487D-AEF0-B7950F8E9858}">
      <dgm:prSet/>
      <dgm:spPr/>
      <dgm:t>
        <a:bodyPr/>
        <a:lstStyle/>
        <a:p>
          <a:endParaRPr lang="ru-RU"/>
        </a:p>
      </dgm:t>
    </dgm:pt>
    <dgm:pt modelId="{82FA34DB-B173-413E-8CE7-DEACB8B31E20}" type="sibTrans" cxnId="{3BAD2FDD-613D-487D-AEF0-B7950F8E9858}">
      <dgm:prSet/>
      <dgm:spPr/>
      <dgm:t>
        <a:bodyPr/>
        <a:lstStyle/>
        <a:p>
          <a:endParaRPr lang="ru-RU"/>
        </a:p>
      </dgm:t>
    </dgm:pt>
    <dgm:pt modelId="{5EF85BD8-1788-4FD4-8491-7BAE45A9212D}" type="pres">
      <dgm:prSet presAssocID="{C0C6EFF7-F5F9-49CD-B1B0-C898D5A375A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CDB9DE-B4A8-4A9B-8A61-CEA458C31AFA}" type="pres">
      <dgm:prSet presAssocID="{72685289-0B05-4061-8A90-E0731BA49B24}" presName="circle1" presStyleLbl="node1" presStyleIdx="0" presStyleCnt="3"/>
      <dgm:spPr/>
    </dgm:pt>
    <dgm:pt modelId="{748CB089-05D2-474B-AB69-CF4F9F26673C}" type="pres">
      <dgm:prSet presAssocID="{72685289-0B05-4061-8A90-E0731BA49B24}" presName="space" presStyleCnt="0"/>
      <dgm:spPr/>
    </dgm:pt>
    <dgm:pt modelId="{07C94B0A-A509-4E82-AA3A-E84830D528FF}" type="pres">
      <dgm:prSet presAssocID="{72685289-0B05-4061-8A90-E0731BA49B24}" presName="rect1" presStyleLbl="alignAcc1" presStyleIdx="0" presStyleCnt="3" custLinFactNeighborX="-579"/>
      <dgm:spPr/>
      <dgm:t>
        <a:bodyPr/>
        <a:lstStyle/>
        <a:p>
          <a:endParaRPr lang="ru-RU"/>
        </a:p>
      </dgm:t>
    </dgm:pt>
    <dgm:pt modelId="{A4D7596E-3936-41FD-8EC2-AD25DE2C7FB2}" type="pres">
      <dgm:prSet presAssocID="{F3DEAADF-D2EC-4078-A210-968018A7ABF6}" presName="vertSpace2" presStyleLbl="node1" presStyleIdx="0" presStyleCnt="3"/>
      <dgm:spPr/>
    </dgm:pt>
    <dgm:pt modelId="{B33B4837-EA44-470B-BB57-77096CA4DA7B}" type="pres">
      <dgm:prSet presAssocID="{F3DEAADF-D2EC-4078-A210-968018A7ABF6}" presName="circle2" presStyleLbl="node1" presStyleIdx="1" presStyleCnt="3"/>
      <dgm:spPr/>
    </dgm:pt>
    <dgm:pt modelId="{3894E374-CB85-4CD4-8B1B-412EEEDBACDC}" type="pres">
      <dgm:prSet presAssocID="{F3DEAADF-D2EC-4078-A210-968018A7ABF6}" presName="rect2" presStyleLbl="alignAcc1" presStyleIdx="1" presStyleCnt="3" custAng="0"/>
      <dgm:spPr/>
      <dgm:t>
        <a:bodyPr/>
        <a:lstStyle/>
        <a:p>
          <a:endParaRPr lang="ru-RU"/>
        </a:p>
      </dgm:t>
    </dgm:pt>
    <dgm:pt modelId="{665C99C9-4522-4A41-A063-757F00CE16A7}" type="pres">
      <dgm:prSet presAssocID="{85E5FE8B-35A3-495E-AC8D-BA70C60DC66D}" presName="vertSpace3" presStyleLbl="node1" presStyleIdx="1" presStyleCnt="3"/>
      <dgm:spPr/>
    </dgm:pt>
    <dgm:pt modelId="{B0C15944-8BAC-470B-AA1B-045282091E9E}" type="pres">
      <dgm:prSet presAssocID="{85E5FE8B-35A3-495E-AC8D-BA70C60DC66D}" presName="circle3" presStyleLbl="node1" presStyleIdx="2" presStyleCnt="3"/>
      <dgm:spPr/>
    </dgm:pt>
    <dgm:pt modelId="{28750C1E-C55D-48CC-8235-8500AD5F77CA}" type="pres">
      <dgm:prSet presAssocID="{85E5FE8B-35A3-495E-AC8D-BA70C60DC66D}" presName="rect3" presStyleLbl="alignAcc1" presStyleIdx="2" presStyleCnt="3" custLinFactNeighborX="579" custLinFactNeighborY="-8081"/>
      <dgm:spPr/>
      <dgm:t>
        <a:bodyPr/>
        <a:lstStyle/>
        <a:p>
          <a:endParaRPr lang="ru-RU"/>
        </a:p>
      </dgm:t>
    </dgm:pt>
    <dgm:pt modelId="{A7F01084-C9D4-4229-9A69-FF2C657D1A9E}" type="pres">
      <dgm:prSet presAssocID="{72685289-0B05-4061-8A90-E0731BA49B24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671BA7-C7C1-4A9E-B123-5A8ECD9561A0}" type="pres">
      <dgm:prSet presAssocID="{F3DEAADF-D2EC-4078-A210-968018A7ABF6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4D257D-FCED-45AE-84D2-EBEDE3857917}" type="pres">
      <dgm:prSet presAssocID="{85E5FE8B-35A3-495E-AC8D-BA70C60DC66D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F1A1029-21D2-4DCE-8B97-240192297DD5}" type="presOf" srcId="{F3DEAADF-D2EC-4078-A210-968018A7ABF6}" destId="{9D671BA7-C7C1-4A9E-B123-5A8ECD9561A0}" srcOrd="1" destOrd="0" presId="urn:microsoft.com/office/officeart/2005/8/layout/target3"/>
    <dgm:cxn modelId="{3BAD2FDD-613D-487D-AEF0-B7950F8E9858}" srcId="{C0C6EFF7-F5F9-49CD-B1B0-C898D5A375AB}" destId="{85E5FE8B-35A3-495E-AC8D-BA70C60DC66D}" srcOrd="2" destOrd="0" parTransId="{F86CB79B-95EB-46C6-9BA6-24B20E8A7AD8}" sibTransId="{82FA34DB-B173-413E-8CE7-DEACB8B31E20}"/>
    <dgm:cxn modelId="{5FC9FDA4-E0F6-4E52-9EB3-B8CCD2C0EC65}" srcId="{C0C6EFF7-F5F9-49CD-B1B0-C898D5A375AB}" destId="{F3DEAADF-D2EC-4078-A210-968018A7ABF6}" srcOrd="1" destOrd="0" parTransId="{A87AFE55-609B-4E35-A638-670EC1074CEA}" sibTransId="{32A31242-1484-43AD-99DE-A54E502CD710}"/>
    <dgm:cxn modelId="{111C56C8-73E4-44AB-A3E3-9DB5999FFE63}" type="presOf" srcId="{C0C6EFF7-F5F9-49CD-B1B0-C898D5A375AB}" destId="{5EF85BD8-1788-4FD4-8491-7BAE45A9212D}" srcOrd="0" destOrd="0" presId="urn:microsoft.com/office/officeart/2005/8/layout/target3"/>
    <dgm:cxn modelId="{AF03C1BE-86FD-4E7C-ADC5-B21F3AE6CC9A}" type="presOf" srcId="{85E5FE8B-35A3-495E-AC8D-BA70C60DC66D}" destId="{28750C1E-C55D-48CC-8235-8500AD5F77CA}" srcOrd="0" destOrd="0" presId="urn:microsoft.com/office/officeart/2005/8/layout/target3"/>
    <dgm:cxn modelId="{A491CD4F-D92C-487D-8F71-C15B42AA0B4B}" srcId="{C0C6EFF7-F5F9-49CD-B1B0-C898D5A375AB}" destId="{72685289-0B05-4061-8A90-E0731BA49B24}" srcOrd="0" destOrd="0" parTransId="{81F7BC7D-F7F5-46EE-90DD-A519E64ADCD1}" sibTransId="{EB52A736-C679-486E-9A98-7453FACAB36A}"/>
    <dgm:cxn modelId="{A69C8F39-2A3C-4FF8-AEA7-DF17C583D63B}" type="presOf" srcId="{85E5FE8B-35A3-495E-AC8D-BA70C60DC66D}" destId="{C84D257D-FCED-45AE-84D2-EBEDE3857917}" srcOrd="1" destOrd="0" presId="urn:microsoft.com/office/officeart/2005/8/layout/target3"/>
    <dgm:cxn modelId="{31E30674-5587-45A8-8FC1-32D15D49C6F4}" type="presOf" srcId="{72685289-0B05-4061-8A90-E0731BA49B24}" destId="{07C94B0A-A509-4E82-AA3A-E84830D528FF}" srcOrd="0" destOrd="0" presId="urn:microsoft.com/office/officeart/2005/8/layout/target3"/>
    <dgm:cxn modelId="{9FD40AA8-7CE9-432A-9EFE-E103BD5D60DA}" type="presOf" srcId="{72685289-0B05-4061-8A90-E0731BA49B24}" destId="{A7F01084-C9D4-4229-9A69-FF2C657D1A9E}" srcOrd="1" destOrd="0" presId="urn:microsoft.com/office/officeart/2005/8/layout/target3"/>
    <dgm:cxn modelId="{7EF8B8F1-7577-4DDA-ABB6-4F3E416EED8A}" type="presOf" srcId="{F3DEAADF-D2EC-4078-A210-968018A7ABF6}" destId="{3894E374-CB85-4CD4-8B1B-412EEEDBACDC}" srcOrd="0" destOrd="0" presId="urn:microsoft.com/office/officeart/2005/8/layout/target3"/>
    <dgm:cxn modelId="{C0EF1005-3A8B-47F4-B052-D78C3C19628F}" type="presParOf" srcId="{5EF85BD8-1788-4FD4-8491-7BAE45A9212D}" destId="{98CDB9DE-B4A8-4A9B-8A61-CEA458C31AFA}" srcOrd="0" destOrd="0" presId="urn:microsoft.com/office/officeart/2005/8/layout/target3"/>
    <dgm:cxn modelId="{D9DE1083-6635-4F05-927C-CBEA0A628535}" type="presParOf" srcId="{5EF85BD8-1788-4FD4-8491-7BAE45A9212D}" destId="{748CB089-05D2-474B-AB69-CF4F9F26673C}" srcOrd="1" destOrd="0" presId="urn:microsoft.com/office/officeart/2005/8/layout/target3"/>
    <dgm:cxn modelId="{182E087B-43D0-4FF4-B439-4CDFAEC85A2E}" type="presParOf" srcId="{5EF85BD8-1788-4FD4-8491-7BAE45A9212D}" destId="{07C94B0A-A509-4E82-AA3A-E84830D528FF}" srcOrd="2" destOrd="0" presId="urn:microsoft.com/office/officeart/2005/8/layout/target3"/>
    <dgm:cxn modelId="{C95B4593-A2CC-4919-A1E1-D32BF5B4F582}" type="presParOf" srcId="{5EF85BD8-1788-4FD4-8491-7BAE45A9212D}" destId="{A4D7596E-3936-41FD-8EC2-AD25DE2C7FB2}" srcOrd="3" destOrd="0" presId="urn:microsoft.com/office/officeart/2005/8/layout/target3"/>
    <dgm:cxn modelId="{7B0F48F5-C181-4702-BC2E-5A10903E9D07}" type="presParOf" srcId="{5EF85BD8-1788-4FD4-8491-7BAE45A9212D}" destId="{B33B4837-EA44-470B-BB57-77096CA4DA7B}" srcOrd="4" destOrd="0" presId="urn:microsoft.com/office/officeart/2005/8/layout/target3"/>
    <dgm:cxn modelId="{C336B332-22A5-4933-974B-DF9DBFE1F4A8}" type="presParOf" srcId="{5EF85BD8-1788-4FD4-8491-7BAE45A9212D}" destId="{3894E374-CB85-4CD4-8B1B-412EEEDBACDC}" srcOrd="5" destOrd="0" presId="urn:microsoft.com/office/officeart/2005/8/layout/target3"/>
    <dgm:cxn modelId="{1089E0C8-11CD-4D4F-8E73-EFA82E13AED4}" type="presParOf" srcId="{5EF85BD8-1788-4FD4-8491-7BAE45A9212D}" destId="{665C99C9-4522-4A41-A063-757F00CE16A7}" srcOrd="6" destOrd="0" presId="urn:microsoft.com/office/officeart/2005/8/layout/target3"/>
    <dgm:cxn modelId="{CE73C2CC-8334-4025-AA36-950C68EDCBFB}" type="presParOf" srcId="{5EF85BD8-1788-4FD4-8491-7BAE45A9212D}" destId="{B0C15944-8BAC-470B-AA1B-045282091E9E}" srcOrd="7" destOrd="0" presId="urn:microsoft.com/office/officeart/2005/8/layout/target3"/>
    <dgm:cxn modelId="{3CA9F394-44CA-4BA2-B702-4D347740996A}" type="presParOf" srcId="{5EF85BD8-1788-4FD4-8491-7BAE45A9212D}" destId="{28750C1E-C55D-48CC-8235-8500AD5F77CA}" srcOrd="8" destOrd="0" presId="urn:microsoft.com/office/officeart/2005/8/layout/target3"/>
    <dgm:cxn modelId="{5B4C12BD-A56C-4C40-B544-D04460F780B8}" type="presParOf" srcId="{5EF85BD8-1788-4FD4-8491-7BAE45A9212D}" destId="{A7F01084-C9D4-4229-9A69-FF2C657D1A9E}" srcOrd="9" destOrd="0" presId="urn:microsoft.com/office/officeart/2005/8/layout/target3"/>
    <dgm:cxn modelId="{021AC685-ED77-4C5B-A16B-56FAE2D55B48}" type="presParOf" srcId="{5EF85BD8-1788-4FD4-8491-7BAE45A9212D}" destId="{9D671BA7-C7C1-4A9E-B123-5A8ECD9561A0}" srcOrd="10" destOrd="0" presId="urn:microsoft.com/office/officeart/2005/8/layout/target3"/>
    <dgm:cxn modelId="{BB072EAB-01BF-4283-A00F-AD2A33E752A8}" type="presParOf" srcId="{5EF85BD8-1788-4FD4-8491-7BAE45A9212D}" destId="{C84D257D-FCED-45AE-84D2-EBEDE3857917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0E876E-0809-4231-ABEC-DF91AEAC1C7D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D7229BA-95B9-4DD1-9EBF-AB8F3A5A6C21}">
      <dgm:prSet/>
      <dgm:spPr/>
      <dgm:t>
        <a:bodyPr/>
        <a:lstStyle/>
        <a:p>
          <a:pPr rtl="0"/>
          <a:r>
            <a:rPr lang="ru-RU" dirty="0" smtClean="0"/>
            <a:t>Цель проекта:</a:t>
          </a:r>
          <a:endParaRPr lang="ru-RU" dirty="0"/>
        </a:p>
      </dgm:t>
    </dgm:pt>
    <dgm:pt modelId="{01B68D85-C7D0-48FD-93F4-9F66EDE15F15}" type="parTrans" cxnId="{EE4AACBD-98CC-43E0-9581-107611ACF82E}">
      <dgm:prSet/>
      <dgm:spPr/>
      <dgm:t>
        <a:bodyPr/>
        <a:lstStyle/>
        <a:p>
          <a:endParaRPr lang="ru-RU"/>
        </a:p>
      </dgm:t>
    </dgm:pt>
    <dgm:pt modelId="{7B68C24A-0DD1-4701-820B-7B21576F563F}" type="sibTrans" cxnId="{EE4AACBD-98CC-43E0-9581-107611ACF82E}">
      <dgm:prSet/>
      <dgm:spPr/>
      <dgm:t>
        <a:bodyPr/>
        <a:lstStyle/>
        <a:p>
          <a:endParaRPr lang="ru-RU"/>
        </a:p>
      </dgm:t>
    </dgm:pt>
    <dgm:pt modelId="{2527743B-F192-4F48-A6E4-E32470B40289}" type="pres">
      <dgm:prSet presAssocID="{AA0E876E-0809-4231-ABEC-DF91AEAC1C7D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FFC7A94-0C1B-4627-AA2F-78A2500553DB}" type="pres">
      <dgm:prSet presAssocID="{BD7229BA-95B9-4DD1-9EBF-AB8F3A5A6C21}" presName="horFlow" presStyleCnt="0"/>
      <dgm:spPr/>
    </dgm:pt>
    <dgm:pt modelId="{8C229FAE-2EF5-41E9-807E-D53DDFCB3D16}" type="pres">
      <dgm:prSet presAssocID="{BD7229BA-95B9-4DD1-9EBF-AB8F3A5A6C21}" presName="bigChev" presStyleLbl="node1" presStyleIdx="0" presStyleCnt="1"/>
      <dgm:spPr/>
      <dgm:t>
        <a:bodyPr/>
        <a:lstStyle/>
        <a:p>
          <a:endParaRPr lang="ru-RU"/>
        </a:p>
      </dgm:t>
    </dgm:pt>
  </dgm:ptLst>
  <dgm:cxnLst>
    <dgm:cxn modelId="{EE4AACBD-98CC-43E0-9581-107611ACF82E}" srcId="{AA0E876E-0809-4231-ABEC-DF91AEAC1C7D}" destId="{BD7229BA-95B9-4DD1-9EBF-AB8F3A5A6C21}" srcOrd="0" destOrd="0" parTransId="{01B68D85-C7D0-48FD-93F4-9F66EDE15F15}" sibTransId="{7B68C24A-0DD1-4701-820B-7B21576F563F}"/>
    <dgm:cxn modelId="{9D5BEEC7-E6A2-41FD-8187-873F8455D0BB}" type="presOf" srcId="{AA0E876E-0809-4231-ABEC-DF91AEAC1C7D}" destId="{2527743B-F192-4F48-A6E4-E32470B40289}" srcOrd="0" destOrd="0" presId="urn:microsoft.com/office/officeart/2005/8/layout/lProcess3"/>
    <dgm:cxn modelId="{453F0341-FE2F-4275-8EA0-717140B64228}" type="presOf" srcId="{BD7229BA-95B9-4DD1-9EBF-AB8F3A5A6C21}" destId="{8C229FAE-2EF5-41E9-807E-D53DDFCB3D16}" srcOrd="0" destOrd="0" presId="urn:microsoft.com/office/officeart/2005/8/layout/lProcess3"/>
    <dgm:cxn modelId="{D2E689CB-B5A9-4105-90A2-E5EF957F7C02}" type="presParOf" srcId="{2527743B-F192-4F48-A6E4-E32470B40289}" destId="{FFFC7A94-0C1B-4627-AA2F-78A2500553DB}" srcOrd="0" destOrd="0" presId="urn:microsoft.com/office/officeart/2005/8/layout/lProcess3"/>
    <dgm:cxn modelId="{D20BF368-BEED-4D11-898F-561E25428F72}" type="presParOf" srcId="{FFFC7A94-0C1B-4627-AA2F-78A2500553DB}" destId="{8C229FAE-2EF5-41E9-807E-D53DDFCB3D16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542E753-ED80-41AF-8A66-70D7F49BB2BC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04FE80-A752-46D8-B409-94329728F9F3}">
      <dgm:prSet custT="1"/>
      <dgm:spPr/>
      <dgm:t>
        <a:bodyPr/>
        <a:lstStyle/>
        <a:p>
          <a:pPr rtl="0"/>
          <a:r>
            <a:rPr lang="ru-RU" sz="3600" dirty="0" smtClean="0"/>
            <a:t>Расширяем свои знания</a:t>
          </a:r>
          <a:endParaRPr lang="ru-RU" sz="3600" dirty="0"/>
        </a:p>
      </dgm:t>
    </dgm:pt>
    <dgm:pt modelId="{ABEBE70A-4A4C-47A6-BAAD-A51BF43F1284}" type="parTrans" cxnId="{A5B45C23-78E7-4127-AA18-465F26CA1E72}">
      <dgm:prSet/>
      <dgm:spPr/>
      <dgm:t>
        <a:bodyPr/>
        <a:lstStyle/>
        <a:p>
          <a:endParaRPr lang="ru-RU"/>
        </a:p>
      </dgm:t>
    </dgm:pt>
    <dgm:pt modelId="{ADE2FBDD-24C2-4E88-A4B8-07F2D82D4664}" type="sibTrans" cxnId="{A5B45C23-78E7-4127-AA18-465F26CA1E72}">
      <dgm:prSet/>
      <dgm:spPr/>
      <dgm:t>
        <a:bodyPr/>
        <a:lstStyle/>
        <a:p>
          <a:endParaRPr lang="ru-RU"/>
        </a:p>
      </dgm:t>
    </dgm:pt>
    <dgm:pt modelId="{6E0306E8-E610-4AE9-BF48-BB474AC9273A}" type="pres">
      <dgm:prSet presAssocID="{8542E753-ED80-41AF-8A66-70D7F49BB2B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32335C4-5D7F-4B0E-BD45-C885BD50EA37}" type="pres">
      <dgm:prSet presAssocID="{DC04FE80-A752-46D8-B409-94329728F9F3}" presName="composite" presStyleCnt="0"/>
      <dgm:spPr/>
    </dgm:pt>
    <dgm:pt modelId="{4BE22E07-FA47-48F3-B18D-E89738383D71}" type="pres">
      <dgm:prSet presAssocID="{DC04FE80-A752-46D8-B409-94329728F9F3}" presName="imgShp" presStyleLbl="fgImgPlace1" presStyleIdx="0" presStyleCnt="1" custLinFactNeighborX="-6032" custLinFactNeighborY="-1274"/>
      <dgm:spPr/>
    </dgm:pt>
    <dgm:pt modelId="{31EC81CD-ADBE-436E-AD1B-EF60FA04DB84}" type="pres">
      <dgm:prSet presAssocID="{DC04FE80-A752-46D8-B409-94329728F9F3}" presName="txShp" presStyleLbl="node1" presStyleIdx="0" presStyleCnt="1" custScaleX="133950" custLinFactNeighborX="5587" custLinFactNeighborY="50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489D16-1551-46BB-9BCB-EAF4816B325C}" type="presOf" srcId="{8542E753-ED80-41AF-8A66-70D7F49BB2BC}" destId="{6E0306E8-E610-4AE9-BF48-BB474AC9273A}" srcOrd="0" destOrd="0" presId="urn:microsoft.com/office/officeart/2005/8/layout/vList3#1"/>
    <dgm:cxn modelId="{42A6FAC7-F48A-4260-B278-16F78C04A9D2}" type="presOf" srcId="{DC04FE80-A752-46D8-B409-94329728F9F3}" destId="{31EC81CD-ADBE-436E-AD1B-EF60FA04DB84}" srcOrd="0" destOrd="0" presId="urn:microsoft.com/office/officeart/2005/8/layout/vList3#1"/>
    <dgm:cxn modelId="{A5B45C23-78E7-4127-AA18-465F26CA1E72}" srcId="{8542E753-ED80-41AF-8A66-70D7F49BB2BC}" destId="{DC04FE80-A752-46D8-B409-94329728F9F3}" srcOrd="0" destOrd="0" parTransId="{ABEBE70A-4A4C-47A6-BAAD-A51BF43F1284}" sibTransId="{ADE2FBDD-24C2-4E88-A4B8-07F2D82D4664}"/>
    <dgm:cxn modelId="{A1A0933C-9ADE-4FEE-9DC7-16A6DC4E4D41}" type="presParOf" srcId="{6E0306E8-E610-4AE9-BF48-BB474AC9273A}" destId="{D32335C4-5D7F-4B0E-BD45-C885BD50EA37}" srcOrd="0" destOrd="0" presId="urn:microsoft.com/office/officeart/2005/8/layout/vList3#1"/>
    <dgm:cxn modelId="{AD7FED72-DD18-46BA-A924-50FB6BDE5DA9}" type="presParOf" srcId="{D32335C4-5D7F-4B0E-BD45-C885BD50EA37}" destId="{4BE22E07-FA47-48F3-B18D-E89738383D71}" srcOrd="0" destOrd="0" presId="urn:microsoft.com/office/officeart/2005/8/layout/vList3#1"/>
    <dgm:cxn modelId="{00498530-C670-4527-AB5C-3275FACCEB21}" type="presParOf" srcId="{D32335C4-5D7F-4B0E-BD45-C885BD50EA37}" destId="{31EC81CD-ADBE-436E-AD1B-EF60FA04DB84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7E30F28-EDB6-4EF4-9C1B-BB088FCC3197}" type="doc">
      <dgm:prSet loTypeId="urn:microsoft.com/office/officeart/2005/8/layout/hList7#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5A89615-2611-4E62-B507-F369D549E534}">
      <dgm:prSet custT="1"/>
      <dgm:spPr/>
      <dgm:t>
        <a:bodyPr/>
        <a:lstStyle/>
        <a:p>
          <a:pPr rtl="0"/>
          <a:r>
            <a:rPr lang="ru-RU" sz="3200" dirty="0" smtClean="0"/>
            <a:t>Попробуем обобщить</a:t>
          </a:r>
          <a:endParaRPr lang="ru-RU" sz="3200" dirty="0"/>
        </a:p>
      </dgm:t>
    </dgm:pt>
    <dgm:pt modelId="{4E80401A-A6A3-493B-AA27-3D337B483839}" type="parTrans" cxnId="{EC78ABA0-52CE-4E71-ACCD-0927E0B6377D}">
      <dgm:prSet/>
      <dgm:spPr/>
      <dgm:t>
        <a:bodyPr/>
        <a:lstStyle/>
        <a:p>
          <a:endParaRPr lang="ru-RU"/>
        </a:p>
      </dgm:t>
    </dgm:pt>
    <dgm:pt modelId="{D23077AD-8F16-43C2-96BC-79BC400307AD}" type="sibTrans" cxnId="{EC78ABA0-52CE-4E71-ACCD-0927E0B6377D}">
      <dgm:prSet/>
      <dgm:spPr/>
      <dgm:t>
        <a:bodyPr/>
        <a:lstStyle/>
        <a:p>
          <a:endParaRPr lang="ru-RU"/>
        </a:p>
      </dgm:t>
    </dgm:pt>
    <dgm:pt modelId="{6B7842AA-9680-4C5D-917A-40FAA0D0DD76}" type="pres">
      <dgm:prSet presAssocID="{F7E30F28-EDB6-4EF4-9C1B-BB088FCC319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0F3FCE-CA8E-4CCB-AAE3-2DF2DE560375}" type="pres">
      <dgm:prSet presAssocID="{F7E30F28-EDB6-4EF4-9C1B-BB088FCC3197}" presName="fgShape" presStyleLbl="fgShp" presStyleIdx="0" presStyleCnt="1"/>
      <dgm:spPr/>
    </dgm:pt>
    <dgm:pt modelId="{662FF759-3E6C-4799-9389-05C592C70BA5}" type="pres">
      <dgm:prSet presAssocID="{F7E30F28-EDB6-4EF4-9C1B-BB088FCC3197}" presName="linComp" presStyleCnt="0"/>
      <dgm:spPr/>
    </dgm:pt>
    <dgm:pt modelId="{312259EF-224D-492C-9C86-D8D4585373E6}" type="pres">
      <dgm:prSet presAssocID="{05A89615-2611-4E62-B507-F369D549E534}" presName="compNode" presStyleCnt="0"/>
      <dgm:spPr/>
    </dgm:pt>
    <dgm:pt modelId="{6903B6B0-C870-497F-B4AE-CA3E3625AF77}" type="pres">
      <dgm:prSet presAssocID="{05A89615-2611-4E62-B507-F369D549E534}" presName="bkgdShape" presStyleLbl="node1" presStyleIdx="0" presStyleCnt="1" custLinFactNeighborX="-426" custLinFactNeighborY="-1224"/>
      <dgm:spPr/>
      <dgm:t>
        <a:bodyPr/>
        <a:lstStyle/>
        <a:p>
          <a:endParaRPr lang="ru-RU"/>
        </a:p>
      </dgm:t>
    </dgm:pt>
    <dgm:pt modelId="{441A3B3E-5060-4465-9868-694120EEBAE6}" type="pres">
      <dgm:prSet presAssocID="{05A89615-2611-4E62-B507-F369D549E534}" presName="node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E5B83F-89BC-4AE1-91A5-DBC7C86C45E0}" type="pres">
      <dgm:prSet presAssocID="{05A89615-2611-4E62-B507-F369D549E534}" presName="invisiNode" presStyleLbl="node1" presStyleIdx="0" presStyleCnt="1"/>
      <dgm:spPr/>
    </dgm:pt>
    <dgm:pt modelId="{A174FFF9-61D1-496F-AA38-6E2ABC6363B2}" type="pres">
      <dgm:prSet presAssocID="{05A89615-2611-4E62-B507-F369D549E534}" presName="imagNode" presStyleLbl="fgImgPlac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</dgm:ptLst>
  <dgm:cxnLst>
    <dgm:cxn modelId="{EC78ABA0-52CE-4E71-ACCD-0927E0B6377D}" srcId="{F7E30F28-EDB6-4EF4-9C1B-BB088FCC3197}" destId="{05A89615-2611-4E62-B507-F369D549E534}" srcOrd="0" destOrd="0" parTransId="{4E80401A-A6A3-493B-AA27-3D337B483839}" sibTransId="{D23077AD-8F16-43C2-96BC-79BC400307AD}"/>
    <dgm:cxn modelId="{3C89E2B5-CCB8-4C5C-8851-EC065FA97B88}" type="presOf" srcId="{05A89615-2611-4E62-B507-F369D549E534}" destId="{6903B6B0-C870-497F-B4AE-CA3E3625AF77}" srcOrd="0" destOrd="0" presId="urn:microsoft.com/office/officeart/2005/8/layout/hList7#1"/>
    <dgm:cxn modelId="{7C5F2365-F06B-4174-8F42-D4930F611FE1}" type="presOf" srcId="{05A89615-2611-4E62-B507-F369D549E534}" destId="{441A3B3E-5060-4465-9868-694120EEBAE6}" srcOrd="1" destOrd="0" presId="urn:microsoft.com/office/officeart/2005/8/layout/hList7#1"/>
    <dgm:cxn modelId="{B841B541-7B7B-41A7-8B96-8CCD99C00F47}" type="presOf" srcId="{F7E30F28-EDB6-4EF4-9C1B-BB088FCC3197}" destId="{6B7842AA-9680-4C5D-917A-40FAA0D0DD76}" srcOrd="0" destOrd="0" presId="urn:microsoft.com/office/officeart/2005/8/layout/hList7#1"/>
    <dgm:cxn modelId="{6BA0BBE5-6342-4579-8574-ADA6BCFA599E}" type="presParOf" srcId="{6B7842AA-9680-4C5D-917A-40FAA0D0DD76}" destId="{3D0F3FCE-CA8E-4CCB-AAE3-2DF2DE560375}" srcOrd="0" destOrd="0" presId="urn:microsoft.com/office/officeart/2005/8/layout/hList7#1"/>
    <dgm:cxn modelId="{33A301C5-D145-4D3C-93AB-0A75A76F136F}" type="presParOf" srcId="{6B7842AA-9680-4C5D-917A-40FAA0D0DD76}" destId="{662FF759-3E6C-4799-9389-05C592C70BA5}" srcOrd="1" destOrd="0" presId="urn:microsoft.com/office/officeart/2005/8/layout/hList7#1"/>
    <dgm:cxn modelId="{B1E1CED9-539A-40FD-9715-799093B4B17A}" type="presParOf" srcId="{662FF759-3E6C-4799-9389-05C592C70BA5}" destId="{312259EF-224D-492C-9C86-D8D4585373E6}" srcOrd="0" destOrd="0" presId="urn:microsoft.com/office/officeart/2005/8/layout/hList7#1"/>
    <dgm:cxn modelId="{A4DFF479-7596-416D-989A-FE024572C091}" type="presParOf" srcId="{312259EF-224D-492C-9C86-D8D4585373E6}" destId="{6903B6B0-C870-497F-B4AE-CA3E3625AF77}" srcOrd="0" destOrd="0" presId="urn:microsoft.com/office/officeart/2005/8/layout/hList7#1"/>
    <dgm:cxn modelId="{5F47092F-D62D-4805-BA4F-A27A9F460D4E}" type="presParOf" srcId="{312259EF-224D-492C-9C86-D8D4585373E6}" destId="{441A3B3E-5060-4465-9868-694120EEBAE6}" srcOrd="1" destOrd="0" presId="urn:microsoft.com/office/officeart/2005/8/layout/hList7#1"/>
    <dgm:cxn modelId="{F724783B-77ED-4FAA-B290-102EF17BFA7C}" type="presParOf" srcId="{312259EF-224D-492C-9C86-D8D4585373E6}" destId="{49E5B83F-89BC-4AE1-91A5-DBC7C86C45E0}" srcOrd="2" destOrd="0" presId="urn:microsoft.com/office/officeart/2005/8/layout/hList7#1"/>
    <dgm:cxn modelId="{430A297A-3D49-404D-99C3-3E9608C0F418}" type="presParOf" srcId="{312259EF-224D-492C-9C86-D8D4585373E6}" destId="{A174FFF9-61D1-496F-AA38-6E2ABC6363B2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66C1FBA-126F-4F4E-8EEF-52AE9D8230D4}" type="doc">
      <dgm:prSet loTypeId="urn:microsoft.com/office/officeart/2005/8/layout/hList7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7C0929-D8FA-4FD8-8D9C-B9CB06F4389E}">
      <dgm:prSet custT="1"/>
      <dgm:spPr/>
      <dgm:t>
        <a:bodyPr/>
        <a:lstStyle/>
        <a:p>
          <a:pPr rtl="0"/>
          <a:r>
            <a:rPr lang="ru-RU" sz="2800" b="1" u="sng" dirty="0" smtClean="0">
              <a:solidFill>
                <a:srgbClr val="FF0000"/>
              </a:solidFill>
            </a:rPr>
            <a:t>Правило умножения</a:t>
          </a:r>
          <a:endParaRPr lang="ru-RU" sz="2800" dirty="0">
            <a:solidFill>
              <a:srgbClr val="FF0000"/>
            </a:solidFill>
          </a:endParaRPr>
        </a:p>
      </dgm:t>
    </dgm:pt>
    <dgm:pt modelId="{57C98453-D37C-411E-9E4A-2DEB4485B9A1}" type="parTrans" cxnId="{155BB6A8-405D-4FDC-A48D-1995E7C96317}">
      <dgm:prSet/>
      <dgm:spPr/>
      <dgm:t>
        <a:bodyPr/>
        <a:lstStyle/>
        <a:p>
          <a:endParaRPr lang="ru-RU"/>
        </a:p>
      </dgm:t>
    </dgm:pt>
    <dgm:pt modelId="{6604B58B-4524-4DFA-8FA9-89533D6EA07C}" type="sibTrans" cxnId="{155BB6A8-405D-4FDC-A48D-1995E7C96317}">
      <dgm:prSet/>
      <dgm:spPr/>
      <dgm:t>
        <a:bodyPr/>
        <a:lstStyle/>
        <a:p>
          <a:endParaRPr lang="ru-RU"/>
        </a:p>
      </dgm:t>
    </dgm:pt>
    <dgm:pt modelId="{48165EC9-D267-45B4-B42E-D0D27228EDAE}">
      <dgm:prSet custT="1"/>
      <dgm:spPr/>
      <dgm:t>
        <a:bodyPr/>
        <a:lstStyle/>
        <a:p>
          <a:pPr rtl="0"/>
          <a:r>
            <a:rPr lang="ru-RU" sz="1600" dirty="0" smtClean="0"/>
            <a:t>Для того, чтобы найти число всех возможных исходов независимого проведения двух испытаний Аи </a:t>
          </a:r>
          <a:r>
            <a:rPr lang="ru-RU" sz="1600" dirty="0" err="1" smtClean="0"/>
            <a:t>В,следует</a:t>
          </a:r>
          <a:r>
            <a:rPr lang="ru-RU" sz="1600" dirty="0" smtClean="0"/>
            <a:t> перемножить число всех исходов испытания А и число всех исходов испытания </a:t>
          </a:r>
          <a:r>
            <a:rPr lang="ru-RU" sz="1400" dirty="0" smtClean="0"/>
            <a:t>В</a:t>
          </a:r>
          <a:endParaRPr lang="ru-RU" sz="1400" dirty="0"/>
        </a:p>
      </dgm:t>
    </dgm:pt>
    <dgm:pt modelId="{E1E0F45E-521D-4EEC-99BD-936028434AEC}" type="parTrans" cxnId="{4D3C8F0E-1FD8-4420-A0AB-FC6278FBC9C0}">
      <dgm:prSet/>
      <dgm:spPr/>
      <dgm:t>
        <a:bodyPr/>
        <a:lstStyle/>
        <a:p>
          <a:endParaRPr lang="ru-RU"/>
        </a:p>
      </dgm:t>
    </dgm:pt>
    <dgm:pt modelId="{01284123-CDB5-4A2A-9CA8-AD4DEF813CEA}" type="sibTrans" cxnId="{4D3C8F0E-1FD8-4420-A0AB-FC6278FBC9C0}">
      <dgm:prSet/>
      <dgm:spPr/>
      <dgm:t>
        <a:bodyPr/>
        <a:lstStyle/>
        <a:p>
          <a:endParaRPr lang="ru-RU"/>
        </a:p>
      </dgm:t>
    </dgm:pt>
    <dgm:pt modelId="{F863851A-F8B9-4DAE-860C-7ABC5A83F041}">
      <dgm:prSet/>
      <dgm:spPr/>
      <dgm:t>
        <a:bodyPr/>
        <a:lstStyle/>
        <a:p>
          <a:pPr rtl="0"/>
          <a:r>
            <a:rPr lang="ru-RU" dirty="0" smtClean="0"/>
            <a:t>Все предыдущие задачи, которые мы </a:t>
          </a:r>
          <a:r>
            <a:rPr lang="ru-RU" dirty="0" err="1" smtClean="0"/>
            <a:t>прорешали</a:t>
          </a:r>
          <a:r>
            <a:rPr lang="ru-RU" dirty="0" smtClean="0"/>
            <a:t> разные, но их решения совершенно </a:t>
          </a:r>
          <a:r>
            <a:rPr lang="ru-RU" dirty="0" err="1" smtClean="0"/>
            <a:t>одинаковые.Основаны</a:t>
          </a:r>
          <a:r>
            <a:rPr lang="ru-RU" dirty="0" smtClean="0"/>
            <a:t> они на общем правиле умножения.</a:t>
          </a:r>
          <a:endParaRPr lang="ru-RU" dirty="0"/>
        </a:p>
      </dgm:t>
    </dgm:pt>
    <dgm:pt modelId="{146ACBD6-9E65-4A38-B837-0E98D448D646}" type="sibTrans" cxnId="{0BC306EC-B719-47EF-8DEC-22DB80F8561A}">
      <dgm:prSet/>
      <dgm:spPr/>
      <dgm:t>
        <a:bodyPr/>
        <a:lstStyle/>
        <a:p>
          <a:endParaRPr lang="ru-RU"/>
        </a:p>
      </dgm:t>
    </dgm:pt>
    <dgm:pt modelId="{C55637E0-9780-48C0-98F8-F43A787E1B5B}" type="parTrans" cxnId="{0BC306EC-B719-47EF-8DEC-22DB80F8561A}">
      <dgm:prSet/>
      <dgm:spPr/>
      <dgm:t>
        <a:bodyPr/>
        <a:lstStyle/>
        <a:p>
          <a:endParaRPr lang="ru-RU"/>
        </a:p>
      </dgm:t>
    </dgm:pt>
    <dgm:pt modelId="{820AF1B4-9255-420F-9FEA-465EA19E9D33}" type="pres">
      <dgm:prSet presAssocID="{166C1FBA-126F-4F4E-8EEF-52AE9D8230D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B9AB13-D540-4677-B50C-F44684A1CB08}" type="pres">
      <dgm:prSet presAssocID="{166C1FBA-126F-4F4E-8EEF-52AE9D8230D4}" presName="fgShape" presStyleLbl="fgShp" presStyleIdx="0" presStyleCnt="1"/>
      <dgm:spPr/>
    </dgm:pt>
    <dgm:pt modelId="{D38D0AD2-EA49-4729-AE57-358F23E197C7}" type="pres">
      <dgm:prSet presAssocID="{166C1FBA-126F-4F4E-8EEF-52AE9D8230D4}" presName="linComp" presStyleCnt="0"/>
      <dgm:spPr/>
    </dgm:pt>
    <dgm:pt modelId="{45091A65-58A6-4D15-9447-0F16248517D9}" type="pres">
      <dgm:prSet presAssocID="{F863851A-F8B9-4DAE-860C-7ABC5A83F041}" presName="compNode" presStyleCnt="0"/>
      <dgm:spPr/>
    </dgm:pt>
    <dgm:pt modelId="{44CF2651-C3FD-43CA-A6B3-F44B1410971E}" type="pres">
      <dgm:prSet presAssocID="{F863851A-F8B9-4DAE-860C-7ABC5A83F041}" presName="bkgdShape" presStyleLbl="node1" presStyleIdx="0" presStyleCnt="3" custLinFactNeighborX="1571" custLinFactNeighborY="770"/>
      <dgm:spPr/>
      <dgm:t>
        <a:bodyPr/>
        <a:lstStyle/>
        <a:p>
          <a:endParaRPr lang="ru-RU"/>
        </a:p>
      </dgm:t>
    </dgm:pt>
    <dgm:pt modelId="{3B5C0857-5BF0-401D-B7A7-648FB2F7708B}" type="pres">
      <dgm:prSet presAssocID="{F863851A-F8B9-4DAE-860C-7ABC5A83F041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A306F3-FD22-44C1-B0FC-04B0DFAC9D8B}" type="pres">
      <dgm:prSet presAssocID="{F863851A-F8B9-4DAE-860C-7ABC5A83F041}" presName="invisiNode" presStyleLbl="node1" presStyleIdx="0" presStyleCnt="3"/>
      <dgm:spPr/>
    </dgm:pt>
    <dgm:pt modelId="{56FC3011-EE60-4502-B2B9-3777059F882E}" type="pres">
      <dgm:prSet presAssocID="{F863851A-F8B9-4DAE-860C-7ABC5A83F041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D3A1B39B-E73B-4316-9C52-0B83B1FAE7E8}" type="pres">
      <dgm:prSet presAssocID="{146ACBD6-9E65-4A38-B837-0E98D448D64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84A4928A-C513-4225-9CB5-D6D52B39D2FC}" type="pres">
      <dgm:prSet presAssocID="{FD7C0929-D8FA-4FD8-8D9C-B9CB06F4389E}" presName="compNode" presStyleCnt="0"/>
      <dgm:spPr/>
    </dgm:pt>
    <dgm:pt modelId="{D91938EE-A416-4E75-B91B-6FCDEF38A61F}" type="pres">
      <dgm:prSet presAssocID="{FD7C0929-D8FA-4FD8-8D9C-B9CB06F4389E}" presName="bkgdShape" presStyleLbl="node1" presStyleIdx="1" presStyleCnt="3"/>
      <dgm:spPr/>
      <dgm:t>
        <a:bodyPr/>
        <a:lstStyle/>
        <a:p>
          <a:endParaRPr lang="ru-RU"/>
        </a:p>
      </dgm:t>
    </dgm:pt>
    <dgm:pt modelId="{4CDF8236-42FB-4237-8B8D-708C3FD9D4F3}" type="pres">
      <dgm:prSet presAssocID="{FD7C0929-D8FA-4FD8-8D9C-B9CB06F4389E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DC213C-6BD6-4578-AE68-14FAAC51D609}" type="pres">
      <dgm:prSet presAssocID="{FD7C0929-D8FA-4FD8-8D9C-B9CB06F4389E}" presName="invisiNode" presStyleLbl="node1" presStyleIdx="1" presStyleCnt="3"/>
      <dgm:spPr/>
    </dgm:pt>
    <dgm:pt modelId="{54767520-AEF2-4EAA-901D-FBD8FA9E7596}" type="pres">
      <dgm:prSet presAssocID="{FD7C0929-D8FA-4FD8-8D9C-B9CB06F4389E}" presName="imagNod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D9456C5E-3B64-4D8C-9969-59D5290599DC}" type="pres">
      <dgm:prSet presAssocID="{6604B58B-4524-4DFA-8FA9-89533D6EA07C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F0EEB2C-BD78-41B4-ABCF-2F7B31F25DDF}" type="pres">
      <dgm:prSet presAssocID="{48165EC9-D267-45B4-B42E-D0D27228EDAE}" presName="compNode" presStyleCnt="0"/>
      <dgm:spPr/>
    </dgm:pt>
    <dgm:pt modelId="{46A27137-C759-4D46-B63B-BF0995DF5DB0}" type="pres">
      <dgm:prSet presAssocID="{48165EC9-D267-45B4-B42E-D0D27228EDAE}" presName="bkgdShape" presStyleLbl="node1" presStyleIdx="2" presStyleCnt="3"/>
      <dgm:spPr/>
      <dgm:t>
        <a:bodyPr/>
        <a:lstStyle/>
        <a:p>
          <a:endParaRPr lang="ru-RU"/>
        </a:p>
      </dgm:t>
    </dgm:pt>
    <dgm:pt modelId="{C240590B-FBE3-44E7-B8B1-304A35882233}" type="pres">
      <dgm:prSet presAssocID="{48165EC9-D267-45B4-B42E-D0D27228EDAE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56A974-3E3C-4EE1-BF7F-103A5D34B76C}" type="pres">
      <dgm:prSet presAssocID="{48165EC9-D267-45B4-B42E-D0D27228EDAE}" presName="invisiNode" presStyleLbl="node1" presStyleIdx="2" presStyleCnt="3"/>
      <dgm:spPr/>
    </dgm:pt>
    <dgm:pt modelId="{8E2CE162-4BC6-428A-BA54-979AFBC123F9}" type="pres">
      <dgm:prSet presAssocID="{48165EC9-D267-45B4-B42E-D0D27228EDAE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155BB6A8-405D-4FDC-A48D-1995E7C96317}" srcId="{166C1FBA-126F-4F4E-8EEF-52AE9D8230D4}" destId="{FD7C0929-D8FA-4FD8-8D9C-B9CB06F4389E}" srcOrd="1" destOrd="0" parTransId="{57C98453-D37C-411E-9E4A-2DEB4485B9A1}" sibTransId="{6604B58B-4524-4DFA-8FA9-89533D6EA07C}"/>
    <dgm:cxn modelId="{92AECFC8-79DD-4E48-9C00-6CF180CBBC82}" type="presOf" srcId="{6604B58B-4524-4DFA-8FA9-89533D6EA07C}" destId="{D9456C5E-3B64-4D8C-9969-59D5290599DC}" srcOrd="0" destOrd="0" presId="urn:microsoft.com/office/officeart/2005/8/layout/hList7#2"/>
    <dgm:cxn modelId="{CB756A2B-BF9C-4AEE-B405-1AD7474491D6}" type="presOf" srcId="{FD7C0929-D8FA-4FD8-8D9C-B9CB06F4389E}" destId="{D91938EE-A416-4E75-B91B-6FCDEF38A61F}" srcOrd="0" destOrd="0" presId="urn:microsoft.com/office/officeart/2005/8/layout/hList7#2"/>
    <dgm:cxn modelId="{5DE2B7DA-F7E7-4CAB-8685-B13EFACCB08C}" type="presOf" srcId="{48165EC9-D267-45B4-B42E-D0D27228EDAE}" destId="{C240590B-FBE3-44E7-B8B1-304A35882233}" srcOrd="1" destOrd="0" presId="urn:microsoft.com/office/officeart/2005/8/layout/hList7#2"/>
    <dgm:cxn modelId="{0BC306EC-B719-47EF-8DEC-22DB80F8561A}" srcId="{166C1FBA-126F-4F4E-8EEF-52AE9D8230D4}" destId="{F863851A-F8B9-4DAE-860C-7ABC5A83F041}" srcOrd="0" destOrd="0" parTransId="{C55637E0-9780-48C0-98F8-F43A787E1B5B}" sibTransId="{146ACBD6-9E65-4A38-B837-0E98D448D646}"/>
    <dgm:cxn modelId="{B771C024-7F16-4C6C-8CB2-DA5DD9FD171C}" type="presOf" srcId="{F863851A-F8B9-4DAE-860C-7ABC5A83F041}" destId="{3B5C0857-5BF0-401D-B7A7-648FB2F7708B}" srcOrd="1" destOrd="0" presId="urn:microsoft.com/office/officeart/2005/8/layout/hList7#2"/>
    <dgm:cxn modelId="{27C44D5D-3DDD-45EC-A1B9-F1997D8F1F7C}" type="presOf" srcId="{FD7C0929-D8FA-4FD8-8D9C-B9CB06F4389E}" destId="{4CDF8236-42FB-4237-8B8D-708C3FD9D4F3}" srcOrd="1" destOrd="0" presId="urn:microsoft.com/office/officeart/2005/8/layout/hList7#2"/>
    <dgm:cxn modelId="{9F50BDC3-0B92-4BAF-84E3-07FDC154A8FD}" type="presOf" srcId="{146ACBD6-9E65-4A38-B837-0E98D448D646}" destId="{D3A1B39B-E73B-4316-9C52-0B83B1FAE7E8}" srcOrd="0" destOrd="0" presId="urn:microsoft.com/office/officeart/2005/8/layout/hList7#2"/>
    <dgm:cxn modelId="{2EEBEF99-3B53-48E5-893F-125B2502620D}" type="presOf" srcId="{F863851A-F8B9-4DAE-860C-7ABC5A83F041}" destId="{44CF2651-C3FD-43CA-A6B3-F44B1410971E}" srcOrd="0" destOrd="0" presId="urn:microsoft.com/office/officeart/2005/8/layout/hList7#2"/>
    <dgm:cxn modelId="{9D48DD9C-0CA6-444E-81D5-E0360A05A410}" type="presOf" srcId="{166C1FBA-126F-4F4E-8EEF-52AE9D8230D4}" destId="{820AF1B4-9255-420F-9FEA-465EA19E9D33}" srcOrd="0" destOrd="0" presId="urn:microsoft.com/office/officeart/2005/8/layout/hList7#2"/>
    <dgm:cxn modelId="{1081D1C3-1F47-43AD-AD98-4DD4F4726112}" type="presOf" srcId="{48165EC9-D267-45B4-B42E-D0D27228EDAE}" destId="{46A27137-C759-4D46-B63B-BF0995DF5DB0}" srcOrd="0" destOrd="0" presId="urn:microsoft.com/office/officeart/2005/8/layout/hList7#2"/>
    <dgm:cxn modelId="{4D3C8F0E-1FD8-4420-A0AB-FC6278FBC9C0}" srcId="{166C1FBA-126F-4F4E-8EEF-52AE9D8230D4}" destId="{48165EC9-D267-45B4-B42E-D0D27228EDAE}" srcOrd="2" destOrd="0" parTransId="{E1E0F45E-521D-4EEC-99BD-936028434AEC}" sibTransId="{01284123-CDB5-4A2A-9CA8-AD4DEF813CEA}"/>
    <dgm:cxn modelId="{DE56FBFE-5B93-4618-B0FD-F96201B85ACA}" type="presParOf" srcId="{820AF1B4-9255-420F-9FEA-465EA19E9D33}" destId="{41B9AB13-D540-4677-B50C-F44684A1CB08}" srcOrd="0" destOrd="0" presId="urn:microsoft.com/office/officeart/2005/8/layout/hList7#2"/>
    <dgm:cxn modelId="{CBF9540A-2E52-490E-AF01-7369EAED99AE}" type="presParOf" srcId="{820AF1B4-9255-420F-9FEA-465EA19E9D33}" destId="{D38D0AD2-EA49-4729-AE57-358F23E197C7}" srcOrd="1" destOrd="0" presId="urn:microsoft.com/office/officeart/2005/8/layout/hList7#2"/>
    <dgm:cxn modelId="{5677947F-A8BA-4114-BD35-D9064807789A}" type="presParOf" srcId="{D38D0AD2-EA49-4729-AE57-358F23E197C7}" destId="{45091A65-58A6-4D15-9447-0F16248517D9}" srcOrd="0" destOrd="0" presId="urn:microsoft.com/office/officeart/2005/8/layout/hList7#2"/>
    <dgm:cxn modelId="{F2F8D0E9-619B-4855-97A6-A240895AB6EF}" type="presParOf" srcId="{45091A65-58A6-4D15-9447-0F16248517D9}" destId="{44CF2651-C3FD-43CA-A6B3-F44B1410971E}" srcOrd="0" destOrd="0" presId="urn:microsoft.com/office/officeart/2005/8/layout/hList7#2"/>
    <dgm:cxn modelId="{31396054-C58B-4577-90FD-B4CE9FFBD9DF}" type="presParOf" srcId="{45091A65-58A6-4D15-9447-0F16248517D9}" destId="{3B5C0857-5BF0-401D-B7A7-648FB2F7708B}" srcOrd="1" destOrd="0" presId="urn:microsoft.com/office/officeart/2005/8/layout/hList7#2"/>
    <dgm:cxn modelId="{67CDD3FD-ABFC-4370-8F64-1897F2252E65}" type="presParOf" srcId="{45091A65-58A6-4D15-9447-0F16248517D9}" destId="{9FA306F3-FD22-44C1-B0FC-04B0DFAC9D8B}" srcOrd="2" destOrd="0" presId="urn:microsoft.com/office/officeart/2005/8/layout/hList7#2"/>
    <dgm:cxn modelId="{190E6E96-7A5C-42A5-8079-6A26AC459089}" type="presParOf" srcId="{45091A65-58A6-4D15-9447-0F16248517D9}" destId="{56FC3011-EE60-4502-B2B9-3777059F882E}" srcOrd="3" destOrd="0" presId="urn:microsoft.com/office/officeart/2005/8/layout/hList7#2"/>
    <dgm:cxn modelId="{4E2335F3-4D94-4AF4-9F69-65456BE86EA0}" type="presParOf" srcId="{D38D0AD2-EA49-4729-AE57-358F23E197C7}" destId="{D3A1B39B-E73B-4316-9C52-0B83B1FAE7E8}" srcOrd="1" destOrd="0" presId="urn:microsoft.com/office/officeart/2005/8/layout/hList7#2"/>
    <dgm:cxn modelId="{D476A59B-F8F6-4A4F-85CF-DF80F16BB1CE}" type="presParOf" srcId="{D38D0AD2-EA49-4729-AE57-358F23E197C7}" destId="{84A4928A-C513-4225-9CB5-D6D52B39D2FC}" srcOrd="2" destOrd="0" presId="urn:microsoft.com/office/officeart/2005/8/layout/hList7#2"/>
    <dgm:cxn modelId="{9DAF2CF3-2503-4F8A-A62D-6B221BE44A7E}" type="presParOf" srcId="{84A4928A-C513-4225-9CB5-D6D52B39D2FC}" destId="{D91938EE-A416-4E75-B91B-6FCDEF38A61F}" srcOrd="0" destOrd="0" presId="urn:microsoft.com/office/officeart/2005/8/layout/hList7#2"/>
    <dgm:cxn modelId="{1F413E56-F774-4D7D-B35F-74EBC24BA2DE}" type="presParOf" srcId="{84A4928A-C513-4225-9CB5-D6D52B39D2FC}" destId="{4CDF8236-42FB-4237-8B8D-708C3FD9D4F3}" srcOrd="1" destOrd="0" presId="urn:microsoft.com/office/officeart/2005/8/layout/hList7#2"/>
    <dgm:cxn modelId="{C7175579-1AB9-493F-8525-2372F12B7CD1}" type="presParOf" srcId="{84A4928A-C513-4225-9CB5-D6D52B39D2FC}" destId="{FFDC213C-6BD6-4578-AE68-14FAAC51D609}" srcOrd="2" destOrd="0" presId="urn:microsoft.com/office/officeart/2005/8/layout/hList7#2"/>
    <dgm:cxn modelId="{9A57109E-754F-45CA-B28C-5340FE6E74F8}" type="presParOf" srcId="{84A4928A-C513-4225-9CB5-D6D52B39D2FC}" destId="{54767520-AEF2-4EAA-901D-FBD8FA9E7596}" srcOrd="3" destOrd="0" presId="urn:microsoft.com/office/officeart/2005/8/layout/hList7#2"/>
    <dgm:cxn modelId="{A93991E2-634D-4D8E-B0BF-B93469156D3C}" type="presParOf" srcId="{D38D0AD2-EA49-4729-AE57-358F23E197C7}" destId="{D9456C5E-3B64-4D8C-9969-59D5290599DC}" srcOrd="3" destOrd="0" presId="urn:microsoft.com/office/officeart/2005/8/layout/hList7#2"/>
    <dgm:cxn modelId="{9413351B-8F8E-4BA4-A338-3C5772E0D3C7}" type="presParOf" srcId="{D38D0AD2-EA49-4729-AE57-358F23E197C7}" destId="{5F0EEB2C-BD78-41B4-ABCF-2F7B31F25DDF}" srcOrd="4" destOrd="0" presId="urn:microsoft.com/office/officeart/2005/8/layout/hList7#2"/>
    <dgm:cxn modelId="{A4DFE34E-A3DF-4C6A-9A36-E2DDA64FAB91}" type="presParOf" srcId="{5F0EEB2C-BD78-41B4-ABCF-2F7B31F25DDF}" destId="{46A27137-C759-4D46-B63B-BF0995DF5DB0}" srcOrd="0" destOrd="0" presId="urn:microsoft.com/office/officeart/2005/8/layout/hList7#2"/>
    <dgm:cxn modelId="{45DB89AC-C384-4806-9A93-614F404760C6}" type="presParOf" srcId="{5F0EEB2C-BD78-41B4-ABCF-2F7B31F25DDF}" destId="{C240590B-FBE3-44E7-B8B1-304A35882233}" srcOrd="1" destOrd="0" presId="urn:microsoft.com/office/officeart/2005/8/layout/hList7#2"/>
    <dgm:cxn modelId="{1C8B7D69-87EE-4F1D-AB4D-FBBEDED9704B}" type="presParOf" srcId="{5F0EEB2C-BD78-41B4-ABCF-2F7B31F25DDF}" destId="{9256A974-3E3C-4EE1-BF7F-103A5D34B76C}" srcOrd="2" destOrd="0" presId="urn:microsoft.com/office/officeart/2005/8/layout/hList7#2"/>
    <dgm:cxn modelId="{8DF2096A-D3E5-4007-A303-2B9D70350D83}" type="presParOf" srcId="{5F0EEB2C-BD78-41B4-ABCF-2F7B31F25DDF}" destId="{8E2CE162-4BC6-428A-BA54-979AFBC123F9}" srcOrd="3" destOrd="0" presId="urn:microsoft.com/office/officeart/2005/8/layout/hList7#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AEB8F4-F571-4713-83FA-5237676FB6E7}">
      <dsp:nvSpPr>
        <dsp:cNvPr id="0" name=""/>
        <dsp:cNvSpPr/>
      </dsp:nvSpPr>
      <dsp:spPr>
        <a:xfrm>
          <a:off x="0" y="0"/>
          <a:ext cx="1472184" cy="147218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85F528-ACC2-4644-A850-995CB987D25D}">
      <dsp:nvSpPr>
        <dsp:cNvPr id="0" name=""/>
        <dsp:cNvSpPr/>
      </dsp:nvSpPr>
      <dsp:spPr>
        <a:xfrm>
          <a:off x="736092" y="0"/>
          <a:ext cx="6670548" cy="1472184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smtClean="0"/>
            <a:t> </a:t>
          </a:r>
          <a:r>
            <a:rPr lang="ru-RU" sz="3500" b="1" kern="1200" dirty="0" smtClean="0">
              <a:solidFill>
                <a:srgbClr val="FF0000"/>
              </a:solidFill>
            </a:rPr>
            <a:t>Комбинаторные задачи. </a:t>
          </a:r>
        </a:p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smtClean="0">
              <a:solidFill>
                <a:srgbClr val="FF0000"/>
              </a:solidFill>
            </a:rPr>
            <a:t> 5 класс.</a:t>
          </a:r>
          <a:endParaRPr lang="ru-RU" sz="3500" b="1" kern="1200" dirty="0">
            <a:solidFill>
              <a:srgbClr val="FF0000"/>
            </a:solidFill>
          </a:endParaRPr>
        </a:p>
      </dsp:txBody>
      <dsp:txXfrm>
        <a:off x="736092" y="0"/>
        <a:ext cx="6670548" cy="14721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CDB9DE-B4A8-4A9B-8A61-CEA458C31AFA}">
      <dsp:nvSpPr>
        <dsp:cNvPr id="0" name=""/>
        <dsp:cNvSpPr/>
      </dsp:nvSpPr>
      <dsp:spPr>
        <a:xfrm>
          <a:off x="0" y="0"/>
          <a:ext cx="2376264" cy="237626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C94B0A-A509-4E82-AA3A-E84830D528FF}">
      <dsp:nvSpPr>
        <dsp:cNvPr id="0" name=""/>
        <dsp:cNvSpPr/>
      </dsp:nvSpPr>
      <dsp:spPr>
        <a:xfrm>
          <a:off x="1152126" y="0"/>
          <a:ext cx="6218508" cy="2376264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u="sng" kern="1200" dirty="0" smtClean="0">
              <a:solidFill>
                <a:srgbClr val="FF0000"/>
              </a:solidFill>
            </a:rPr>
            <a:t>Проект выполнили учащиеся 5 класса</a:t>
          </a:r>
          <a:endParaRPr lang="ru-RU" sz="2800" kern="1200" dirty="0">
            <a:solidFill>
              <a:srgbClr val="FF0000"/>
            </a:solidFill>
          </a:endParaRPr>
        </a:p>
      </dsp:txBody>
      <dsp:txXfrm>
        <a:off x="1152126" y="0"/>
        <a:ext cx="6218508" cy="712880"/>
      </dsp:txXfrm>
    </dsp:sp>
    <dsp:sp modelId="{B33B4837-EA44-470B-BB57-77096CA4DA7B}">
      <dsp:nvSpPr>
        <dsp:cNvPr id="0" name=""/>
        <dsp:cNvSpPr/>
      </dsp:nvSpPr>
      <dsp:spPr>
        <a:xfrm>
          <a:off x="415846" y="712880"/>
          <a:ext cx="1544570" cy="154457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94E374-CB85-4CD4-8B1B-412EEEDBACDC}">
      <dsp:nvSpPr>
        <dsp:cNvPr id="0" name=""/>
        <dsp:cNvSpPr/>
      </dsp:nvSpPr>
      <dsp:spPr>
        <a:xfrm>
          <a:off x="1188132" y="712880"/>
          <a:ext cx="6218508" cy="154457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u="sng" kern="1200" dirty="0" smtClean="0">
              <a:solidFill>
                <a:srgbClr val="FF0000"/>
              </a:solidFill>
            </a:rPr>
            <a:t>МБОУ « </a:t>
          </a:r>
          <a:r>
            <a:rPr lang="ru-RU" sz="2800" b="1" u="sng" kern="1200" dirty="0" err="1" smtClean="0">
              <a:solidFill>
                <a:srgbClr val="FF0000"/>
              </a:solidFill>
            </a:rPr>
            <a:t>Краснолипьевской</a:t>
          </a:r>
          <a:r>
            <a:rPr lang="ru-RU" sz="2800" b="1" u="sng" kern="1200" dirty="0" smtClean="0">
              <a:solidFill>
                <a:srgbClr val="FF0000"/>
              </a:solidFill>
            </a:rPr>
            <a:t> школы»</a:t>
          </a:r>
          <a:endParaRPr lang="ru-RU" sz="2800" b="1" u="sng" kern="1200" dirty="0">
            <a:solidFill>
              <a:srgbClr val="FF0000"/>
            </a:solidFill>
          </a:endParaRPr>
        </a:p>
      </dsp:txBody>
      <dsp:txXfrm>
        <a:off x="1188132" y="712880"/>
        <a:ext cx="6218508" cy="712878"/>
      </dsp:txXfrm>
    </dsp:sp>
    <dsp:sp modelId="{B0C15944-8BAC-470B-AA1B-045282091E9E}">
      <dsp:nvSpPr>
        <dsp:cNvPr id="0" name=""/>
        <dsp:cNvSpPr/>
      </dsp:nvSpPr>
      <dsp:spPr>
        <a:xfrm>
          <a:off x="831692" y="1425759"/>
          <a:ext cx="712878" cy="71287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750C1E-C55D-48CC-8235-8500AD5F77CA}">
      <dsp:nvSpPr>
        <dsp:cNvPr id="0" name=""/>
        <dsp:cNvSpPr/>
      </dsp:nvSpPr>
      <dsp:spPr>
        <a:xfrm>
          <a:off x="1188132" y="1368151"/>
          <a:ext cx="6218508" cy="712878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u="sng" kern="1200" dirty="0" smtClean="0">
              <a:solidFill>
                <a:srgbClr val="FF0000"/>
              </a:solidFill>
            </a:rPr>
            <a:t>Руководитель </a:t>
          </a:r>
          <a:r>
            <a:rPr lang="ru-RU" sz="2800" b="1" u="sng" kern="1200" dirty="0" err="1" smtClean="0">
              <a:solidFill>
                <a:srgbClr val="FF0000"/>
              </a:solidFill>
            </a:rPr>
            <a:t>Кретинина</a:t>
          </a:r>
          <a:r>
            <a:rPr lang="ru-RU" sz="2800" b="1" u="sng" kern="1200" dirty="0" smtClean="0">
              <a:solidFill>
                <a:srgbClr val="FF0000"/>
              </a:solidFill>
            </a:rPr>
            <a:t> М.А.</a:t>
          </a:r>
          <a:endParaRPr lang="ru-RU" sz="2800" b="1" u="sng" kern="1200" dirty="0"/>
        </a:p>
      </dsp:txBody>
      <dsp:txXfrm>
        <a:off x="1188132" y="1368151"/>
        <a:ext cx="6218508" cy="7128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229FAE-2EF5-41E9-807E-D53DDFCB3D16}">
      <dsp:nvSpPr>
        <dsp:cNvPr id="0" name=""/>
        <dsp:cNvSpPr/>
      </dsp:nvSpPr>
      <dsp:spPr>
        <a:xfrm>
          <a:off x="2321182" y="357"/>
          <a:ext cx="2855714" cy="11422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22225" rIns="0" bIns="2222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Цель проекта:</a:t>
          </a:r>
          <a:endParaRPr lang="ru-RU" sz="3500" kern="1200" dirty="0"/>
        </a:p>
      </dsp:txBody>
      <dsp:txXfrm>
        <a:off x="2892325" y="357"/>
        <a:ext cx="1713429" cy="11422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EC81CD-ADBE-436E-AD1B-EF60FA04DB84}">
      <dsp:nvSpPr>
        <dsp:cNvPr id="0" name=""/>
        <dsp:cNvSpPr/>
      </dsp:nvSpPr>
      <dsp:spPr>
        <a:xfrm rot="10800000">
          <a:off x="688097" y="1116"/>
          <a:ext cx="6679045" cy="114188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3539" tIns="137160" rIns="256032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Расширяем свои знания</a:t>
          </a:r>
          <a:endParaRPr lang="ru-RU" sz="3600" kern="1200" dirty="0"/>
        </a:p>
      </dsp:txBody>
      <dsp:txXfrm rot="10800000">
        <a:off x="973568" y="1116"/>
        <a:ext cx="6393574" cy="1141883"/>
      </dsp:txXfrm>
    </dsp:sp>
    <dsp:sp modelId="{4BE22E07-FA47-48F3-B18D-E89738383D71}">
      <dsp:nvSpPr>
        <dsp:cNvPr id="0" name=""/>
        <dsp:cNvSpPr/>
      </dsp:nvSpPr>
      <dsp:spPr>
        <a:xfrm>
          <a:off x="616108" y="0"/>
          <a:ext cx="1141883" cy="114188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03B6B0-C870-497F-B4AE-CA3E3625AF77}">
      <dsp:nvSpPr>
        <dsp:cNvPr id="0" name=""/>
        <dsp:cNvSpPr/>
      </dsp:nvSpPr>
      <dsp:spPr>
        <a:xfrm>
          <a:off x="0" y="0"/>
          <a:ext cx="7498080" cy="1143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Попробуем обобщить</a:t>
          </a:r>
          <a:endParaRPr lang="ru-RU" sz="3200" kern="1200" dirty="0"/>
        </a:p>
      </dsp:txBody>
      <dsp:txXfrm>
        <a:off x="0" y="457200"/>
        <a:ext cx="7498080" cy="457200"/>
      </dsp:txXfrm>
    </dsp:sp>
    <dsp:sp modelId="{A174FFF9-61D1-496F-AA38-6E2ABC6363B2}">
      <dsp:nvSpPr>
        <dsp:cNvPr id="0" name=""/>
        <dsp:cNvSpPr/>
      </dsp:nvSpPr>
      <dsp:spPr>
        <a:xfrm>
          <a:off x="3558730" y="68580"/>
          <a:ext cx="380619" cy="38061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0F3FCE-CA8E-4CCB-AAE3-2DF2DE560375}">
      <dsp:nvSpPr>
        <dsp:cNvPr id="0" name=""/>
        <dsp:cNvSpPr/>
      </dsp:nvSpPr>
      <dsp:spPr>
        <a:xfrm>
          <a:off x="299923" y="914400"/>
          <a:ext cx="6898233" cy="171450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CF2651-C3FD-43CA-A6B3-F44B1410971E}">
      <dsp:nvSpPr>
        <dsp:cNvPr id="0" name=""/>
        <dsp:cNvSpPr/>
      </dsp:nvSpPr>
      <dsp:spPr>
        <a:xfrm>
          <a:off x="40059" y="0"/>
          <a:ext cx="2449738" cy="4800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Все предыдущие задачи, которые мы </a:t>
          </a:r>
          <a:r>
            <a:rPr lang="ru-RU" sz="1600" kern="1200" dirty="0" err="1" smtClean="0"/>
            <a:t>прорешали</a:t>
          </a:r>
          <a:r>
            <a:rPr lang="ru-RU" sz="1600" kern="1200" dirty="0" smtClean="0"/>
            <a:t> разные, но их решения совершенно </a:t>
          </a:r>
          <a:r>
            <a:rPr lang="ru-RU" sz="1600" kern="1200" dirty="0" err="1" smtClean="0"/>
            <a:t>одинаковые.Основаны</a:t>
          </a:r>
          <a:r>
            <a:rPr lang="ru-RU" sz="1600" kern="1200" dirty="0" smtClean="0"/>
            <a:t> они на общем правиле умножения.</a:t>
          </a:r>
          <a:endParaRPr lang="ru-RU" sz="1600" kern="1200" dirty="0"/>
        </a:p>
      </dsp:txBody>
      <dsp:txXfrm>
        <a:off x="40059" y="1920240"/>
        <a:ext cx="2449738" cy="1920240"/>
      </dsp:txXfrm>
    </dsp:sp>
    <dsp:sp modelId="{56FC3011-EE60-4502-B2B9-3777059F882E}">
      <dsp:nvSpPr>
        <dsp:cNvPr id="0" name=""/>
        <dsp:cNvSpPr/>
      </dsp:nvSpPr>
      <dsp:spPr>
        <a:xfrm>
          <a:off x="427144" y="288036"/>
          <a:ext cx="1598599" cy="159859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1938EE-A416-4E75-B91B-6FCDEF38A61F}">
      <dsp:nvSpPr>
        <dsp:cNvPr id="0" name=""/>
        <dsp:cNvSpPr/>
      </dsp:nvSpPr>
      <dsp:spPr>
        <a:xfrm>
          <a:off x="2524805" y="0"/>
          <a:ext cx="2449738" cy="4800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u="sng" kern="1200" dirty="0" smtClean="0">
              <a:solidFill>
                <a:srgbClr val="FF0000"/>
              </a:solidFill>
            </a:rPr>
            <a:t>Правило умножения</a:t>
          </a:r>
          <a:endParaRPr lang="ru-RU" sz="2800" kern="1200" dirty="0">
            <a:solidFill>
              <a:srgbClr val="FF0000"/>
            </a:solidFill>
          </a:endParaRPr>
        </a:p>
      </dsp:txBody>
      <dsp:txXfrm>
        <a:off x="2524805" y="1920240"/>
        <a:ext cx="2449738" cy="1920240"/>
      </dsp:txXfrm>
    </dsp:sp>
    <dsp:sp modelId="{54767520-AEF2-4EAA-901D-FBD8FA9E7596}">
      <dsp:nvSpPr>
        <dsp:cNvPr id="0" name=""/>
        <dsp:cNvSpPr/>
      </dsp:nvSpPr>
      <dsp:spPr>
        <a:xfrm>
          <a:off x="2950375" y="288036"/>
          <a:ext cx="1598599" cy="159859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A27137-C759-4D46-B63B-BF0995DF5DB0}">
      <dsp:nvSpPr>
        <dsp:cNvPr id="0" name=""/>
        <dsp:cNvSpPr/>
      </dsp:nvSpPr>
      <dsp:spPr>
        <a:xfrm>
          <a:off x="5048036" y="0"/>
          <a:ext cx="2449738" cy="4800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Для того, чтобы найти число всех возможных исходов независимого проведения двух испытаний Аи </a:t>
          </a:r>
          <a:r>
            <a:rPr lang="ru-RU" sz="1600" kern="1200" dirty="0" err="1" smtClean="0"/>
            <a:t>В,следует</a:t>
          </a:r>
          <a:r>
            <a:rPr lang="ru-RU" sz="1600" kern="1200" dirty="0" smtClean="0"/>
            <a:t> перемножить число всех исходов испытания А и число всех исходов испытания </a:t>
          </a:r>
          <a:r>
            <a:rPr lang="ru-RU" sz="1400" kern="1200" dirty="0" smtClean="0"/>
            <a:t>В</a:t>
          </a:r>
          <a:endParaRPr lang="ru-RU" sz="1400" kern="1200" dirty="0"/>
        </a:p>
      </dsp:txBody>
      <dsp:txXfrm>
        <a:off x="5048036" y="1920240"/>
        <a:ext cx="2449738" cy="1920240"/>
      </dsp:txXfrm>
    </dsp:sp>
    <dsp:sp modelId="{8E2CE162-4BC6-428A-BA54-979AFBC123F9}">
      <dsp:nvSpPr>
        <dsp:cNvPr id="0" name=""/>
        <dsp:cNvSpPr/>
      </dsp:nvSpPr>
      <dsp:spPr>
        <a:xfrm>
          <a:off x="5473606" y="288036"/>
          <a:ext cx="1598599" cy="1598599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B9AB13-D540-4677-B50C-F44684A1CB08}">
      <dsp:nvSpPr>
        <dsp:cNvPr id="0" name=""/>
        <dsp:cNvSpPr/>
      </dsp:nvSpPr>
      <dsp:spPr>
        <a:xfrm>
          <a:off x="299973" y="3840480"/>
          <a:ext cx="6899402" cy="720090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7#2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5F4E7-D874-47E9-9636-AA666696209F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8CDEB6-6B12-4F26-BF98-3F9B642D23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78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CDEB6-6B12-4F26-BF98-3F9B642D231F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97710-64CE-43EF-AD84-0368B8511A41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605A9-8F80-4AD7-9ADA-6CFB8EAF28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97710-64CE-43EF-AD84-0368B8511A41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605A9-8F80-4AD7-9ADA-6CFB8EAF2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97710-64CE-43EF-AD84-0368B8511A41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605A9-8F80-4AD7-9ADA-6CFB8EAF2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97710-64CE-43EF-AD84-0368B8511A41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605A9-8F80-4AD7-9ADA-6CFB8EAF2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97710-64CE-43EF-AD84-0368B8511A41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605A9-8F80-4AD7-9ADA-6CFB8EAF28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97710-64CE-43EF-AD84-0368B8511A41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605A9-8F80-4AD7-9ADA-6CFB8EAF2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97710-64CE-43EF-AD84-0368B8511A41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605A9-8F80-4AD7-9ADA-6CFB8EAF2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97710-64CE-43EF-AD84-0368B8511A41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605A9-8F80-4AD7-9ADA-6CFB8EAF2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97710-64CE-43EF-AD84-0368B8511A41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605A9-8F80-4AD7-9ADA-6CFB8EAF28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97710-64CE-43EF-AD84-0368B8511A41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605A9-8F80-4AD7-9ADA-6CFB8EAF28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97710-64CE-43EF-AD84-0368B8511A41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B605A9-8F80-4AD7-9ADA-6CFB8EAF28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7097710-64CE-43EF-AD84-0368B8511A41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5B605A9-8F80-4AD7-9ADA-6CFB8EAF28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wheel spokes="3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gi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1432560" y="359898"/>
          <a:ext cx="7406640" cy="1472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846679391"/>
              </p:ext>
            </p:extLst>
          </p:nvPr>
        </p:nvGraphicFramePr>
        <p:xfrm>
          <a:off x="1403648" y="4221088"/>
          <a:ext cx="7406640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479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5" name="Рисунок 4" descr="paper_made_36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419872" y="1923219"/>
            <a:ext cx="3384375" cy="20882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6" grpId="0">
        <p:bldAsOne/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1008112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Можно заглянуть в будущее!</a:t>
            </a:r>
            <a:br>
              <a:rPr lang="ru-RU" sz="2800" dirty="0" smtClean="0">
                <a:solidFill>
                  <a:srgbClr val="7030A0"/>
                </a:solidFill>
              </a:rPr>
            </a:b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980728"/>
            <a:ext cx="7498080" cy="5877272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 </a:t>
            </a:r>
            <a:r>
              <a:rPr lang="ru-RU" sz="2400" dirty="0" smtClean="0">
                <a:solidFill>
                  <a:srgbClr val="FF0000"/>
                </a:solidFill>
              </a:rPr>
              <a:t>Размещением из </a:t>
            </a:r>
            <a:r>
              <a:rPr lang="en-US" sz="2400" dirty="0" smtClean="0"/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элементов по </a:t>
            </a:r>
            <a:r>
              <a:rPr lang="en-US" sz="2400" dirty="0" smtClean="0">
                <a:solidFill>
                  <a:schemeClr val="bg1"/>
                </a:solidFill>
              </a:rPr>
              <a:t>k</a:t>
            </a:r>
            <a:r>
              <a:rPr lang="ru-RU" sz="2400" dirty="0" smtClean="0">
                <a:solidFill>
                  <a:srgbClr val="FF0000"/>
                </a:solidFill>
              </a:rPr>
              <a:t>  (</a:t>
            </a:r>
            <a:r>
              <a:rPr lang="en-US" sz="2400" dirty="0" smtClean="0">
                <a:solidFill>
                  <a:srgbClr val="FF0000"/>
                </a:solidFill>
              </a:rPr>
              <a:t>k&lt;n) </a:t>
            </a:r>
            <a:r>
              <a:rPr lang="ru-RU" sz="2400" dirty="0" smtClean="0">
                <a:solidFill>
                  <a:srgbClr val="FF0000"/>
                </a:solidFill>
              </a:rPr>
              <a:t>называется любое множество, состоящее из </a:t>
            </a:r>
            <a:r>
              <a:rPr lang="en-US" sz="2400" dirty="0" smtClean="0">
                <a:solidFill>
                  <a:srgbClr val="FF0000"/>
                </a:solidFill>
              </a:rPr>
              <a:t>k</a:t>
            </a:r>
            <a:r>
              <a:rPr lang="ru-RU" sz="2400" dirty="0" smtClean="0">
                <a:solidFill>
                  <a:srgbClr val="FF0000"/>
                </a:solidFill>
              </a:rPr>
              <a:t> элементов, взятых в определённом порядке из данных </a:t>
            </a:r>
            <a:r>
              <a:rPr lang="en-US" sz="2400" dirty="0" smtClean="0"/>
              <a:t>n</a:t>
            </a:r>
            <a:r>
              <a:rPr lang="ru-RU" sz="2400" dirty="0" smtClean="0">
                <a:solidFill>
                  <a:srgbClr val="FF0000"/>
                </a:solidFill>
              </a:rPr>
              <a:t> элементов.</a:t>
            </a:r>
            <a:r>
              <a:rPr lang="en-US" sz="2400" dirty="0" smtClean="0">
                <a:solidFill>
                  <a:srgbClr val="FF0000"/>
                </a:solidFill>
              </a:rPr>
              <a:t>              </a:t>
            </a:r>
            <a:r>
              <a:rPr lang="en-US" sz="4000" dirty="0" smtClean="0"/>
              <a:t>n!</a:t>
            </a:r>
            <a:endParaRPr lang="ru-RU" sz="4000" dirty="0" smtClean="0"/>
          </a:p>
          <a:p>
            <a:pPr>
              <a:buNone/>
            </a:pPr>
            <a:r>
              <a:rPr lang="ru-RU" sz="2400" dirty="0" smtClean="0"/>
              <a:t>Подсмотрим формулу </a:t>
            </a:r>
            <a:r>
              <a:rPr lang="en-US" sz="2400" dirty="0" smtClean="0"/>
              <a:t>A</a:t>
            </a:r>
            <a:r>
              <a:rPr lang="en-US" sz="1400" dirty="0" smtClean="0"/>
              <a:t>n      </a:t>
            </a:r>
            <a:r>
              <a:rPr lang="en-US" sz="2400" dirty="0" smtClean="0"/>
              <a:t>=    -------                           </a:t>
            </a:r>
          </a:p>
          <a:p>
            <a:pPr>
              <a:buNone/>
            </a:pPr>
            <a:r>
              <a:rPr lang="en-US" sz="2400" dirty="0" smtClean="0"/>
              <a:t>                                                ( n-k)!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В задаче№228,где надо найти количество трёхзначных чисел, которые можно составить из цифр 3,4,6,8,как раз и надо число размещений из 4 элементов по 3.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         4!      1*2*3*4</a:t>
            </a:r>
          </a:p>
          <a:p>
            <a:pPr>
              <a:buNone/>
            </a:pPr>
            <a:r>
              <a:rPr lang="ru-RU" sz="2400" dirty="0" smtClean="0"/>
              <a:t>Ищем</a:t>
            </a:r>
            <a:r>
              <a:rPr lang="en-US" sz="2400" dirty="0" smtClean="0"/>
              <a:t>  A</a:t>
            </a:r>
            <a:r>
              <a:rPr lang="en-US" sz="1400" dirty="0" smtClean="0"/>
              <a:t>4     </a:t>
            </a:r>
            <a:r>
              <a:rPr lang="en-US" sz="2400" dirty="0" smtClean="0"/>
              <a:t>=----- =-------------= 24      </a:t>
            </a:r>
            <a:r>
              <a:rPr lang="ru-RU" sz="2400" dirty="0" smtClean="0">
                <a:solidFill>
                  <a:srgbClr val="FF0000"/>
                </a:solidFill>
              </a:rPr>
              <a:t>УРА!</a:t>
            </a:r>
            <a:r>
              <a:rPr lang="en-US" sz="2400" dirty="0" smtClean="0"/>
              <a:t>                                          </a:t>
            </a:r>
          </a:p>
          <a:p>
            <a:pPr>
              <a:buNone/>
            </a:pPr>
            <a:r>
              <a:rPr lang="en-US" sz="2400" dirty="0" smtClean="0"/>
              <a:t>                   (4-3)!       1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16016" y="2708920"/>
            <a:ext cx="288032" cy="266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2699792" y="5589240"/>
            <a:ext cx="216024" cy="2880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ru-RU" dirty="0"/>
          </a:p>
        </p:txBody>
      </p:sp>
      <p:pic>
        <p:nvPicPr>
          <p:cNvPr id="8" name="Рисунок 7" descr="kind_0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5229200"/>
            <a:ext cx="1440160" cy="1296144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70609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Задача№283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980728"/>
            <a:ext cx="7498080" cy="526767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О</a:t>
            </a:r>
            <a:r>
              <a:rPr lang="ru-RU" sz="2400" dirty="0" smtClean="0"/>
              <a:t> не может стоять на первом месте в числе. Значит первой цифрой будет одна из трёх оставшихся, на втором месте могут стоять цифры отличные от первой, т.к. цифры в записи не должны повторятся. Значит: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3140968"/>
            <a:ext cx="9144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11960" y="3140968"/>
            <a:ext cx="9144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588224" y="3140968"/>
            <a:ext cx="9144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7" name="Блок-схема: узел 6"/>
          <p:cNvSpPr/>
          <p:nvPr/>
        </p:nvSpPr>
        <p:spPr>
          <a:xfrm>
            <a:off x="1547664" y="393305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8" name="Блок-схема: узел 7"/>
          <p:cNvSpPr/>
          <p:nvPr/>
        </p:nvSpPr>
        <p:spPr>
          <a:xfrm>
            <a:off x="1979712" y="393305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9" name="Блок-схема: узел 8"/>
          <p:cNvSpPr/>
          <p:nvPr/>
        </p:nvSpPr>
        <p:spPr>
          <a:xfrm>
            <a:off x="2483768" y="393305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10" name="Блок-схема: узел 9"/>
          <p:cNvSpPr/>
          <p:nvPr/>
        </p:nvSpPr>
        <p:spPr>
          <a:xfrm>
            <a:off x="3923928" y="400506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11" name="Блок-схема: узел 10"/>
          <p:cNvSpPr/>
          <p:nvPr/>
        </p:nvSpPr>
        <p:spPr>
          <a:xfrm>
            <a:off x="4427984" y="400506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2" name="Блок-схема: узел 11"/>
          <p:cNvSpPr/>
          <p:nvPr/>
        </p:nvSpPr>
        <p:spPr>
          <a:xfrm>
            <a:off x="4932040" y="400506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13" name="Блок-схема: узел 12"/>
          <p:cNvSpPr/>
          <p:nvPr/>
        </p:nvSpPr>
        <p:spPr>
          <a:xfrm>
            <a:off x="6372200" y="400506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14" name="Блок-схема: узел 13"/>
          <p:cNvSpPr/>
          <p:nvPr/>
        </p:nvSpPr>
        <p:spPr>
          <a:xfrm>
            <a:off x="6876256" y="400506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5" name="Блок-схема: узел 14"/>
          <p:cNvSpPr/>
          <p:nvPr/>
        </p:nvSpPr>
        <p:spPr>
          <a:xfrm>
            <a:off x="7308304" y="400506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cxnSp>
        <p:nvCxnSpPr>
          <p:cNvPr id="17" name="Прямая со стрелкой 16"/>
          <p:cNvCxnSpPr>
            <a:stCxn id="4" idx="2"/>
            <a:endCxn id="7" idx="7"/>
          </p:cNvCxnSpPr>
          <p:nvPr/>
        </p:nvCxnSpPr>
        <p:spPr>
          <a:xfrm flipH="1">
            <a:off x="1937909" y="3645024"/>
            <a:ext cx="499003" cy="3549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4" idx="2"/>
            <a:endCxn id="8" idx="7"/>
          </p:cNvCxnSpPr>
          <p:nvPr/>
        </p:nvCxnSpPr>
        <p:spPr>
          <a:xfrm flipH="1">
            <a:off x="2369957" y="3645024"/>
            <a:ext cx="66955" cy="3549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4" idx="2"/>
            <a:endCxn id="9" idx="0"/>
          </p:cNvCxnSpPr>
          <p:nvPr/>
        </p:nvCxnSpPr>
        <p:spPr>
          <a:xfrm>
            <a:off x="2436912" y="3645024"/>
            <a:ext cx="2754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5" idx="2"/>
            <a:endCxn id="10" idx="0"/>
          </p:cNvCxnSpPr>
          <p:nvPr/>
        </p:nvCxnSpPr>
        <p:spPr>
          <a:xfrm flipH="1">
            <a:off x="4152528" y="3645024"/>
            <a:ext cx="51663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5" idx="2"/>
            <a:endCxn id="11" idx="0"/>
          </p:cNvCxnSpPr>
          <p:nvPr/>
        </p:nvCxnSpPr>
        <p:spPr>
          <a:xfrm flipH="1">
            <a:off x="4656584" y="3645024"/>
            <a:ext cx="1257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5" idx="2"/>
            <a:endCxn id="12" idx="0"/>
          </p:cNvCxnSpPr>
          <p:nvPr/>
        </p:nvCxnSpPr>
        <p:spPr>
          <a:xfrm>
            <a:off x="4669160" y="3645024"/>
            <a:ext cx="49148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6" idx="2"/>
            <a:endCxn id="13" idx="7"/>
          </p:cNvCxnSpPr>
          <p:nvPr/>
        </p:nvCxnSpPr>
        <p:spPr>
          <a:xfrm flipH="1">
            <a:off x="6762445" y="3645024"/>
            <a:ext cx="282979" cy="4269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6" idx="2"/>
            <a:endCxn id="14" idx="0"/>
          </p:cNvCxnSpPr>
          <p:nvPr/>
        </p:nvCxnSpPr>
        <p:spPr>
          <a:xfrm>
            <a:off x="7045424" y="3645024"/>
            <a:ext cx="5943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6" idx="2"/>
            <a:endCxn id="15" idx="0"/>
          </p:cNvCxnSpPr>
          <p:nvPr/>
        </p:nvCxnSpPr>
        <p:spPr>
          <a:xfrm>
            <a:off x="7045424" y="3645024"/>
            <a:ext cx="49148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Шестиугольник 33"/>
          <p:cNvSpPr/>
          <p:nvPr/>
        </p:nvSpPr>
        <p:spPr>
          <a:xfrm>
            <a:off x="2195736" y="4725144"/>
            <a:ext cx="6264696" cy="156247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Значит  общее  количество чисел  равно   </a:t>
            </a:r>
            <a:r>
              <a:rPr lang="ru-RU" sz="3200" dirty="0" smtClean="0">
                <a:solidFill>
                  <a:srgbClr val="FF0000"/>
                </a:solidFill>
              </a:rPr>
              <a:t>3*3=9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53004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Задача№323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  <a:solidFill>
            <a:srgbClr val="92D05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000" dirty="0" smtClean="0">
                <a:solidFill>
                  <a:srgbClr val="C00000"/>
                </a:solidFill>
              </a:rPr>
              <a:t>О</a:t>
            </a:r>
            <a:r>
              <a:rPr lang="ru-RU" sz="2000" dirty="0" smtClean="0"/>
              <a:t> не может стоять на первом месте в числе. Значит на первом месте может стоять одна из трёх оставшихся цифр. На втором месте может стоять также одна из трёх цифр не совпадающая с первой. На третьем месте могут стоять две  цифры не совпадающие ни с первой ,ни со  второй.</a:t>
            </a:r>
          </a:p>
          <a:p>
            <a:pPr>
              <a:buNone/>
            </a:pPr>
            <a:r>
              <a:rPr lang="ru-RU" sz="2000" dirty="0" smtClean="0"/>
              <a:t>    о второй </a:t>
            </a:r>
            <a:r>
              <a:rPr lang="ru-RU" sz="2000" dirty="0" err="1" smtClean="0"/>
              <a:t>циф</a:t>
            </a:r>
            <a:r>
              <a:rPr lang="ru-RU" sz="2000" dirty="0" smtClean="0"/>
              <a:t>                                      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3 5     05        03             1 5      05       01          1 3    0 3      1 0         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400" dirty="0" smtClean="0"/>
              <a:t>Общее количество трёхзначных чисел равно 3*3*2=18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3284984"/>
            <a:ext cx="158417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779912" y="3284984"/>
            <a:ext cx="141845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580112" y="3284984"/>
            <a:ext cx="134644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7" name="Блок-схема: узел 6"/>
          <p:cNvSpPr/>
          <p:nvPr/>
        </p:nvSpPr>
        <p:spPr>
          <a:xfrm>
            <a:off x="1619672" y="429309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8" name="Блок-схема: узел 7"/>
          <p:cNvSpPr/>
          <p:nvPr/>
        </p:nvSpPr>
        <p:spPr>
          <a:xfrm>
            <a:off x="2123728" y="429309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9" name="Блок-схема: узел 8"/>
          <p:cNvSpPr/>
          <p:nvPr/>
        </p:nvSpPr>
        <p:spPr>
          <a:xfrm>
            <a:off x="2699792" y="429309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0" name="Блок-схема: узел 9"/>
          <p:cNvSpPr/>
          <p:nvPr/>
        </p:nvSpPr>
        <p:spPr>
          <a:xfrm>
            <a:off x="3707904" y="429309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11" name="Блок-схема: узел 10"/>
          <p:cNvSpPr/>
          <p:nvPr/>
        </p:nvSpPr>
        <p:spPr>
          <a:xfrm>
            <a:off x="4211960" y="429309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2" name="Блок-схема: узел 11"/>
          <p:cNvSpPr/>
          <p:nvPr/>
        </p:nvSpPr>
        <p:spPr>
          <a:xfrm>
            <a:off x="4716016" y="429309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3" name="Блок-схема: узел 12"/>
          <p:cNvSpPr/>
          <p:nvPr/>
        </p:nvSpPr>
        <p:spPr>
          <a:xfrm>
            <a:off x="5580112" y="429309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14" name="Блок-схема: узел 13"/>
          <p:cNvSpPr/>
          <p:nvPr/>
        </p:nvSpPr>
        <p:spPr>
          <a:xfrm>
            <a:off x="6012160" y="429309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6" name="Блок-схема: узел 15"/>
          <p:cNvSpPr/>
          <p:nvPr/>
        </p:nvSpPr>
        <p:spPr>
          <a:xfrm>
            <a:off x="6516216" y="429309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cxnSp>
        <p:nvCxnSpPr>
          <p:cNvPr id="18" name="Прямая со стрелкой 17"/>
          <p:cNvCxnSpPr>
            <a:stCxn id="7" idx="4"/>
          </p:cNvCxnSpPr>
          <p:nvPr/>
        </p:nvCxnSpPr>
        <p:spPr>
          <a:xfrm flipH="1">
            <a:off x="1619672" y="4750296"/>
            <a:ext cx="228600" cy="6949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7" idx="4"/>
          </p:cNvCxnSpPr>
          <p:nvPr/>
        </p:nvCxnSpPr>
        <p:spPr>
          <a:xfrm>
            <a:off x="1848272" y="4750296"/>
            <a:ext cx="59432" cy="6949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8" idx="4"/>
          </p:cNvCxnSpPr>
          <p:nvPr/>
        </p:nvCxnSpPr>
        <p:spPr>
          <a:xfrm flipH="1">
            <a:off x="2195736" y="4750296"/>
            <a:ext cx="156592" cy="6949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8" idx="4"/>
          </p:cNvCxnSpPr>
          <p:nvPr/>
        </p:nvCxnSpPr>
        <p:spPr>
          <a:xfrm flipH="1">
            <a:off x="2339752" y="4750296"/>
            <a:ext cx="12576" cy="6229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9" idx="4"/>
          </p:cNvCxnSpPr>
          <p:nvPr/>
        </p:nvCxnSpPr>
        <p:spPr>
          <a:xfrm flipH="1">
            <a:off x="2915816" y="4750296"/>
            <a:ext cx="12576" cy="6229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2987824" y="4797152"/>
            <a:ext cx="7200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10" idx="4"/>
          </p:cNvCxnSpPr>
          <p:nvPr/>
        </p:nvCxnSpPr>
        <p:spPr>
          <a:xfrm flipH="1">
            <a:off x="3779912" y="4750296"/>
            <a:ext cx="156592" cy="6229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3995936" y="4797152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1" idx="4"/>
          </p:cNvCxnSpPr>
          <p:nvPr/>
        </p:nvCxnSpPr>
        <p:spPr>
          <a:xfrm flipH="1">
            <a:off x="4427984" y="4750296"/>
            <a:ext cx="12576" cy="6949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11" idx="4"/>
          </p:cNvCxnSpPr>
          <p:nvPr/>
        </p:nvCxnSpPr>
        <p:spPr>
          <a:xfrm>
            <a:off x="4440560" y="4750296"/>
            <a:ext cx="59432" cy="6229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12" idx="4"/>
          </p:cNvCxnSpPr>
          <p:nvPr/>
        </p:nvCxnSpPr>
        <p:spPr>
          <a:xfrm flipH="1">
            <a:off x="4932040" y="4750296"/>
            <a:ext cx="12576" cy="6229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12" idx="4"/>
          </p:cNvCxnSpPr>
          <p:nvPr/>
        </p:nvCxnSpPr>
        <p:spPr>
          <a:xfrm>
            <a:off x="4944616" y="4750296"/>
            <a:ext cx="131440" cy="6949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13" idx="4"/>
          </p:cNvCxnSpPr>
          <p:nvPr/>
        </p:nvCxnSpPr>
        <p:spPr>
          <a:xfrm flipH="1">
            <a:off x="5652120" y="4750296"/>
            <a:ext cx="156592" cy="6229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13" idx="4"/>
          </p:cNvCxnSpPr>
          <p:nvPr/>
        </p:nvCxnSpPr>
        <p:spPr>
          <a:xfrm>
            <a:off x="5808712" y="4750296"/>
            <a:ext cx="59432" cy="6949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14" idx="4"/>
          </p:cNvCxnSpPr>
          <p:nvPr/>
        </p:nvCxnSpPr>
        <p:spPr>
          <a:xfrm flipH="1">
            <a:off x="6228184" y="4750296"/>
            <a:ext cx="12576" cy="6949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stCxn id="14" idx="4"/>
          </p:cNvCxnSpPr>
          <p:nvPr/>
        </p:nvCxnSpPr>
        <p:spPr>
          <a:xfrm>
            <a:off x="6240760" y="4750296"/>
            <a:ext cx="203448" cy="7669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stCxn id="16" idx="4"/>
          </p:cNvCxnSpPr>
          <p:nvPr/>
        </p:nvCxnSpPr>
        <p:spPr>
          <a:xfrm>
            <a:off x="6744816" y="4750296"/>
            <a:ext cx="59432" cy="6949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6732240" y="4797152"/>
            <a:ext cx="28803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>
            <a:endCxn id="7" idx="7"/>
          </p:cNvCxnSpPr>
          <p:nvPr/>
        </p:nvCxnSpPr>
        <p:spPr>
          <a:xfrm flipH="1">
            <a:off x="2009917" y="4221088"/>
            <a:ext cx="473851" cy="1389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4" idx="2"/>
            <a:endCxn id="8" idx="7"/>
          </p:cNvCxnSpPr>
          <p:nvPr/>
        </p:nvCxnSpPr>
        <p:spPr>
          <a:xfrm flipH="1">
            <a:off x="2513973" y="4199384"/>
            <a:ext cx="113811" cy="1606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stCxn id="4" idx="2"/>
            <a:endCxn id="9" idx="1"/>
          </p:cNvCxnSpPr>
          <p:nvPr/>
        </p:nvCxnSpPr>
        <p:spPr>
          <a:xfrm>
            <a:off x="2627784" y="4199384"/>
            <a:ext cx="138963" cy="1606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stCxn id="5" idx="2"/>
            <a:endCxn id="10" idx="0"/>
          </p:cNvCxnSpPr>
          <p:nvPr/>
        </p:nvCxnSpPr>
        <p:spPr>
          <a:xfrm flipH="1">
            <a:off x="3936504" y="4199384"/>
            <a:ext cx="552636" cy="93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stCxn id="5" idx="2"/>
            <a:endCxn id="11" idx="0"/>
          </p:cNvCxnSpPr>
          <p:nvPr/>
        </p:nvCxnSpPr>
        <p:spPr>
          <a:xfrm flipH="1">
            <a:off x="4440560" y="4199384"/>
            <a:ext cx="48580" cy="93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5" idx="2"/>
            <a:endCxn id="12" idx="1"/>
          </p:cNvCxnSpPr>
          <p:nvPr/>
        </p:nvCxnSpPr>
        <p:spPr>
          <a:xfrm>
            <a:off x="4489140" y="4199384"/>
            <a:ext cx="293831" cy="1606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stCxn id="6" idx="2"/>
          </p:cNvCxnSpPr>
          <p:nvPr/>
        </p:nvCxnSpPr>
        <p:spPr>
          <a:xfrm flipH="1">
            <a:off x="5868144" y="4149080"/>
            <a:ext cx="385192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>
            <a:stCxn id="6" idx="2"/>
            <a:endCxn id="14" idx="0"/>
          </p:cNvCxnSpPr>
          <p:nvPr/>
        </p:nvCxnSpPr>
        <p:spPr>
          <a:xfrm flipH="1">
            <a:off x="6240760" y="4149080"/>
            <a:ext cx="1257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>
            <a:stCxn id="6" idx="2"/>
            <a:endCxn id="16" idx="0"/>
          </p:cNvCxnSpPr>
          <p:nvPr/>
        </p:nvCxnSpPr>
        <p:spPr>
          <a:xfrm>
            <a:off x="6253336" y="4149080"/>
            <a:ext cx="49148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4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4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207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Задача№</a:t>
            </a:r>
            <a:r>
              <a:rPr lang="ru-RU" sz="2800" dirty="0" smtClean="0">
                <a:solidFill>
                  <a:srgbClr val="7030A0"/>
                </a:solidFill>
                <a:effectLst/>
              </a:rPr>
              <a:t>356</a:t>
            </a:r>
            <a:endParaRPr lang="ru-RU" sz="2800" dirty="0">
              <a:solidFill>
                <a:srgbClr val="7030A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980728"/>
            <a:ext cx="7498080" cy="5267672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     На первом месте может стоять любая из пяти цифр, на втором месте может стоять любая из четырёх цифр , отличная от первой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3   5   7   9      1   5  7  9    1  3  7  9   1  3  5  9    1  3  5   7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51720" y="2636912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75856" y="2636912"/>
            <a:ext cx="100811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44008" y="2636912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6012160" y="2636912"/>
            <a:ext cx="1008112" cy="4320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8" name="Блок-схема: процесс 7"/>
          <p:cNvSpPr/>
          <p:nvPr/>
        </p:nvSpPr>
        <p:spPr>
          <a:xfrm>
            <a:off x="7380312" y="2636912"/>
            <a:ext cx="1224136" cy="4320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cxnSp>
        <p:nvCxnSpPr>
          <p:cNvPr id="10" name="Прямая со стрелкой 9"/>
          <p:cNvCxnSpPr>
            <a:stCxn id="4" idx="2"/>
          </p:cNvCxnSpPr>
          <p:nvPr/>
        </p:nvCxnSpPr>
        <p:spPr>
          <a:xfrm flipH="1">
            <a:off x="1691680" y="3068960"/>
            <a:ext cx="81724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4" idx="2"/>
          </p:cNvCxnSpPr>
          <p:nvPr/>
        </p:nvCxnSpPr>
        <p:spPr>
          <a:xfrm flipH="1">
            <a:off x="2123728" y="3068960"/>
            <a:ext cx="38519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2483768" y="314096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483768" y="3140968"/>
            <a:ext cx="36004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5" idx="2"/>
          </p:cNvCxnSpPr>
          <p:nvPr/>
        </p:nvCxnSpPr>
        <p:spPr>
          <a:xfrm flipH="1">
            <a:off x="3347864" y="3068960"/>
            <a:ext cx="43204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5" idx="2"/>
          </p:cNvCxnSpPr>
          <p:nvPr/>
        </p:nvCxnSpPr>
        <p:spPr>
          <a:xfrm flipH="1">
            <a:off x="3707904" y="3068960"/>
            <a:ext cx="7200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5" idx="2"/>
          </p:cNvCxnSpPr>
          <p:nvPr/>
        </p:nvCxnSpPr>
        <p:spPr>
          <a:xfrm>
            <a:off x="3779912" y="3068960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779912" y="3140968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6" idx="2"/>
          </p:cNvCxnSpPr>
          <p:nvPr/>
        </p:nvCxnSpPr>
        <p:spPr>
          <a:xfrm flipH="1">
            <a:off x="4860032" y="3068960"/>
            <a:ext cx="32403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5220072" y="314096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5220072" y="3140968"/>
            <a:ext cx="28803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5148064" y="3140968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7" idx="2"/>
          </p:cNvCxnSpPr>
          <p:nvPr/>
        </p:nvCxnSpPr>
        <p:spPr>
          <a:xfrm flipH="1">
            <a:off x="6156176" y="3068960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7" idx="2"/>
          </p:cNvCxnSpPr>
          <p:nvPr/>
        </p:nvCxnSpPr>
        <p:spPr>
          <a:xfrm>
            <a:off x="6516216" y="306896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7" idx="2"/>
          </p:cNvCxnSpPr>
          <p:nvPr/>
        </p:nvCxnSpPr>
        <p:spPr>
          <a:xfrm>
            <a:off x="6516216" y="3068960"/>
            <a:ext cx="36004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6516216" y="3140968"/>
            <a:ext cx="57606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8" idx="2"/>
          </p:cNvCxnSpPr>
          <p:nvPr/>
        </p:nvCxnSpPr>
        <p:spPr>
          <a:xfrm flipH="1">
            <a:off x="7524328" y="3068960"/>
            <a:ext cx="46805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flipH="1">
            <a:off x="7956376" y="3140968"/>
            <a:ext cx="7200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8028384" y="3140968"/>
            <a:ext cx="14401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8028384" y="3140968"/>
            <a:ext cx="57606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Табличка 52"/>
          <p:cNvSpPr/>
          <p:nvPr/>
        </p:nvSpPr>
        <p:spPr>
          <a:xfrm>
            <a:off x="1331640" y="4077072"/>
            <a:ext cx="6840760" cy="2376264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Количество двузначных чисел равно </a:t>
            </a:r>
            <a:r>
              <a:rPr lang="ru-RU" sz="4800" dirty="0" smtClean="0">
                <a:solidFill>
                  <a:srgbClr val="FF0000"/>
                </a:solidFill>
              </a:rPr>
              <a:t>5*4=20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5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90066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Задача№401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      На первом месте не может стоять </a:t>
            </a:r>
            <a:r>
              <a:rPr lang="ru-RU" sz="2400" dirty="0" smtClean="0">
                <a:solidFill>
                  <a:srgbClr val="FF0000"/>
                </a:solidFill>
              </a:rPr>
              <a:t>О</a:t>
            </a:r>
            <a:r>
              <a:rPr lang="ru-RU" sz="2400" dirty="0" smtClean="0"/>
              <a:t>. Значит на первом месте может стоять одна из двух оставшихся.На втором месте может стоять любая из трёх, на третьем месте также может стоять любая из трёх.                                                                                                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5  3  0      5 3 0    5 3 0                      5 3 0    5 3 0     5 3 0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411760" y="3573016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940152" y="3573016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6" name="Блок-схема: узел 5"/>
          <p:cNvSpPr/>
          <p:nvPr/>
        </p:nvSpPr>
        <p:spPr>
          <a:xfrm>
            <a:off x="2339752" y="429309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7" name="Блок-схема: узел 6"/>
          <p:cNvSpPr/>
          <p:nvPr/>
        </p:nvSpPr>
        <p:spPr>
          <a:xfrm>
            <a:off x="3059832" y="429309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" name="Блок-схема: узел 7"/>
          <p:cNvSpPr/>
          <p:nvPr/>
        </p:nvSpPr>
        <p:spPr>
          <a:xfrm>
            <a:off x="3707904" y="429309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9" name="Блок-схема: узел 8"/>
          <p:cNvSpPr/>
          <p:nvPr/>
        </p:nvSpPr>
        <p:spPr>
          <a:xfrm>
            <a:off x="5940152" y="422108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0" name="Блок-схема: узел 9"/>
          <p:cNvSpPr/>
          <p:nvPr/>
        </p:nvSpPr>
        <p:spPr>
          <a:xfrm>
            <a:off x="6516216" y="422108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11" name="Блок-схема: узел 10"/>
          <p:cNvSpPr/>
          <p:nvPr/>
        </p:nvSpPr>
        <p:spPr>
          <a:xfrm>
            <a:off x="7092280" y="422108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cxnSp>
        <p:nvCxnSpPr>
          <p:cNvPr id="13" name="Прямая со стрелкой 12"/>
          <p:cNvCxnSpPr>
            <a:stCxn id="4" idx="2"/>
            <a:endCxn id="6" idx="0"/>
          </p:cNvCxnSpPr>
          <p:nvPr/>
        </p:nvCxnSpPr>
        <p:spPr>
          <a:xfrm flipH="1">
            <a:off x="2568352" y="4077072"/>
            <a:ext cx="63549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4" idx="2"/>
            <a:endCxn id="7" idx="0"/>
          </p:cNvCxnSpPr>
          <p:nvPr/>
        </p:nvCxnSpPr>
        <p:spPr>
          <a:xfrm>
            <a:off x="3203848" y="4077072"/>
            <a:ext cx="8458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4" idx="2"/>
          </p:cNvCxnSpPr>
          <p:nvPr/>
        </p:nvCxnSpPr>
        <p:spPr>
          <a:xfrm>
            <a:off x="3203848" y="4077072"/>
            <a:ext cx="64807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5" idx="2"/>
          </p:cNvCxnSpPr>
          <p:nvPr/>
        </p:nvCxnSpPr>
        <p:spPr>
          <a:xfrm flipH="1">
            <a:off x="6228184" y="4077072"/>
            <a:ext cx="43204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5" idx="2"/>
            <a:endCxn id="10" idx="0"/>
          </p:cNvCxnSpPr>
          <p:nvPr/>
        </p:nvCxnSpPr>
        <p:spPr>
          <a:xfrm>
            <a:off x="6660232" y="4077072"/>
            <a:ext cx="8458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5" idx="2"/>
          </p:cNvCxnSpPr>
          <p:nvPr/>
        </p:nvCxnSpPr>
        <p:spPr>
          <a:xfrm>
            <a:off x="6660232" y="4077072"/>
            <a:ext cx="57606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6" idx="3"/>
          </p:cNvCxnSpPr>
          <p:nvPr/>
        </p:nvCxnSpPr>
        <p:spPr>
          <a:xfrm flipH="1">
            <a:off x="1979712" y="4683341"/>
            <a:ext cx="426995" cy="6178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6" idx="4"/>
          </p:cNvCxnSpPr>
          <p:nvPr/>
        </p:nvCxnSpPr>
        <p:spPr>
          <a:xfrm flipH="1">
            <a:off x="2195736" y="4750296"/>
            <a:ext cx="372616" cy="6229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6" idx="4"/>
          </p:cNvCxnSpPr>
          <p:nvPr/>
        </p:nvCxnSpPr>
        <p:spPr>
          <a:xfrm flipH="1">
            <a:off x="2555776" y="4750296"/>
            <a:ext cx="12576" cy="550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7" idx="4"/>
          </p:cNvCxnSpPr>
          <p:nvPr/>
        </p:nvCxnSpPr>
        <p:spPr>
          <a:xfrm flipH="1">
            <a:off x="2987824" y="4750296"/>
            <a:ext cx="300608" cy="6229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H="1">
            <a:off x="3203848" y="4797152"/>
            <a:ext cx="7200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7" idx="4"/>
          </p:cNvCxnSpPr>
          <p:nvPr/>
        </p:nvCxnSpPr>
        <p:spPr>
          <a:xfrm>
            <a:off x="3288432" y="4750296"/>
            <a:ext cx="131440" cy="6229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H="1">
            <a:off x="3779912" y="4797152"/>
            <a:ext cx="14401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3923928" y="4797152"/>
            <a:ext cx="7200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3923928" y="4869160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flipH="1">
            <a:off x="5652120" y="4725144"/>
            <a:ext cx="43204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flipH="1">
            <a:off x="5940152" y="4725144"/>
            <a:ext cx="14401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6084168" y="472514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stCxn id="10" idx="4"/>
          </p:cNvCxnSpPr>
          <p:nvPr/>
        </p:nvCxnSpPr>
        <p:spPr>
          <a:xfrm flipH="1">
            <a:off x="6516216" y="4678288"/>
            <a:ext cx="228600" cy="6949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stCxn id="10" idx="4"/>
          </p:cNvCxnSpPr>
          <p:nvPr/>
        </p:nvCxnSpPr>
        <p:spPr>
          <a:xfrm flipH="1">
            <a:off x="6732240" y="4678288"/>
            <a:ext cx="12576" cy="6949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6732240" y="4725144"/>
            <a:ext cx="21602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stCxn id="11" idx="4"/>
          </p:cNvCxnSpPr>
          <p:nvPr/>
        </p:nvCxnSpPr>
        <p:spPr>
          <a:xfrm flipH="1">
            <a:off x="7308304" y="4678288"/>
            <a:ext cx="12576" cy="6949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11" idx="4"/>
          </p:cNvCxnSpPr>
          <p:nvPr/>
        </p:nvCxnSpPr>
        <p:spPr>
          <a:xfrm>
            <a:off x="7320880" y="4678288"/>
            <a:ext cx="275456" cy="6229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>
            <a:stCxn id="11" idx="4"/>
          </p:cNvCxnSpPr>
          <p:nvPr/>
        </p:nvCxnSpPr>
        <p:spPr>
          <a:xfrm>
            <a:off x="7320880" y="4678288"/>
            <a:ext cx="491480" cy="6949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Овал 75"/>
          <p:cNvSpPr/>
          <p:nvPr/>
        </p:nvSpPr>
        <p:spPr>
          <a:xfrm>
            <a:off x="2267744" y="5849888"/>
            <a:ext cx="6120680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Всего </a:t>
            </a:r>
            <a:r>
              <a:rPr lang="ru-RU" sz="3600" dirty="0" smtClean="0"/>
              <a:t>чисел     2*3*3 =18</a:t>
            </a:r>
            <a:endParaRPr lang="ru-RU" sz="3600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7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Задача №510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14" name="Содержимое 13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0553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Соберём все варианты в такой таблице</a:t>
            </a:r>
          </a:p>
          <a:p>
            <a:pPr>
              <a:buNone/>
            </a:pPr>
            <a:r>
              <a:rPr lang="ru-RU" sz="2400" dirty="0" smtClean="0">
                <a:solidFill>
                  <a:srgbClr val="92D050"/>
                </a:solidFill>
              </a:rPr>
              <a:t>                               Метро          </a:t>
            </a:r>
            <a:r>
              <a:rPr lang="ru-RU" sz="2400" dirty="0" smtClean="0">
                <a:solidFill>
                  <a:srgbClr val="0070C0"/>
                </a:solidFill>
              </a:rPr>
              <a:t>Трамвай  </a:t>
            </a:r>
            <a:r>
              <a:rPr lang="ru-RU" sz="2400" dirty="0" smtClean="0"/>
              <a:t>          </a:t>
            </a:r>
            <a:r>
              <a:rPr lang="ru-RU" sz="2400" dirty="0" smtClean="0">
                <a:solidFill>
                  <a:srgbClr val="FF0000"/>
                </a:solidFill>
              </a:rPr>
              <a:t>Автобус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Автобус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>
                <a:solidFill>
                  <a:srgbClr val="C00000"/>
                </a:solidFill>
              </a:rPr>
              <a:t>Троллейбус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>
                <a:solidFill>
                  <a:srgbClr val="92D050"/>
                </a:solidFill>
              </a:rPr>
              <a:t>Метро</a:t>
            </a:r>
          </a:p>
          <a:p>
            <a:pPr>
              <a:buNone/>
            </a:pPr>
            <a:r>
              <a:rPr lang="ru-RU" sz="2800" dirty="0" smtClean="0"/>
              <a:t>Всего у Бориса есть </a:t>
            </a:r>
            <a:r>
              <a:rPr lang="ru-RU" sz="2800" dirty="0" smtClean="0">
                <a:solidFill>
                  <a:srgbClr val="FF0000"/>
                </a:solidFill>
              </a:rPr>
              <a:t>9 способов</a:t>
            </a:r>
            <a:endParaRPr lang="ru-RU" sz="2800" dirty="0">
              <a:solidFill>
                <a:srgbClr val="FF0000"/>
              </a:solidFill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3347864" y="2564904"/>
          <a:ext cx="4416153" cy="3384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2051"/>
                <a:gridCol w="1472051"/>
                <a:gridCol w="1472051"/>
              </a:tblGrid>
              <a:tr h="1176131">
                <a:tc>
                  <a:txBody>
                    <a:bodyPr/>
                    <a:lstStyle/>
                    <a:p>
                      <a:r>
                        <a:rPr lang="ru-RU" dirty="0" smtClean="0"/>
                        <a:t>Метро</a:t>
                      </a:r>
                    </a:p>
                    <a:p>
                      <a:r>
                        <a:rPr lang="ru-RU" dirty="0" smtClean="0"/>
                        <a:t>автобус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Трамвай</a:t>
                      </a:r>
                    </a:p>
                    <a:p>
                      <a:r>
                        <a:rPr lang="ru-RU" dirty="0" smtClean="0"/>
                        <a:t>автобус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Автобус,</a:t>
                      </a:r>
                    </a:p>
                    <a:p>
                      <a:r>
                        <a:rPr lang="ru-RU" dirty="0" smtClean="0"/>
                        <a:t>автобус</a:t>
                      </a:r>
                      <a:endParaRPr lang="ru-RU" dirty="0"/>
                    </a:p>
                  </a:txBody>
                  <a:tcPr/>
                </a:tc>
              </a:tr>
              <a:tr h="1176131">
                <a:tc>
                  <a:txBody>
                    <a:bodyPr/>
                    <a:lstStyle/>
                    <a:p>
                      <a:r>
                        <a:rPr lang="ru-RU" dirty="0" smtClean="0"/>
                        <a:t>Метро, </a:t>
                      </a:r>
                    </a:p>
                    <a:p>
                      <a:r>
                        <a:rPr lang="ru-RU" dirty="0" smtClean="0"/>
                        <a:t>троллейбус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Трамвай,</a:t>
                      </a:r>
                    </a:p>
                    <a:p>
                      <a:r>
                        <a:rPr lang="ru-RU" dirty="0" smtClean="0"/>
                        <a:t>троллейбус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Автобус,</a:t>
                      </a:r>
                      <a:r>
                        <a:rPr lang="ru-RU" baseline="0" dirty="0" smtClean="0"/>
                        <a:t> троллейбус</a:t>
                      </a:r>
                      <a:endParaRPr lang="ru-RU" dirty="0"/>
                    </a:p>
                  </a:txBody>
                  <a:tcPr/>
                </a:tc>
              </a:tr>
              <a:tr h="1032114">
                <a:tc>
                  <a:txBody>
                    <a:bodyPr/>
                    <a:lstStyle/>
                    <a:p>
                      <a:r>
                        <a:rPr lang="ru-RU" dirty="0" smtClean="0"/>
                        <a:t>Метро,</a:t>
                      </a:r>
                    </a:p>
                    <a:p>
                      <a:r>
                        <a:rPr lang="ru-RU" dirty="0" smtClean="0"/>
                        <a:t>метро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Трамвай,</a:t>
                      </a:r>
                    </a:p>
                    <a:p>
                      <a:r>
                        <a:rPr lang="ru-RU" dirty="0" smtClean="0"/>
                        <a:t>метро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Автобус,</a:t>
                      </a:r>
                    </a:p>
                    <a:p>
                      <a:r>
                        <a:rPr lang="ru-RU" dirty="0" smtClean="0"/>
                        <a:t>метро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7" name="Рисунок 16" descr="kano_1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260648"/>
            <a:ext cx="2016224" cy="792088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435608" y="274638"/>
          <a:ext cx="749808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solidFill>
                  <a:srgbClr val="00B0F0"/>
                </a:solidFill>
              </a:rPr>
              <a:t>Рассмотрим ещё 2 задачи</a:t>
            </a:r>
          </a:p>
          <a:p>
            <a:pPr>
              <a:buNone/>
            </a:pPr>
            <a:r>
              <a:rPr lang="ru-RU" sz="2400" b="1" u="sng" dirty="0" smtClean="0"/>
              <a:t>Задача №1   </a:t>
            </a:r>
            <a:r>
              <a:rPr lang="ru-RU" sz="2400" dirty="0" smtClean="0"/>
              <a:t>Сколько чётных двузначных чисел можно составить из цифр     0,1,2,4,5,9?</a:t>
            </a:r>
          </a:p>
          <a:p>
            <a:pPr>
              <a:buNone/>
            </a:pPr>
            <a:r>
              <a:rPr lang="ru-RU" sz="2400" b="1" u="sng" dirty="0" smtClean="0"/>
              <a:t>Составим таблицу</a:t>
            </a:r>
            <a:r>
              <a:rPr lang="ru-RU" sz="2400" dirty="0" smtClean="0"/>
              <a:t>: слева от первого поместим первые цифры искомых чисел, а выше первой строки- вторые цифры этих чисел. Т.к. в двузначном числе на первом месте может стоять любая цифра, кроме О, то строки будут отмечены цифрами1,2,4,5,9. Значит, в нашей таблице будет пять строк. На втором месте в искомом числе должна стоять чётная цифра, значит, столбцы будут отмечены цифрами   0,2,4.</a:t>
            </a:r>
            <a:endParaRPr lang="ru-RU" sz="2400" dirty="0"/>
          </a:p>
        </p:txBody>
      </p:sp>
      <p:pic>
        <p:nvPicPr>
          <p:cNvPr id="5" name="Рисунок 4" descr="an1_raketalet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051721" y="332656"/>
            <a:ext cx="720080" cy="936104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0"/>
            <a:ext cx="7498080" cy="1143000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lang="ru-RU" dirty="0" smtClean="0"/>
              <a:t>Составим    таблицу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052736"/>
            <a:ext cx="7498080" cy="56166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                        0               2                      4                              </a:t>
            </a:r>
          </a:p>
          <a:p>
            <a:pPr>
              <a:buNone/>
            </a:pPr>
            <a:r>
              <a:rPr lang="ru-RU" dirty="0" smtClean="0"/>
              <a:t>1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5</a:t>
            </a:r>
          </a:p>
          <a:p>
            <a:pPr>
              <a:buNone/>
            </a:pPr>
            <a:r>
              <a:rPr lang="ru-RU" dirty="0" smtClean="0"/>
              <a:t>9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Возможных вариантов-</a:t>
            </a:r>
            <a:r>
              <a:rPr lang="ru-RU" sz="4000" dirty="0" smtClean="0">
                <a:solidFill>
                  <a:srgbClr val="FF0000"/>
                </a:solidFill>
              </a:rPr>
              <a:t>15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483768" y="1700808"/>
          <a:ext cx="6408711" cy="3946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237"/>
                <a:gridCol w="2136237"/>
                <a:gridCol w="2136237"/>
              </a:tblGrid>
              <a:tr h="86409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 anchor="ctr"/>
                </a:tc>
              </a:tr>
              <a:tr h="9197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 anchor="ctr"/>
                </a:tc>
              </a:tr>
              <a:tr h="63652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44</a:t>
                      </a:r>
                      <a:endParaRPr lang="ru-RU" dirty="0"/>
                    </a:p>
                  </a:txBody>
                  <a:tcPr anchor="ctr"/>
                </a:tc>
              </a:tr>
              <a:tr h="103598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54</a:t>
                      </a:r>
                      <a:endParaRPr lang="ru-RU" dirty="0"/>
                    </a:p>
                  </a:txBody>
                  <a:tcPr anchor="ctr"/>
                </a:tc>
              </a:tr>
              <a:tr h="49055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94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435608" y="274638"/>
          <a:ext cx="749808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7030A0"/>
                </a:solidFill>
              </a:rPr>
              <a:t>Задача№2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980728"/>
            <a:ext cx="7498080" cy="5616624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r>
              <a:rPr lang="ru-RU" dirty="0" smtClean="0"/>
              <a:t>         </a:t>
            </a:r>
            <a:r>
              <a:rPr lang="ru-RU" sz="2400" dirty="0" smtClean="0"/>
              <a:t>На завтрак Вова может выбрать плюшку, бутерброд, пряник или кекс, а запить их он может кофе, соком, или кефиром. Из скольких вариантов завтрака Вова может выбирать?</a:t>
            </a:r>
          </a:p>
          <a:p>
            <a:pPr>
              <a:buNone/>
            </a:pPr>
            <a:r>
              <a:rPr lang="ru-RU" sz="2400" dirty="0" smtClean="0"/>
              <a:t>      Соберём все варианты в такой таблице.</a:t>
            </a:r>
          </a:p>
          <a:p>
            <a:pPr>
              <a:buNone/>
            </a:pPr>
            <a:r>
              <a:rPr lang="ru-RU" sz="2400" dirty="0" smtClean="0">
                <a:solidFill>
                  <a:srgbClr val="00B050"/>
                </a:solidFill>
              </a:rPr>
              <a:t>                           плюшка      </a:t>
            </a:r>
            <a:r>
              <a:rPr lang="ru-RU" sz="2400" dirty="0" err="1" smtClean="0">
                <a:solidFill>
                  <a:srgbClr val="00B050"/>
                </a:solidFill>
              </a:rPr>
              <a:t>бутерброт</a:t>
            </a:r>
            <a:r>
              <a:rPr lang="ru-RU" sz="2400" dirty="0" smtClean="0">
                <a:solidFill>
                  <a:srgbClr val="00B050"/>
                </a:solidFill>
              </a:rPr>
              <a:t>      пряник     кекс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Кофе</a:t>
            </a:r>
          </a:p>
          <a:p>
            <a:pPr>
              <a:buNone/>
            </a:pPr>
            <a:endParaRPr lang="ru-RU" sz="24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Сок</a:t>
            </a:r>
          </a:p>
          <a:p>
            <a:pPr>
              <a:buNone/>
            </a:pPr>
            <a:endParaRPr lang="ru-RU" sz="24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кефир</a:t>
            </a:r>
            <a:endParaRPr lang="ru-RU" sz="2400" dirty="0">
              <a:solidFill>
                <a:srgbClr val="0070C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987824" y="3645025"/>
          <a:ext cx="5904656" cy="2952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164"/>
                <a:gridCol w="1476164"/>
                <a:gridCol w="1476164"/>
                <a:gridCol w="1476164"/>
              </a:tblGrid>
              <a:tr h="984109">
                <a:tc>
                  <a:txBody>
                    <a:bodyPr/>
                    <a:lstStyle/>
                    <a:p>
                      <a:r>
                        <a:rPr lang="ru-RU" dirty="0" smtClean="0"/>
                        <a:t>Кофе,</a:t>
                      </a:r>
                    </a:p>
                    <a:p>
                      <a:r>
                        <a:rPr lang="ru-RU" dirty="0" smtClean="0"/>
                        <a:t>плюшка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Кофе,</a:t>
                      </a:r>
                    </a:p>
                    <a:p>
                      <a:r>
                        <a:rPr lang="ru-RU" dirty="0" err="1" smtClean="0"/>
                        <a:t>бутерброт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Кофе , пряник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Кофе,кекс</a:t>
                      </a:r>
                      <a:endParaRPr lang="ru-RU" dirty="0"/>
                    </a:p>
                  </a:txBody>
                  <a:tcPr/>
                </a:tc>
              </a:tr>
              <a:tr h="984109">
                <a:tc>
                  <a:txBody>
                    <a:bodyPr/>
                    <a:lstStyle/>
                    <a:p>
                      <a:r>
                        <a:rPr lang="ru-RU" dirty="0" smtClean="0"/>
                        <a:t>Сок, плюшка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Сок,</a:t>
                      </a:r>
                    </a:p>
                    <a:p>
                      <a:r>
                        <a:rPr lang="ru-RU" dirty="0" err="1" smtClean="0"/>
                        <a:t>бутерброт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Сок,пряник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Сок,кекс</a:t>
                      </a:r>
                      <a:endParaRPr lang="ru-RU" dirty="0"/>
                    </a:p>
                  </a:txBody>
                  <a:tcPr/>
                </a:tc>
              </a:tr>
              <a:tr h="984109">
                <a:tc>
                  <a:txBody>
                    <a:bodyPr/>
                    <a:lstStyle/>
                    <a:p>
                      <a:r>
                        <a:rPr lang="ru-RU" dirty="0" smtClean="0"/>
                        <a:t>Кефир, плюшка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Кефир,</a:t>
                      </a:r>
                    </a:p>
                    <a:p>
                      <a:r>
                        <a:rPr lang="ru-RU" dirty="0" err="1" smtClean="0"/>
                        <a:t>бутерброт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Кефир,</a:t>
                      </a:r>
                    </a:p>
                    <a:p>
                      <a:r>
                        <a:rPr lang="ru-RU" dirty="0" smtClean="0"/>
                        <a:t>пряник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Кефир,</a:t>
                      </a:r>
                    </a:p>
                    <a:p>
                      <a:r>
                        <a:rPr lang="ru-RU" dirty="0" smtClean="0"/>
                        <a:t>кекс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1435608" y="274638"/>
          <a:ext cx="749808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844824"/>
            <a:ext cx="7498080" cy="4536504"/>
          </a:xfrm>
          <a:solidFill>
            <a:srgbClr val="FFFF00"/>
          </a:solidFill>
        </p:spPr>
        <p:txBody>
          <a:bodyPr/>
          <a:lstStyle/>
          <a:p>
            <a:pPr algn="ctr">
              <a:buNone/>
            </a:pPr>
            <a:r>
              <a:rPr lang="ru-RU" dirty="0" smtClean="0"/>
              <a:t>       </a:t>
            </a:r>
            <a:r>
              <a:rPr lang="ru-RU" dirty="0" smtClean="0">
                <a:solidFill>
                  <a:srgbClr val="FF0000"/>
                </a:solidFill>
              </a:rPr>
              <a:t>Рассмотреть решение комбинаторных задач, которые включены в учебник  </a:t>
            </a:r>
            <a:r>
              <a:rPr lang="ru-RU" dirty="0" smtClean="0">
                <a:solidFill>
                  <a:srgbClr val="FF0000"/>
                </a:solidFill>
              </a:rPr>
              <a:t>Мерзляка 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« Математика»,   5 класс,   расширить знания 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kantoor_03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15816" y="3861048"/>
            <a:ext cx="3240359" cy="2088231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sz="2700" dirty="0" smtClean="0"/>
              <a:t>Ещё раз подтвердим </a:t>
            </a:r>
            <a:r>
              <a:rPr lang="ru-RU" sz="4400" dirty="0" smtClean="0">
                <a:solidFill>
                  <a:srgbClr val="FF0000"/>
                </a:solidFill>
              </a:rPr>
              <a:t>правило умножения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2033464"/>
            <a:ext cx="7498080" cy="48245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              Выбор еды и напитка происходит </a:t>
            </a:r>
            <a:r>
              <a:rPr lang="ru-RU" sz="2800" i="1" dirty="0" smtClean="0">
                <a:solidFill>
                  <a:srgbClr val="FF0000"/>
                </a:solidFill>
              </a:rPr>
              <a:t>независимо,</a:t>
            </a:r>
            <a:r>
              <a:rPr lang="ru-RU" sz="2800" i="1" dirty="0" smtClean="0"/>
              <a:t> </a:t>
            </a:r>
            <a:r>
              <a:rPr lang="ru-RU" sz="2800" dirty="0" smtClean="0"/>
              <a:t>то в каждой клетке будет стоять один из возможных вариантов завтрака и, наоборот, любой вариант завтрака будет записан в одной клетке.</a:t>
            </a:r>
          </a:p>
          <a:p>
            <a:pPr algn="ctr">
              <a:buNone/>
            </a:pPr>
            <a:r>
              <a:rPr lang="ru-RU" sz="2800" dirty="0" smtClean="0"/>
              <a:t>Значит </a:t>
            </a:r>
            <a:r>
              <a:rPr lang="ru-RU" sz="5400" dirty="0" smtClean="0">
                <a:solidFill>
                  <a:srgbClr val="FF0000"/>
                </a:solidFill>
              </a:rPr>
              <a:t>4*3=12.</a:t>
            </a:r>
          </a:p>
          <a:p>
            <a:pPr algn="ctr">
              <a:buNone/>
            </a:pPr>
            <a:r>
              <a:rPr lang="ru-RU" dirty="0" smtClean="0">
                <a:solidFill>
                  <a:srgbClr val="00B0F0"/>
                </a:solidFill>
              </a:rPr>
              <a:t>Приятного аппетита!</a:t>
            </a:r>
          </a:p>
        </p:txBody>
      </p:sp>
      <p:pic>
        <p:nvPicPr>
          <p:cNvPr id="6" name="Рисунок 5" descr="kok_0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3" y="4149080"/>
            <a:ext cx="2003939" cy="2650795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2074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Дерево возможных вариантов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980728"/>
            <a:ext cx="7498080" cy="5267672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        </a:t>
            </a:r>
            <a:r>
              <a:rPr lang="ru-RU" dirty="0" smtClean="0">
                <a:solidFill>
                  <a:srgbClr val="FF0000"/>
                </a:solidFill>
              </a:rPr>
              <a:t>Правило умножения  </a:t>
            </a:r>
            <a:r>
              <a:rPr lang="ru-RU" dirty="0" smtClean="0"/>
              <a:t>для трёх, четырёх и т. д. испытаний можно объяснить ,с помощью  геометрической модели, которую называют </a:t>
            </a:r>
            <a:r>
              <a:rPr lang="ru-RU" b="1" u="sng" dirty="0" smtClean="0">
                <a:solidFill>
                  <a:srgbClr val="FF0000"/>
                </a:solidFill>
              </a:rPr>
              <a:t>деревом возможных вариантов</a:t>
            </a:r>
            <a:r>
              <a:rPr lang="ru-RU" b="1" u="sng" dirty="0" smtClean="0"/>
              <a:t>.</a:t>
            </a:r>
            <a:r>
              <a:rPr lang="ru-RU" dirty="0" smtClean="0"/>
              <a:t> Вы уже им пользовались в предыдущих задачах. </a:t>
            </a:r>
            <a:r>
              <a:rPr lang="ru-RU" dirty="0" err="1" smtClean="0"/>
              <a:t>Н.п</a:t>
            </a:r>
            <a:r>
              <a:rPr lang="ru-RU" dirty="0" smtClean="0"/>
              <a:t>   в  задачах №228, № 323. Дерево наглядно и позволяет всё учесть</a:t>
            </a:r>
          </a:p>
          <a:p>
            <a:endParaRPr lang="ru-RU" dirty="0"/>
          </a:p>
        </p:txBody>
      </p:sp>
      <p:pic>
        <p:nvPicPr>
          <p:cNvPr id="4" name="Рисунок 3" descr="koalabeer_0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2492897"/>
            <a:ext cx="1096144" cy="1296144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207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Задача №694 (напомним)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836712"/>
            <a:ext cx="7746064" cy="576064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      </a:t>
            </a:r>
            <a:r>
              <a:rPr lang="ru-RU" sz="2000" dirty="0" smtClean="0"/>
              <a:t>Семье, состоящей из бабушки, папы, мамы, дочери  и сына подарили 5 разных чашек. Сколькими способами можно разделить чашки между членами семьи?</a:t>
            </a:r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u="sng" dirty="0" smtClean="0"/>
              <a:t>Решение. </a:t>
            </a:r>
            <a:r>
              <a:rPr lang="ru-RU" sz="2000" dirty="0" smtClean="0"/>
              <a:t>У первого члена семьи( например, бабушка) есть </a:t>
            </a:r>
            <a:r>
              <a:rPr lang="ru-RU" sz="2000" dirty="0" smtClean="0">
                <a:solidFill>
                  <a:srgbClr val="FF0000"/>
                </a:solidFill>
              </a:rPr>
              <a:t>5</a:t>
            </a:r>
            <a:r>
              <a:rPr lang="ru-RU" sz="2000" dirty="0" smtClean="0"/>
              <a:t> вариантов  выбора, у второго члена(например, папа)-</a:t>
            </a:r>
            <a:r>
              <a:rPr lang="ru-RU" sz="2000" dirty="0" smtClean="0">
                <a:solidFill>
                  <a:srgbClr val="FF0000"/>
                </a:solidFill>
              </a:rPr>
              <a:t>4</a:t>
            </a:r>
            <a:r>
              <a:rPr lang="ru-RU" sz="2000" dirty="0" smtClean="0"/>
              <a:t> варианта, у третьего(мама)-</a:t>
            </a:r>
            <a:r>
              <a:rPr lang="ru-RU" sz="2000" dirty="0" smtClean="0">
                <a:solidFill>
                  <a:srgbClr val="FF0000"/>
                </a:solidFill>
              </a:rPr>
              <a:t>3</a:t>
            </a:r>
            <a:r>
              <a:rPr lang="ru-RU" sz="2000" dirty="0" smtClean="0"/>
              <a:t> варианта, у четвёртого(дочь)-</a:t>
            </a:r>
            <a:r>
              <a:rPr lang="ru-RU" sz="2000" dirty="0" smtClean="0">
                <a:solidFill>
                  <a:srgbClr val="FF0000"/>
                </a:solidFill>
              </a:rPr>
              <a:t>2 </a:t>
            </a:r>
            <a:r>
              <a:rPr lang="ru-RU" sz="2000" dirty="0" smtClean="0"/>
              <a:t>варианта, у пятого(сын)-</a:t>
            </a:r>
            <a:r>
              <a:rPr lang="ru-RU" sz="2000" dirty="0" smtClean="0">
                <a:solidFill>
                  <a:srgbClr val="FF0000"/>
                </a:solidFill>
              </a:rPr>
              <a:t>1</a:t>
            </a:r>
            <a:r>
              <a:rPr lang="ru-RU" sz="2000" dirty="0" smtClean="0"/>
              <a:t> вариант.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979712" y="3351272"/>
          <a:ext cx="6096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600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 flipH="1">
            <a:off x="1763688" y="3717032"/>
            <a:ext cx="86409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115616" y="4221088"/>
          <a:ext cx="129614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"/>
                <a:gridCol w="324036"/>
                <a:gridCol w="324036"/>
                <a:gridCol w="32403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483767" y="4215368"/>
          <a:ext cx="14401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106"/>
                <a:gridCol w="394106"/>
                <a:gridCol w="242813"/>
                <a:gridCol w="409135"/>
              </a:tblGrid>
              <a:tr h="3600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995937" y="4221088"/>
          <a:ext cx="115212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963"/>
                <a:gridCol w="238034"/>
                <a:gridCol w="238034"/>
                <a:gridCol w="32509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364088" y="4221088"/>
          <a:ext cx="11521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/>
                <a:gridCol w="288032"/>
                <a:gridCol w="288032"/>
                <a:gridCol w="28803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6660232" y="4221088"/>
          <a:ext cx="13681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/>
                <a:gridCol w="396044"/>
                <a:gridCol w="342038"/>
                <a:gridCol w="34203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Прямая со стрелкой 15"/>
          <p:cNvCxnSpPr/>
          <p:nvPr/>
        </p:nvCxnSpPr>
        <p:spPr>
          <a:xfrm flipH="1">
            <a:off x="3347864" y="3717032"/>
            <a:ext cx="28803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4644008" y="3717032"/>
            <a:ext cx="21602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228184" y="3717032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7308304" y="3717032"/>
            <a:ext cx="28803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3995937" y="5013176"/>
          <a:ext cx="93610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034"/>
                <a:gridCol w="312034"/>
                <a:gridCol w="31203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5" name="Прямая со стрелкой 24"/>
          <p:cNvCxnSpPr/>
          <p:nvPr/>
        </p:nvCxnSpPr>
        <p:spPr>
          <a:xfrm>
            <a:off x="4499992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3347864" y="4581128"/>
            <a:ext cx="79208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4716016" y="4581128"/>
            <a:ext cx="50405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5076056" y="4581128"/>
            <a:ext cx="5760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Таблица 31"/>
          <p:cNvGraphicFramePr>
            <a:graphicFrameLocks noGrp="1"/>
          </p:cNvGraphicFramePr>
          <p:nvPr/>
        </p:nvGraphicFramePr>
        <p:xfrm>
          <a:off x="3995936" y="5589240"/>
          <a:ext cx="86409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432048"/>
              </a:tblGrid>
              <a:tr h="3600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4" name="Прямая со стрелкой 33"/>
          <p:cNvCxnSpPr/>
          <p:nvPr/>
        </p:nvCxnSpPr>
        <p:spPr>
          <a:xfrm>
            <a:off x="4427984" y="537321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131840" y="5589240"/>
          <a:ext cx="7674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704"/>
                <a:gridCol w="38370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8" name="Таблица 37"/>
          <p:cNvGraphicFramePr>
            <a:graphicFrameLocks noGrp="1"/>
          </p:cNvGraphicFramePr>
          <p:nvPr/>
        </p:nvGraphicFramePr>
        <p:xfrm>
          <a:off x="4932040" y="5589240"/>
          <a:ext cx="7200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36004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0" name="Прямая со стрелкой 39"/>
          <p:cNvCxnSpPr/>
          <p:nvPr/>
        </p:nvCxnSpPr>
        <p:spPr>
          <a:xfrm flipH="1">
            <a:off x="3491880" y="5373216"/>
            <a:ext cx="72008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4788024" y="5373216"/>
            <a:ext cx="57606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3" name="Таблица 42"/>
          <p:cNvGraphicFramePr>
            <a:graphicFrameLocks noGrp="1"/>
          </p:cNvGraphicFramePr>
          <p:nvPr/>
        </p:nvGraphicFramePr>
        <p:xfrm>
          <a:off x="3131840" y="6237312"/>
          <a:ext cx="28803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4" name="Таблица 43"/>
          <p:cNvGraphicFramePr>
            <a:graphicFrameLocks noGrp="1"/>
          </p:cNvGraphicFramePr>
          <p:nvPr/>
        </p:nvGraphicFramePr>
        <p:xfrm>
          <a:off x="3563888" y="6237312"/>
          <a:ext cx="28803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2699791" y="5013176"/>
          <a:ext cx="76740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803"/>
                <a:gridCol w="255803"/>
                <a:gridCol w="25580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Таблица 29"/>
          <p:cNvGraphicFramePr>
            <a:graphicFrameLocks noGrp="1"/>
          </p:cNvGraphicFramePr>
          <p:nvPr/>
        </p:nvGraphicFramePr>
        <p:xfrm>
          <a:off x="5076056" y="5013176"/>
          <a:ext cx="6480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/>
                <a:gridCol w="216024"/>
                <a:gridCol w="21602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3" name="Таблица 32"/>
          <p:cNvGraphicFramePr>
            <a:graphicFrameLocks noGrp="1"/>
          </p:cNvGraphicFramePr>
          <p:nvPr/>
        </p:nvGraphicFramePr>
        <p:xfrm>
          <a:off x="5868144" y="5013176"/>
          <a:ext cx="72008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7"/>
                <a:gridCol w="240027"/>
                <a:gridCol w="24002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2" name="Прямая со стрелкой 51"/>
          <p:cNvCxnSpPr/>
          <p:nvPr/>
        </p:nvCxnSpPr>
        <p:spPr>
          <a:xfrm>
            <a:off x="3347864" y="594928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3707904" y="594928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Таблица 54"/>
          <p:cNvGraphicFramePr>
            <a:graphicFrameLocks noGrp="1"/>
          </p:cNvGraphicFramePr>
          <p:nvPr/>
        </p:nvGraphicFramePr>
        <p:xfrm>
          <a:off x="3995936" y="6237312"/>
          <a:ext cx="3600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6" name="Таблица 55"/>
          <p:cNvGraphicFramePr>
            <a:graphicFrameLocks noGrp="1"/>
          </p:cNvGraphicFramePr>
          <p:nvPr/>
        </p:nvGraphicFramePr>
        <p:xfrm>
          <a:off x="4427984" y="6237312"/>
          <a:ext cx="3600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7" name="Таблица 56"/>
          <p:cNvGraphicFramePr>
            <a:graphicFrameLocks noGrp="1"/>
          </p:cNvGraphicFramePr>
          <p:nvPr/>
        </p:nvGraphicFramePr>
        <p:xfrm>
          <a:off x="4932040" y="6237312"/>
          <a:ext cx="3600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8" name="Таблица 57"/>
          <p:cNvGraphicFramePr>
            <a:graphicFrameLocks noGrp="1"/>
          </p:cNvGraphicFramePr>
          <p:nvPr/>
        </p:nvGraphicFramePr>
        <p:xfrm>
          <a:off x="5364088" y="6237312"/>
          <a:ext cx="3600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0" name="Прямая со стрелкой 59"/>
          <p:cNvCxnSpPr/>
          <p:nvPr/>
        </p:nvCxnSpPr>
        <p:spPr>
          <a:xfrm>
            <a:off x="4211960" y="587727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4644008" y="594928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5148064" y="602128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5580112" y="594928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flipH="1">
            <a:off x="2123728" y="5373216"/>
            <a:ext cx="86409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>
            <a:off x="5508104" y="5373216"/>
            <a:ext cx="72008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>
            <a:off x="6372200" y="5373216"/>
            <a:ext cx="93610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 flipH="1">
            <a:off x="1115616" y="4581128"/>
            <a:ext cx="79208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 flipH="1">
            <a:off x="1691680" y="4653136"/>
            <a:ext cx="151216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>
            <a:off x="6084168" y="4581128"/>
            <a:ext cx="108012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>
            <a:off x="7308304" y="4581128"/>
            <a:ext cx="108012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Роскошное дерево вариантов!   Правило умножения.   Понятие факториала!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 Получили, что каждому выбору чашки бабушки   соответствует  </a:t>
            </a:r>
            <a:r>
              <a:rPr lang="ru-RU" sz="2400" dirty="0" smtClean="0">
                <a:solidFill>
                  <a:srgbClr val="FF0000"/>
                </a:solidFill>
              </a:rPr>
              <a:t>4</a:t>
            </a:r>
            <a:r>
              <a:rPr lang="ru-RU" sz="2400" dirty="0" smtClean="0"/>
              <a:t>  возможных выбора   папы, т.е. всего</a:t>
            </a:r>
            <a:r>
              <a:rPr lang="ru-RU" sz="2400" dirty="0" smtClean="0">
                <a:solidFill>
                  <a:srgbClr val="FF0000"/>
                </a:solidFill>
              </a:rPr>
              <a:t>5*4</a:t>
            </a:r>
            <a:r>
              <a:rPr lang="ru-RU" sz="2400" dirty="0" smtClean="0"/>
              <a:t> способов. После того как папа выбрал чашку, у мамы есть </a:t>
            </a:r>
            <a:r>
              <a:rPr lang="ru-RU" sz="2400" dirty="0" smtClean="0">
                <a:solidFill>
                  <a:srgbClr val="FF0000"/>
                </a:solidFill>
              </a:rPr>
              <a:t>3</a:t>
            </a:r>
            <a:r>
              <a:rPr lang="ru-RU" sz="2400" dirty="0" smtClean="0"/>
              <a:t>  варианта выбора, у дочери-</a:t>
            </a:r>
            <a:r>
              <a:rPr lang="ru-RU" sz="2400" dirty="0" smtClean="0">
                <a:solidFill>
                  <a:srgbClr val="FF0000"/>
                </a:solidFill>
              </a:rPr>
              <a:t>2</a:t>
            </a:r>
            <a:r>
              <a:rPr lang="ru-RU" sz="2400" dirty="0" smtClean="0"/>
              <a:t>, у сына-</a:t>
            </a:r>
            <a:r>
              <a:rPr lang="ru-RU" sz="2400" dirty="0" smtClean="0">
                <a:solidFill>
                  <a:srgbClr val="FF0000"/>
                </a:solidFill>
              </a:rPr>
              <a:t>1</a:t>
            </a:r>
            <a:r>
              <a:rPr lang="ru-RU" sz="2400" dirty="0" smtClean="0"/>
              <a:t>, т.е. всего </a:t>
            </a:r>
            <a:r>
              <a:rPr lang="ru-RU" sz="2400" dirty="0" smtClean="0">
                <a:solidFill>
                  <a:srgbClr val="FF0000"/>
                </a:solidFill>
              </a:rPr>
              <a:t>3*2*1</a:t>
            </a:r>
            <a:r>
              <a:rPr lang="ru-RU" sz="2400" dirty="0" smtClean="0"/>
              <a:t>способов. Окончательно получаем, что для решения задачи надо найти произведение </a:t>
            </a:r>
            <a:r>
              <a:rPr lang="ru-RU" sz="4400" dirty="0" smtClean="0">
                <a:solidFill>
                  <a:srgbClr val="FF0000"/>
                </a:solidFill>
              </a:rPr>
              <a:t>5*4*3*2*1 </a:t>
            </a:r>
            <a:r>
              <a:rPr lang="ru-RU" sz="4400" dirty="0" smtClean="0"/>
              <a:t>или </a:t>
            </a:r>
            <a:r>
              <a:rPr lang="ru-RU" sz="4400" u="sng" dirty="0" smtClean="0">
                <a:solidFill>
                  <a:srgbClr val="FF0000"/>
                </a:solidFill>
              </a:rPr>
              <a:t>1*2*3*4*5=5!(</a:t>
            </a:r>
            <a:r>
              <a:rPr lang="ru-RU" sz="3600" u="sng" dirty="0" err="1" smtClean="0">
                <a:solidFill>
                  <a:srgbClr val="FF0000"/>
                </a:solidFill>
              </a:rPr>
              <a:t>пять-факториал</a:t>
            </a:r>
            <a:r>
              <a:rPr lang="ru-RU" sz="3600" u="sng" dirty="0" smtClean="0">
                <a:solidFill>
                  <a:srgbClr val="FF0000"/>
                </a:solidFill>
              </a:rPr>
              <a:t>)</a:t>
            </a:r>
          </a:p>
          <a:p>
            <a:pPr algn="ctr">
              <a:buNone/>
            </a:pPr>
            <a:r>
              <a:rPr lang="ru-RU" dirty="0" smtClean="0"/>
              <a:t>Значит количество вариантов равно</a:t>
            </a:r>
          </a:p>
          <a:p>
            <a:pPr algn="ctr">
              <a:buNone/>
            </a:pPr>
            <a:r>
              <a:rPr lang="ru-RU" dirty="0" smtClean="0"/>
              <a:t>                        </a:t>
            </a:r>
            <a:r>
              <a:rPr lang="ru-RU" dirty="0" smtClean="0">
                <a:solidFill>
                  <a:srgbClr val="FF0000"/>
                </a:solidFill>
              </a:rPr>
              <a:t>5!=120</a:t>
            </a:r>
            <a:r>
              <a:rPr lang="en-US" dirty="0" smtClean="0">
                <a:solidFill>
                  <a:srgbClr val="FF0000"/>
                </a:solidFill>
              </a:rPr>
              <a:t>     </a:t>
            </a:r>
            <a:endParaRPr lang="ru-RU" dirty="0" smtClean="0">
              <a:solidFill>
                <a:srgbClr val="FF0000"/>
              </a:solidFill>
            </a:endParaRPr>
          </a:p>
        </p:txBody>
      </p:sp>
      <p:pic>
        <p:nvPicPr>
          <p:cNvPr id="8" name="Рисунок 7" descr="hl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2169367" y="3140967"/>
            <a:ext cx="6858000" cy="576066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</p:pic>
      <p:cxnSp>
        <p:nvCxnSpPr>
          <p:cNvPr id="12" name="Прямая со стрелкой 11"/>
          <p:cNvCxnSpPr/>
          <p:nvPr/>
        </p:nvCxnSpPr>
        <p:spPr>
          <a:xfrm>
            <a:off x="6804248" y="62068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563888" y="112474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Блок-схема: процесс 6"/>
          <p:cNvSpPr/>
          <p:nvPr/>
        </p:nvSpPr>
        <p:spPr>
          <a:xfrm>
            <a:off x="6876256" y="5733256"/>
            <a:ext cx="18002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n!</a:t>
            </a:r>
            <a:endParaRPr lang="ru-RU" sz="4400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884368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Задача №807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             Лена, Света, Маша, Катя и Наташа пришли к зубному врачу. Сколькими способами они могут встать в очередь?</a:t>
            </a:r>
          </a:p>
          <a:p>
            <a:pPr>
              <a:buNone/>
            </a:pPr>
            <a:r>
              <a:rPr lang="ru-RU" sz="2400" u="sng" dirty="0" smtClean="0">
                <a:solidFill>
                  <a:srgbClr val="00B0F0"/>
                </a:solidFill>
              </a:rPr>
              <a:t> Рассуждаем</a:t>
            </a:r>
            <a:r>
              <a:rPr lang="ru-RU" sz="2400" dirty="0" smtClean="0">
                <a:solidFill>
                  <a:srgbClr val="00B0F0"/>
                </a:solidFill>
              </a:rPr>
              <a:t>.  </a:t>
            </a:r>
            <a:r>
              <a:rPr lang="ru-RU" sz="2400" dirty="0" smtClean="0"/>
              <a:t>Предположим Лена встаёт в очередь там где ей захочется, у неё есть </a:t>
            </a:r>
            <a:r>
              <a:rPr lang="ru-RU" sz="2400" dirty="0" smtClean="0">
                <a:solidFill>
                  <a:srgbClr val="FF0000"/>
                </a:solidFill>
              </a:rPr>
              <a:t>5</a:t>
            </a:r>
            <a:r>
              <a:rPr lang="ru-RU" sz="2400" dirty="0" smtClean="0"/>
              <a:t> вариантов, тогда у Светы остаётся встать в очередь </a:t>
            </a:r>
            <a:r>
              <a:rPr lang="ru-RU" sz="2400" dirty="0" smtClean="0">
                <a:solidFill>
                  <a:srgbClr val="FF0000"/>
                </a:solidFill>
              </a:rPr>
              <a:t>4</a:t>
            </a:r>
            <a:r>
              <a:rPr lang="ru-RU" sz="2400" dirty="0" smtClean="0"/>
              <a:t> вариантами, у Маши-</a:t>
            </a:r>
            <a:r>
              <a:rPr lang="ru-RU" sz="2400" dirty="0" smtClean="0">
                <a:solidFill>
                  <a:srgbClr val="FF0000"/>
                </a:solidFill>
              </a:rPr>
              <a:t>3</a:t>
            </a:r>
            <a:r>
              <a:rPr lang="ru-RU" sz="2400" dirty="0" smtClean="0"/>
              <a:t> </a:t>
            </a:r>
            <a:r>
              <a:rPr lang="ru-RU" sz="2400" dirty="0" err="1" smtClean="0"/>
              <a:t>вариантами,у</a:t>
            </a:r>
            <a:r>
              <a:rPr lang="ru-RU" sz="2400" dirty="0" smtClean="0"/>
              <a:t> Кати-</a:t>
            </a:r>
            <a:r>
              <a:rPr lang="ru-RU" sz="2400" dirty="0" smtClean="0">
                <a:solidFill>
                  <a:srgbClr val="FF0000"/>
                </a:solidFill>
              </a:rPr>
              <a:t>2</a:t>
            </a:r>
            <a:r>
              <a:rPr lang="ru-RU" sz="2400" dirty="0" smtClean="0"/>
              <a:t> вариантами и у Наташи-</a:t>
            </a:r>
            <a:r>
              <a:rPr lang="ru-RU" sz="2400" dirty="0" smtClean="0">
                <a:solidFill>
                  <a:srgbClr val="FF0000"/>
                </a:solidFill>
              </a:rPr>
              <a:t>1</a:t>
            </a:r>
            <a:r>
              <a:rPr lang="ru-RU" sz="2400" dirty="0" smtClean="0"/>
              <a:t> вариантом. По правилу умножения </a:t>
            </a:r>
            <a:r>
              <a:rPr lang="ru-RU" sz="2400" u="sng" dirty="0" smtClean="0"/>
              <a:t>получаем  5*4*3*2*1=5!=120  способов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>
                <a:solidFill>
                  <a:srgbClr val="00B0F0"/>
                </a:solidFill>
              </a:rPr>
              <a:t>Заглядывая в учебник 9 класса, мы выяснили, что в данной ситуации у нас получилось число </a:t>
            </a:r>
            <a:r>
              <a:rPr lang="ru-RU" sz="4000" u="sng" dirty="0" smtClean="0">
                <a:solidFill>
                  <a:srgbClr val="00B0F0"/>
                </a:solidFill>
              </a:rPr>
              <a:t>перестановок из 5 элементов!</a:t>
            </a:r>
          </a:p>
          <a:p>
            <a:pPr>
              <a:buNone/>
            </a:pPr>
            <a:endParaRPr lang="ru-RU" sz="2800" u="sng" dirty="0">
              <a:solidFill>
                <a:srgbClr val="00B0F0"/>
              </a:solidFill>
            </a:endParaRPr>
          </a:p>
        </p:txBody>
      </p:sp>
      <p:pic>
        <p:nvPicPr>
          <p:cNvPr id="4" name="Рисунок 3" descr="knuffel_1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332656"/>
            <a:ext cx="2088232" cy="1133475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498080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Понятие перестановки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            </a:t>
            </a:r>
            <a:r>
              <a:rPr lang="ru-RU" sz="2400" b="1" u="sng" dirty="0" smtClean="0">
                <a:solidFill>
                  <a:srgbClr val="FF0000"/>
                </a:solidFill>
              </a:rPr>
              <a:t>Перестановкой из </a:t>
            </a:r>
            <a:r>
              <a:rPr lang="en-US" sz="2400" b="1" u="sng" dirty="0" smtClean="0">
                <a:solidFill>
                  <a:srgbClr val="FF0000"/>
                </a:solidFill>
              </a:rPr>
              <a:t>n</a:t>
            </a:r>
            <a:r>
              <a:rPr lang="ru-RU" sz="2400" b="1" u="sng" dirty="0" smtClean="0">
                <a:solidFill>
                  <a:srgbClr val="FF0000"/>
                </a:solidFill>
              </a:rPr>
              <a:t> элементов </a:t>
            </a:r>
            <a:r>
              <a:rPr lang="ru-RU" sz="2400" dirty="0" smtClean="0"/>
              <a:t>называется каждое расположение этих элементов в определённом порядке.</a:t>
            </a:r>
          </a:p>
          <a:p>
            <a:pPr>
              <a:buNone/>
            </a:pPr>
            <a:r>
              <a:rPr lang="ru-RU" sz="2400" dirty="0" smtClean="0"/>
              <a:t>                    Когда Лена, Света, Катя, Маша, Наташа становились в очередь , они располагались в определённом порядке. Былоих5.  Значит это перестановка из 5 </a:t>
            </a:r>
            <a:r>
              <a:rPr lang="ru-RU" sz="2400" dirty="0" err="1" smtClean="0"/>
              <a:t>злементов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Подсмотрим формулу. Вот она  </a:t>
            </a:r>
            <a:r>
              <a:rPr lang="en-US" sz="2400" dirty="0" err="1" smtClean="0"/>
              <a:t>P</a:t>
            </a:r>
            <a:r>
              <a:rPr lang="en-US" sz="1800" dirty="0" err="1" smtClean="0"/>
              <a:t>n</a:t>
            </a:r>
            <a:r>
              <a:rPr lang="en-US" sz="1800" dirty="0" smtClean="0"/>
              <a:t> =</a:t>
            </a:r>
            <a:r>
              <a:rPr lang="en-US" sz="2800" dirty="0" smtClean="0"/>
              <a:t>n!</a:t>
            </a:r>
          </a:p>
          <a:p>
            <a:pPr>
              <a:buNone/>
            </a:pPr>
            <a:r>
              <a:rPr lang="ru-RU" sz="2400" dirty="0" smtClean="0"/>
              <a:t>В нашем случае так и получилось    </a:t>
            </a:r>
            <a:r>
              <a:rPr lang="en-US" sz="2400" dirty="0" smtClean="0"/>
              <a:t>P</a:t>
            </a:r>
            <a:r>
              <a:rPr lang="en-US" sz="1200" dirty="0" smtClean="0"/>
              <a:t>5</a:t>
            </a:r>
            <a:r>
              <a:rPr lang="en-US" sz="2000" dirty="0" smtClean="0"/>
              <a:t>=</a:t>
            </a:r>
            <a:r>
              <a:rPr lang="en-US" sz="2400" dirty="0" smtClean="0"/>
              <a:t>5!=120</a:t>
            </a:r>
            <a:endParaRPr lang="ru-RU" sz="2400" dirty="0"/>
          </a:p>
        </p:txBody>
      </p:sp>
      <p:pic>
        <p:nvPicPr>
          <p:cNvPr id="4" name="Рисунок 3" descr="kaleidoscope_0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5085184"/>
            <a:ext cx="952500" cy="952500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49808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Задача №835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35608" y="2420888"/>
            <a:ext cx="7498080" cy="3827512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ru-RU" dirty="0" smtClean="0"/>
              <a:t>         </a:t>
            </a:r>
            <a:r>
              <a:rPr lang="ru-RU" sz="2800" dirty="0" smtClean="0"/>
              <a:t>Сколькими способами из  7  бусинок разных цветов можно составить ожерелье( с застёжкой)?</a:t>
            </a:r>
          </a:p>
          <a:p>
            <a:pPr>
              <a:buNone/>
            </a:pPr>
            <a:r>
              <a:rPr lang="ru-RU" sz="2800" u="sng" dirty="0" smtClean="0">
                <a:solidFill>
                  <a:srgbClr val="00B0F0"/>
                </a:solidFill>
              </a:rPr>
              <a:t>Рассуждаем.     </a:t>
            </a:r>
            <a:r>
              <a:rPr lang="ru-RU" sz="2800" u="sng" dirty="0" smtClean="0"/>
              <a:t>Т.к</a:t>
            </a:r>
            <a:r>
              <a:rPr lang="ru-RU" sz="2800" dirty="0" smtClean="0"/>
              <a:t>. застёжка в ожерелье не меняет своё место, то число перестановок из 7 элементов, т.е.  7!</a:t>
            </a:r>
          </a:p>
          <a:p>
            <a:pPr>
              <a:buNone/>
            </a:pPr>
            <a:r>
              <a:rPr lang="ru-RU" sz="2800" dirty="0" smtClean="0"/>
              <a:t>1*2*3*4*5*6*7= 720*7=5040 способов</a:t>
            </a:r>
          </a:p>
          <a:p>
            <a:pPr>
              <a:buNone/>
            </a:pPr>
            <a:endParaRPr lang="ru-RU" sz="2800" dirty="0"/>
          </a:p>
        </p:txBody>
      </p:sp>
      <p:pic>
        <p:nvPicPr>
          <p:cNvPr id="6" name="Рисунок 5" descr="kaleidoscope_0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404664"/>
            <a:ext cx="2232248" cy="1944216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Задача №922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     На книжную полку ставят 6 разных книг. Сколькими способами эти книги можно разместить на полке?</a:t>
            </a:r>
          </a:p>
          <a:p>
            <a:pPr>
              <a:buNone/>
            </a:pPr>
            <a:r>
              <a:rPr lang="ru-RU" sz="2400" b="1" u="sng" dirty="0" smtClean="0">
                <a:solidFill>
                  <a:srgbClr val="00B0F0"/>
                </a:solidFill>
              </a:rPr>
              <a:t>Рассуждаем</a:t>
            </a:r>
            <a:r>
              <a:rPr lang="ru-RU" sz="2400" b="1" u="sng" dirty="0" smtClean="0"/>
              <a:t>.   </a:t>
            </a:r>
            <a:r>
              <a:rPr lang="ru-RU" sz="2400" dirty="0" smtClean="0"/>
              <a:t>Положение 1-й книги будет определяться</a:t>
            </a:r>
            <a:r>
              <a:rPr lang="ru-RU" sz="2400" dirty="0" smtClean="0">
                <a:solidFill>
                  <a:srgbClr val="FF0000"/>
                </a:solidFill>
              </a:rPr>
              <a:t>6</a:t>
            </a:r>
            <a:r>
              <a:rPr lang="ru-RU" sz="2400" dirty="0" smtClean="0"/>
              <a:t> вариантами, положение второй книги-</a:t>
            </a:r>
            <a:r>
              <a:rPr lang="ru-RU" sz="2400" dirty="0" smtClean="0">
                <a:solidFill>
                  <a:srgbClr val="FF0000"/>
                </a:solidFill>
              </a:rPr>
              <a:t>5 </a:t>
            </a:r>
            <a:r>
              <a:rPr lang="ru-RU" sz="2400" dirty="0" smtClean="0"/>
              <a:t>вариантами,3книги -</a:t>
            </a:r>
            <a:r>
              <a:rPr lang="ru-RU" sz="2400" dirty="0" smtClean="0">
                <a:solidFill>
                  <a:srgbClr val="FF0000"/>
                </a:solidFill>
              </a:rPr>
              <a:t>4</a:t>
            </a:r>
            <a:r>
              <a:rPr lang="ru-RU" sz="2400" dirty="0" smtClean="0"/>
              <a:t> вариантами, 4-й-соответственно-</a:t>
            </a:r>
            <a:r>
              <a:rPr lang="ru-RU" sz="2400" dirty="0" smtClean="0">
                <a:solidFill>
                  <a:srgbClr val="FF0000"/>
                </a:solidFill>
              </a:rPr>
              <a:t>3</a:t>
            </a:r>
            <a:r>
              <a:rPr lang="ru-RU" sz="2400" dirty="0" smtClean="0"/>
              <a:t>вариантами,5-й-</a:t>
            </a:r>
            <a:r>
              <a:rPr lang="ru-RU" sz="2400" dirty="0" smtClean="0">
                <a:solidFill>
                  <a:srgbClr val="FF0000"/>
                </a:solidFill>
              </a:rPr>
              <a:t>2</a:t>
            </a:r>
            <a:r>
              <a:rPr lang="ru-RU" sz="2400" dirty="0" smtClean="0"/>
              <a:t> вариантами,6-й-</a:t>
            </a:r>
            <a:r>
              <a:rPr lang="ru-RU" sz="2400" dirty="0" smtClean="0">
                <a:solidFill>
                  <a:srgbClr val="FF0000"/>
                </a:solidFill>
              </a:rPr>
              <a:t>1</a:t>
            </a:r>
            <a:r>
              <a:rPr lang="ru-RU" sz="2400" dirty="0" smtClean="0"/>
              <a:t>вариантом. Значит всего способов по правилу умножения6*5*4*3*2*1=6!=720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400" b="1" u="sng" dirty="0" smtClean="0">
                <a:solidFill>
                  <a:srgbClr val="FF0000"/>
                </a:solidFill>
              </a:rPr>
              <a:t>А можно по другому</a:t>
            </a:r>
            <a:r>
              <a:rPr lang="ru-RU" sz="2400" dirty="0" smtClean="0"/>
              <a:t>?. Да. Найдём число перестановок из 6 элементов т.е.</a:t>
            </a:r>
            <a:r>
              <a:rPr lang="en-US" sz="2400" dirty="0" smtClean="0"/>
              <a:t>P</a:t>
            </a:r>
            <a:r>
              <a:rPr lang="en-US" sz="1400" dirty="0" smtClean="0"/>
              <a:t>6 </a:t>
            </a:r>
            <a:r>
              <a:rPr lang="en-US" sz="2400" dirty="0" smtClean="0"/>
              <a:t>=6! =720</a:t>
            </a:r>
            <a:endParaRPr lang="ru-RU" sz="2400" dirty="0"/>
          </a:p>
        </p:txBody>
      </p:sp>
      <p:pic>
        <p:nvPicPr>
          <p:cNvPr id="4" name="Рисунок 3" descr="schaken_0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260648"/>
            <a:ext cx="2232248" cy="1152128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207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Задача № 1035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      Кодовый замок имеет 6 кнопок. Чтобы его открыть, нужно нажать кнопки в определённой последовательности( набрать код). Сколько существует вариантов кода для этого замка</a:t>
            </a:r>
            <a:endParaRPr lang="en-US" sz="2400" dirty="0" smtClean="0"/>
          </a:p>
          <a:p>
            <a:pPr>
              <a:buNone/>
            </a:pPr>
            <a:r>
              <a:rPr lang="ru-RU" sz="2400" b="1" u="sng" dirty="0" smtClean="0"/>
              <a:t>Рассуждаем.  </a:t>
            </a:r>
            <a:r>
              <a:rPr lang="ru-RU" sz="2400" dirty="0" smtClean="0"/>
              <a:t>Явно нам необходимо</a:t>
            </a:r>
            <a:r>
              <a:rPr lang="en-US" sz="2400" dirty="0" smtClean="0"/>
              <a:t> </a:t>
            </a:r>
            <a:r>
              <a:rPr lang="ru-RU" sz="2400" dirty="0" smtClean="0"/>
              <a:t>найти количество перестановок из 6 </a:t>
            </a:r>
            <a:r>
              <a:rPr lang="ru-RU" sz="2400" dirty="0" err="1" smtClean="0"/>
              <a:t>элементов.т.е</a:t>
            </a:r>
            <a:r>
              <a:rPr lang="en-US" sz="2400" dirty="0" smtClean="0"/>
              <a:t> P</a:t>
            </a:r>
            <a:r>
              <a:rPr lang="en-US" sz="1400" dirty="0" smtClean="0"/>
              <a:t>6 </a:t>
            </a:r>
            <a:r>
              <a:rPr lang="en-US" sz="2400" dirty="0" smtClean="0"/>
              <a:t>=6! =720</a:t>
            </a:r>
            <a:endParaRPr lang="ru-RU" sz="2400" dirty="0"/>
          </a:p>
        </p:txBody>
      </p:sp>
      <p:pic>
        <p:nvPicPr>
          <p:cNvPr id="4" name="Рисунок 3" descr="kaleidoscope_0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1999" y="4869160"/>
            <a:ext cx="3600401" cy="1296144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7524328" cy="165618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Задача №1071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844824"/>
            <a:ext cx="7498080" cy="48006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         К полднику в детском саду на четырёхместный стол поставили сок, молоко, какао и компот. Сколькими способами четверо детей могут выбрать себе один из напитков?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b="1" u="sng" dirty="0" err="1" smtClean="0"/>
              <a:t>Рассуждаем</a:t>
            </a:r>
            <a:r>
              <a:rPr lang="ru-RU" sz="2400" dirty="0" err="1" smtClean="0"/>
              <a:t>.Первый</a:t>
            </a:r>
            <a:r>
              <a:rPr lang="ru-RU" sz="2400" dirty="0" smtClean="0"/>
              <a:t> ребёнок имеет возможность выбрать любой стакан 4вариантами, второму остаётся выбор из 3 вариантов, третьему придётся выбирать из 2 вариантов, четвёртому остаётся выбор одного варианта. По правилу умножения -количество вариантов равно  </a:t>
            </a:r>
            <a:r>
              <a:rPr lang="ru-RU" sz="2400" dirty="0" smtClean="0">
                <a:solidFill>
                  <a:srgbClr val="00B050"/>
                </a:solidFill>
              </a:rPr>
              <a:t>4*3*2*1=4!=24</a:t>
            </a:r>
            <a:endParaRPr lang="en-US" sz="24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00B050"/>
                </a:solidFill>
              </a:rPr>
              <a:t>А можно по –другому? Да. Количество перестановок</a:t>
            </a:r>
          </a:p>
          <a:p>
            <a:pPr>
              <a:buNone/>
            </a:pPr>
            <a:r>
              <a:rPr lang="ru-RU" sz="2400" dirty="0" smtClean="0">
                <a:solidFill>
                  <a:srgbClr val="00B050"/>
                </a:solidFill>
              </a:rPr>
              <a:t>                                </a:t>
            </a:r>
            <a:r>
              <a:rPr lang="en-US" sz="2400" dirty="0" smtClean="0">
                <a:solidFill>
                  <a:srgbClr val="00B050"/>
                </a:solidFill>
              </a:rPr>
              <a:t>P</a:t>
            </a:r>
            <a:r>
              <a:rPr lang="en-US" sz="1400" dirty="0" smtClean="0">
                <a:solidFill>
                  <a:srgbClr val="00B050"/>
                </a:solidFill>
              </a:rPr>
              <a:t>4  </a:t>
            </a:r>
            <a:r>
              <a:rPr lang="en-US" sz="2400" dirty="0" smtClean="0">
                <a:solidFill>
                  <a:srgbClr val="00B050"/>
                </a:solidFill>
              </a:rPr>
              <a:t>=4! =24</a:t>
            </a:r>
            <a:endParaRPr lang="ru-RU" sz="2400" dirty="0">
              <a:solidFill>
                <a:srgbClr val="00B050"/>
              </a:solidFill>
            </a:endParaRPr>
          </a:p>
        </p:txBody>
      </p:sp>
      <p:pic>
        <p:nvPicPr>
          <p:cNvPr id="4" name="Рисунок 3" descr="kok_0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289014"/>
            <a:ext cx="2232248" cy="1555809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Что такое комбинаторика?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        В науке и практике часто встречаются задачи,  решая которые приходится </a:t>
            </a:r>
            <a: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составлять различные </a:t>
            </a:r>
            <a:r>
              <a:rPr lang="ru-RU" sz="24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комбинации из конечного числа элементов и подсчитывать число комбинаций</a:t>
            </a:r>
            <a:r>
              <a:rPr lang="ru-RU" sz="2400" dirty="0" smtClean="0"/>
              <a:t>. Такие задачи получили название комбинаторных задач, а раздел математики, в котором рассматриваются подобные </a:t>
            </a:r>
            <a:r>
              <a:rPr lang="ru-RU" sz="2400" dirty="0" err="1" smtClean="0"/>
              <a:t>задачи,называется</a:t>
            </a:r>
            <a:r>
              <a:rPr lang="ru-RU" sz="2400" dirty="0" smtClean="0"/>
              <a:t> </a:t>
            </a:r>
            <a:r>
              <a:rPr lang="ru-RU" sz="2400" u="sng" dirty="0" smtClean="0">
                <a:solidFill>
                  <a:srgbClr val="FF0000"/>
                </a:solidFill>
              </a:rPr>
              <a:t>комбинаторикой.</a:t>
            </a:r>
          </a:p>
          <a:p>
            <a:pPr>
              <a:buNone/>
            </a:pPr>
            <a:r>
              <a:rPr lang="ru-RU" sz="2400" u="sng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ru-RU" sz="2400" u="sng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2400" u="sng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2400" u="sng" dirty="0" smtClean="0">
                <a:solidFill>
                  <a:srgbClr val="FF0000"/>
                </a:solidFill>
              </a:rPr>
              <a:t>« Комбинаторика»( лат. «</a:t>
            </a:r>
            <a:r>
              <a:rPr lang="en-US" sz="2400" u="sng" dirty="0" err="1" smtClean="0">
                <a:solidFill>
                  <a:srgbClr val="FF0000"/>
                </a:solidFill>
              </a:rPr>
              <a:t>combinare</a:t>
            </a:r>
            <a:r>
              <a:rPr lang="ru-RU" sz="2400" u="sng" dirty="0" smtClean="0">
                <a:solidFill>
                  <a:srgbClr val="FF0000"/>
                </a:solidFill>
              </a:rPr>
              <a:t>», соединять, сочетать)</a:t>
            </a:r>
            <a:endParaRPr lang="ru-RU" sz="2400" u="sng" dirty="0">
              <a:solidFill>
                <a:srgbClr val="FF0000"/>
              </a:solidFill>
            </a:endParaRPr>
          </a:p>
        </p:txBody>
      </p:sp>
      <p:sp>
        <p:nvSpPr>
          <p:cNvPr id="5" name="6-конечная звезда 4"/>
          <p:cNvSpPr/>
          <p:nvPr/>
        </p:nvSpPr>
        <p:spPr>
          <a:xfrm>
            <a:off x="3635896" y="4293096"/>
            <a:ext cx="914400" cy="9144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32-конечная звезда 5"/>
          <p:cNvSpPr/>
          <p:nvPr/>
        </p:nvSpPr>
        <p:spPr>
          <a:xfrm>
            <a:off x="4283968" y="4221088"/>
            <a:ext cx="914400" cy="914400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извлечение 6"/>
          <p:cNvSpPr/>
          <p:nvPr/>
        </p:nvSpPr>
        <p:spPr>
          <a:xfrm>
            <a:off x="3419872" y="4149080"/>
            <a:ext cx="685800" cy="6858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24-конечная звезда 8"/>
          <p:cNvSpPr/>
          <p:nvPr/>
        </p:nvSpPr>
        <p:spPr>
          <a:xfrm>
            <a:off x="6660232" y="4221088"/>
            <a:ext cx="914400" cy="914400"/>
          </a:xfrm>
          <a:prstGeom prst="star2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извлечение 9"/>
          <p:cNvSpPr/>
          <p:nvPr/>
        </p:nvSpPr>
        <p:spPr>
          <a:xfrm>
            <a:off x="7380312" y="4293096"/>
            <a:ext cx="685800" cy="6858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6-конечная звезда 10"/>
          <p:cNvSpPr/>
          <p:nvPr/>
        </p:nvSpPr>
        <p:spPr>
          <a:xfrm>
            <a:off x="7236296" y="3861048"/>
            <a:ext cx="914400" cy="9144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Задача№1728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 smtClean="0"/>
              <a:t>           Сколькими способами 4 пассажира могут разместиться в четырёхместном купе?</a:t>
            </a:r>
          </a:p>
          <a:p>
            <a:pPr>
              <a:buNone/>
            </a:pPr>
            <a:endParaRPr lang="ru-RU" sz="2800" b="1" u="sng" dirty="0" smtClean="0"/>
          </a:p>
          <a:p>
            <a:pPr>
              <a:buNone/>
            </a:pPr>
            <a:r>
              <a:rPr lang="ru-RU" sz="2800" b="1" u="sng" dirty="0" smtClean="0"/>
              <a:t>Рассуждаем.  </a:t>
            </a:r>
            <a:r>
              <a:rPr lang="ru-RU" sz="2800" dirty="0" smtClean="0"/>
              <a:t>Первый пассажир может выбрать любое место из 4, второму остаётся выбирать из 3 вариантов, третьему из 2вариантов, ну а 4 пассажир займёт то место, которое останется. Значит  количество способов 4*3*2*1=24, а по </a:t>
            </a:r>
            <a:r>
              <a:rPr lang="en-US" sz="2800" dirty="0" smtClean="0"/>
              <a:t>-</a:t>
            </a:r>
            <a:r>
              <a:rPr lang="ru-RU" sz="2800" dirty="0" smtClean="0"/>
              <a:t>другому </a:t>
            </a:r>
            <a:r>
              <a:rPr lang="en-US" sz="2800" dirty="0" smtClean="0">
                <a:solidFill>
                  <a:schemeClr val="accent3"/>
                </a:solidFill>
              </a:rPr>
              <a:t>P</a:t>
            </a:r>
            <a:r>
              <a:rPr lang="en-US" sz="1400" dirty="0" smtClean="0">
                <a:solidFill>
                  <a:schemeClr val="accent3"/>
                </a:solidFill>
              </a:rPr>
              <a:t>4 </a:t>
            </a:r>
            <a:r>
              <a:rPr lang="en-US" sz="2400" dirty="0" smtClean="0">
                <a:solidFill>
                  <a:schemeClr val="accent3"/>
                </a:solidFill>
              </a:rPr>
              <a:t>=4!=24</a:t>
            </a:r>
            <a:endParaRPr lang="ru-RU" sz="2800" dirty="0" smtClean="0">
              <a:solidFill>
                <a:schemeClr val="accent3"/>
              </a:solidFill>
            </a:endParaRPr>
          </a:p>
          <a:p>
            <a:pPr>
              <a:buNone/>
            </a:pPr>
            <a:r>
              <a:rPr lang="ru-RU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Счастливого пути!</a:t>
            </a:r>
            <a:endParaRPr lang="ru-RU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Рисунок 3" descr="schepen_0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548680"/>
            <a:ext cx="1666875" cy="533400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172400" cy="1143000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Спасибо за внимание!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Успехов в познании нового и интересного!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8" name="Рисунок 7" descr="an1_raketale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5" y="3262312"/>
            <a:ext cx="7776865" cy="1318816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498080" cy="1143000"/>
          </a:xfrm>
          <a:solidFill>
            <a:srgbClr val="92D050"/>
          </a:solidFill>
        </p:spPr>
        <p:txBody>
          <a:bodyPr/>
          <a:lstStyle/>
          <a:p>
            <a:r>
              <a:rPr lang="ru-RU" dirty="0" smtClean="0"/>
              <a:t>Займёмся делом!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ru-RU" b="1" u="sng" dirty="0" smtClean="0"/>
              <a:t>Задача 11</a:t>
            </a:r>
            <a:r>
              <a:rPr lang="ru-RU" dirty="0" smtClean="0"/>
              <a:t>. Запишите все трёхзначные числа, для записи которых употребляются только цифры 1,2.</a:t>
            </a:r>
          </a:p>
          <a:p>
            <a:pPr>
              <a:buNone/>
            </a:pPr>
            <a:r>
              <a:rPr lang="ru-RU" b="1" u="sng" dirty="0" smtClean="0"/>
              <a:t>Решение </a:t>
            </a:r>
            <a:r>
              <a:rPr lang="ru-RU" dirty="0" smtClean="0"/>
              <a:t> В записи числа на первом месте ( в разряде сотен) может стоять цифра 1 или цифра 2: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47664" y="4869160"/>
          <a:ext cx="259228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864096"/>
                <a:gridCol w="864096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64089" y="4935448"/>
          <a:ext cx="2783631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7877"/>
                <a:gridCol w="927877"/>
                <a:gridCol w="927877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Рисунок 5" descr="koek_0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1"/>
            <a:ext cx="1008112" cy="1362194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Рассуждаем далее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r>
              <a:rPr lang="ru-RU" dirty="0" smtClean="0"/>
              <a:t>      На втором месте ( в разряде десятков) в каждом случае также одна из двух цифр  1 или  2.</a:t>
            </a:r>
            <a:endParaRPr lang="ru-RU" dirty="0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1979712" y="3356992"/>
            <a:ext cx="1778496" cy="97268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5292080" y="3429000"/>
            <a:ext cx="1778496" cy="9006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31640" y="5085184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9" name="Блок-схема: процесс 8"/>
          <p:cNvSpPr/>
          <p:nvPr/>
        </p:nvSpPr>
        <p:spPr>
          <a:xfrm>
            <a:off x="3059832" y="5085184"/>
            <a:ext cx="1224136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4788024" y="5013176"/>
            <a:ext cx="1224136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6516216" y="5013176"/>
            <a:ext cx="1152128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cxnSp>
        <p:nvCxnSpPr>
          <p:cNvPr id="13" name="Прямая со стрелкой 12"/>
          <p:cNvCxnSpPr>
            <a:stCxn id="6" idx="2"/>
            <a:endCxn id="8" idx="0"/>
          </p:cNvCxnSpPr>
          <p:nvPr/>
        </p:nvCxnSpPr>
        <p:spPr>
          <a:xfrm flipH="1">
            <a:off x="1943708" y="4329680"/>
            <a:ext cx="925252" cy="755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6" idx="2"/>
          </p:cNvCxnSpPr>
          <p:nvPr/>
        </p:nvCxnSpPr>
        <p:spPr>
          <a:xfrm>
            <a:off x="2868960" y="4329680"/>
            <a:ext cx="550912" cy="755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7" idx="2"/>
            <a:endCxn id="10" idx="0"/>
          </p:cNvCxnSpPr>
          <p:nvPr/>
        </p:nvCxnSpPr>
        <p:spPr>
          <a:xfrm flipH="1">
            <a:off x="5400092" y="4329680"/>
            <a:ext cx="781236" cy="683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7" idx="2"/>
            <a:endCxn id="11" idx="0"/>
          </p:cNvCxnSpPr>
          <p:nvPr/>
        </p:nvCxnSpPr>
        <p:spPr>
          <a:xfrm>
            <a:off x="6181328" y="4329680"/>
            <a:ext cx="910952" cy="683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 descr="koek_0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1" y="209149"/>
            <a:ext cx="1080120" cy="1059611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dirty="0" smtClean="0">
                <a:solidFill>
                  <a:srgbClr val="92D050"/>
                </a:solidFill>
              </a:rPr>
              <a:t>Рассуждаем далее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r>
              <a:rPr lang="ru-RU" dirty="0" smtClean="0"/>
              <a:t>На третьем месте ( в разряде единиц) в каждом из полученных  случаев можно записать либо  1, либо  2: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032000" y="3068960"/>
          <a:ext cx="1171848" cy="693143"/>
        </p:xfrm>
        <a:graphic>
          <a:graphicData uri="http://schemas.openxmlformats.org/drawingml/2006/table">
            <a:tbl>
              <a:tblPr/>
              <a:tblGrid>
                <a:gridCol w="1171848"/>
              </a:tblGrid>
              <a:tr h="69314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65943" y="4077072"/>
          <a:ext cx="870857" cy="576064"/>
        </p:xfrm>
        <a:graphic>
          <a:graphicData uri="http://schemas.openxmlformats.org/drawingml/2006/table">
            <a:tbl>
              <a:tblPr/>
              <a:tblGrid>
                <a:gridCol w="870857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627784" y="4077072"/>
          <a:ext cx="864096" cy="576064"/>
        </p:xfrm>
        <a:graphic>
          <a:graphicData uri="http://schemas.openxmlformats.org/drawingml/2006/table">
            <a:tbl>
              <a:tblPr/>
              <a:tblGrid>
                <a:gridCol w="864096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03648" y="4869160"/>
          <a:ext cx="288032" cy="864096"/>
        </p:xfrm>
        <a:graphic>
          <a:graphicData uri="http://schemas.openxmlformats.org/drawingml/2006/table">
            <a:tbl>
              <a:tblPr/>
              <a:tblGrid>
                <a:gridCol w="288032"/>
              </a:tblGrid>
              <a:tr h="864096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979713" y="4869160"/>
          <a:ext cx="288032" cy="849469"/>
        </p:xfrm>
        <a:graphic>
          <a:graphicData uri="http://schemas.openxmlformats.org/drawingml/2006/table">
            <a:tbl>
              <a:tblPr/>
              <a:tblGrid>
                <a:gridCol w="288032"/>
              </a:tblGrid>
              <a:tr h="84946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685143" y="4876800"/>
          <a:ext cx="232228" cy="856456"/>
        </p:xfrm>
        <a:graphic>
          <a:graphicData uri="http://schemas.openxmlformats.org/drawingml/2006/table">
            <a:tbl>
              <a:tblPr/>
              <a:tblGrid>
                <a:gridCol w="232228"/>
              </a:tblGrid>
              <a:tr h="856456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178629" y="4905829"/>
          <a:ext cx="261257" cy="827427"/>
        </p:xfrm>
        <a:graphic>
          <a:graphicData uri="http://schemas.openxmlformats.org/drawingml/2006/table">
            <a:tbl>
              <a:tblPr/>
              <a:tblGrid>
                <a:gridCol w="261257"/>
              </a:tblGrid>
              <a:tr h="827427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 flipH="1">
            <a:off x="1979712" y="3789040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771800" y="3789040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1475656" y="4653136"/>
            <a:ext cx="21602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123728" y="4653136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2771800" y="4653136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203848" y="4653136"/>
            <a:ext cx="21602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6228184" y="3068961"/>
          <a:ext cx="1224136" cy="720079"/>
        </p:xfrm>
        <a:graphic>
          <a:graphicData uri="http://schemas.openxmlformats.org/drawingml/2006/table">
            <a:tbl>
              <a:tblPr/>
              <a:tblGrid>
                <a:gridCol w="1224136"/>
              </a:tblGrid>
              <a:tr h="72007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5762171" y="4077073"/>
          <a:ext cx="970069" cy="576063"/>
        </p:xfrm>
        <a:graphic>
          <a:graphicData uri="http://schemas.openxmlformats.org/drawingml/2006/table">
            <a:tbl>
              <a:tblPr/>
              <a:tblGrid>
                <a:gridCol w="970069"/>
              </a:tblGrid>
              <a:tr h="57606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Таблица 25"/>
          <p:cNvGraphicFramePr>
            <a:graphicFrameLocks noGrp="1"/>
          </p:cNvGraphicFramePr>
          <p:nvPr/>
        </p:nvGraphicFramePr>
        <p:xfrm>
          <a:off x="7020272" y="4077072"/>
          <a:ext cx="1035157" cy="576064"/>
        </p:xfrm>
        <a:graphic>
          <a:graphicData uri="http://schemas.openxmlformats.org/drawingml/2006/table">
            <a:tbl>
              <a:tblPr/>
              <a:tblGrid>
                <a:gridCol w="1035157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5762171" y="5036457"/>
          <a:ext cx="246743" cy="740229"/>
        </p:xfrm>
        <a:graphic>
          <a:graphicData uri="http://schemas.openxmlformats.org/drawingml/2006/table">
            <a:tbl>
              <a:tblPr/>
              <a:tblGrid>
                <a:gridCol w="246743"/>
              </a:tblGrid>
              <a:tr h="740229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6255656" y="5013176"/>
          <a:ext cx="260559" cy="720080"/>
        </p:xfrm>
        <a:graphic>
          <a:graphicData uri="http://schemas.openxmlformats.org/drawingml/2006/table">
            <a:tbl>
              <a:tblPr/>
              <a:tblGrid>
                <a:gridCol w="260559"/>
              </a:tblGrid>
              <a:tr h="72008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Таблица 28"/>
          <p:cNvGraphicFramePr>
            <a:graphicFrameLocks noGrp="1"/>
          </p:cNvGraphicFramePr>
          <p:nvPr/>
        </p:nvGraphicFramePr>
        <p:xfrm>
          <a:off x="7092280" y="4941168"/>
          <a:ext cx="216024" cy="792088"/>
        </p:xfrm>
        <a:graphic>
          <a:graphicData uri="http://schemas.openxmlformats.org/drawingml/2006/table">
            <a:tbl>
              <a:tblPr/>
              <a:tblGrid>
                <a:gridCol w="216024"/>
              </a:tblGrid>
              <a:tr h="792088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Таблица 29"/>
          <p:cNvGraphicFramePr>
            <a:graphicFrameLocks noGrp="1"/>
          </p:cNvGraphicFramePr>
          <p:nvPr/>
        </p:nvGraphicFramePr>
        <p:xfrm>
          <a:off x="7668344" y="4941169"/>
          <a:ext cx="216024" cy="792088"/>
        </p:xfrm>
        <a:graphic>
          <a:graphicData uri="http://schemas.openxmlformats.org/drawingml/2006/table">
            <a:tbl>
              <a:tblPr/>
              <a:tblGrid>
                <a:gridCol w="216024"/>
              </a:tblGrid>
              <a:tr h="792088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cxnSp>
        <p:nvCxnSpPr>
          <p:cNvPr id="32" name="Прямая соединительная линия 31"/>
          <p:cNvCxnSpPr/>
          <p:nvPr/>
        </p:nvCxnSpPr>
        <p:spPr>
          <a:xfrm flipH="1">
            <a:off x="6300192" y="3789040"/>
            <a:ext cx="21602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7164288" y="3789040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5940152" y="4653136"/>
            <a:ext cx="21602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6156176" y="4581128"/>
            <a:ext cx="288032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7164288" y="4653136"/>
            <a:ext cx="216024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7452320" y="4653136"/>
            <a:ext cx="36004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Рисунок 30" descr="koek_0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41281"/>
            <a:ext cx="1149301" cy="1127479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386024" cy="1143000"/>
          </a:xfrm>
          <a:solidFill>
            <a:srgbClr val="FFFF00"/>
          </a:solidFill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Вывод: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ru-RU" dirty="0" smtClean="0"/>
              <a:t>В итоге мы видим, что получилось восемь   чисел: </a:t>
            </a:r>
            <a:r>
              <a:rPr lang="ru-RU" sz="4000" dirty="0" smtClean="0">
                <a:solidFill>
                  <a:srgbClr val="00B050"/>
                </a:solidFill>
              </a:rPr>
              <a:t>111,112,121,122,211,212,221,222</a:t>
            </a:r>
          </a:p>
          <a:p>
            <a:pPr>
              <a:buNone/>
            </a:pPr>
            <a:r>
              <a:rPr lang="ru-RU" sz="2800" b="1" u="sng" dirty="0" smtClean="0"/>
              <a:t>Задача12</a:t>
            </a:r>
            <a:r>
              <a:rPr lang="ru-RU" sz="2800" dirty="0" smtClean="0"/>
              <a:t> .   </a:t>
            </a:r>
            <a:r>
              <a:rPr lang="ru-RU" sz="2400" dirty="0" smtClean="0"/>
              <a:t>Запишите все  трёхзначные числа, для записи которых  употребляются числа 0,7.</a:t>
            </a:r>
            <a:endParaRPr lang="ru-RU" sz="2400" b="1" u="sng" dirty="0">
              <a:solidFill>
                <a:srgbClr val="00B05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72000" y="4149080"/>
          <a:ext cx="1440160" cy="504056"/>
        </p:xfrm>
        <a:graphic>
          <a:graphicData uri="http://schemas.openxmlformats.org/drawingml/2006/table">
            <a:tbl>
              <a:tblPr/>
              <a:tblGrid>
                <a:gridCol w="1440160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33371" y="4941169"/>
          <a:ext cx="899886" cy="635221"/>
        </p:xfrm>
        <a:graphic>
          <a:graphicData uri="http://schemas.openxmlformats.org/drawingml/2006/table">
            <a:tbl>
              <a:tblPr/>
              <a:tblGrid>
                <a:gridCol w="899886"/>
              </a:tblGrid>
              <a:tr h="63522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486401" y="4941169"/>
          <a:ext cx="1029816" cy="576063"/>
        </p:xfrm>
        <a:graphic>
          <a:graphicData uri="http://schemas.openxmlformats.org/drawingml/2006/table">
            <a:tbl>
              <a:tblPr/>
              <a:tblGrid>
                <a:gridCol w="1029816"/>
              </a:tblGrid>
              <a:tr h="57606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410857" y="5921829"/>
          <a:ext cx="522514" cy="531507"/>
        </p:xfrm>
        <a:graphic>
          <a:graphicData uri="http://schemas.openxmlformats.org/drawingml/2006/table">
            <a:tbl>
              <a:tblPr/>
              <a:tblGrid>
                <a:gridCol w="522514"/>
              </a:tblGrid>
              <a:tr h="53150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296229" y="5949280"/>
          <a:ext cx="595085" cy="504056"/>
        </p:xfrm>
        <a:graphic>
          <a:graphicData uri="http://schemas.openxmlformats.org/drawingml/2006/table">
            <a:tbl>
              <a:tblPr/>
              <a:tblGrid>
                <a:gridCol w="595085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529943" y="6021287"/>
          <a:ext cx="595086" cy="432048"/>
        </p:xfrm>
        <a:graphic>
          <a:graphicData uri="http://schemas.openxmlformats.org/drawingml/2006/table">
            <a:tbl>
              <a:tblPr/>
              <a:tblGrid>
                <a:gridCol w="595086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6371771" y="6021289"/>
          <a:ext cx="667658" cy="432047"/>
        </p:xfrm>
        <a:graphic>
          <a:graphicData uri="http://schemas.openxmlformats.org/drawingml/2006/table">
            <a:tbl>
              <a:tblPr/>
              <a:tblGrid>
                <a:gridCol w="667658"/>
              </a:tblGrid>
              <a:tr h="43204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>
          <a:xfrm flipH="1">
            <a:off x="4427984" y="4653136"/>
            <a:ext cx="576064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724128" y="4653136"/>
            <a:ext cx="14401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3707904" y="5589240"/>
            <a:ext cx="50405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427984" y="5589240"/>
            <a:ext cx="144016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5724128" y="5517232"/>
            <a:ext cx="144016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940152" y="5517232"/>
            <a:ext cx="576064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1422400" y="5239657"/>
          <a:ext cx="1637432" cy="1615440"/>
        </p:xfrm>
        <a:graphic>
          <a:graphicData uri="http://schemas.openxmlformats.org/drawingml/2006/table">
            <a:tbl>
              <a:tblPr/>
              <a:tblGrid>
                <a:gridCol w="1637432"/>
              </a:tblGrid>
              <a:tr h="132080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Вывод: получили 4 числа:770, 777,  </a:t>
                      </a:r>
                    </a:p>
                    <a:p>
                      <a:r>
                        <a:rPr lang="ru-RU" sz="2000" dirty="0" smtClean="0"/>
                        <a:t>707,700</a:t>
                      </a:r>
                      <a:endParaRPr lang="ru-RU" sz="20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pic>
        <p:nvPicPr>
          <p:cNvPr id="19" name="Рисунок 18" descr="koek_0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9525" y="0"/>
            <a:ext cx="1400547" cy="1556793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0"/>
            <a:ext cx="7498080" cy="9716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2800" b="1" u="sng" dirty="0" smtClean="0">
                <a:solidFill>
                  <a:srgbClr val="7030A0"/>
                </a:solidFill>
              </a:rPr>
              <a:t>Задача №96</a:t>
            </a:r>
            <a:endParaRPr lang="ru-RU" sz="2800" b="1" u="sng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836712"/>
            <a:ext cx="7498080" cy="568863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u="sng" dirty="0" smtClean="0"/>
              <a:t>Решение.   </a:t>
            </a:r>
            <a:r>
              <a:rPr lang="ru-RU" sz="2400" dirty="0" smtClean="0"/>
              <a:t> Президентом фирмы можно избрать одного из 5 человек.  После того как президент избран, вице- президентом можно выбрать любого из четырёх оставшихся  членов правления.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2708920"/>
            <a:ext cx="9144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2987824" y="2708920"/>
            <a:ext cx="95415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 rot="10800000" flipV="1">
            <a:off x="4716016" y="2708920"/>
            <a:ext cx="9144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516216" y="2708920"/>
            <a:ext cx="9144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10800000" flipV="1">
            <a:off x="7956376" y="2708920"/>
            <a:ext cx="90020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9" name="Блок-схема: узел 8"/>
          <p:cNvSpPr/>
          <p:nvPr/>
        </p:nvSpPr>
        <p:spPr>
          <a:xfrm>
            <a:off x="1115616" y="350100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0" name="Блок-схема: узел 9"/>
          <p:cNvSpPr/>
          <p:nvPr/>
        </p:nvSpPr>
        <p:spPr>
          <a:xfrm>
            <a:off x="1547664" y="350100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1" name="Блок-схема: узел 10"/>
          <p:cNvSpPr/>
          <p:nvPr/>
        </p:nvSpPr>
        <p:spPr>
          <a:xfrm>
            <a:off x="1979712" y="350100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2" name="Блок-схема: узел 11"/>
          <p:cNvSpPr/>
          <p:nvPr/>
        </p:nvSpPr>
        <p:spPr>
          <a:xfrm>
            <a:off x="2411760" y="350100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3" name="Блок-схема: узел 12"/>
          <p:cNvSpPr/>
          <p:nvPr/>
        </p:nvSpPr>
        <p:spPr>
          <a:xfrm>
            <a:off x="3059832" y="350100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4" name="Блок-схема: узел 13"/>
          <p:cNvSpPr/>
          <p:nvPr/>
        </p:nvSpPr>
        <p:spPr>
          <a:xfrm>
            <a:off x="3491880" y="350100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5" name="Блок-схема: узел 14"/>
          <p:cNvSpPr/>
          <p:nvPr/>
        </p:nvSpPr>
        <p:spPr>
          <a:xfrm>
            <a:off x="3851920" y="350100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6" name="Блок-схема: узел 15"/>
          <p:cNvSpPr/>
          <p:nvPr/>
        </p:nvSpPr>
        <p:spPr>
          <a:xfrm>
            <a:off x="4139952" y="350100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7" name="Блок-схема: узел 16"/>
          <p:cNvSpPr/>
          <p:nvPr/>
        </p:nvSpPr>
        <p:spPr>
          <a:xfrm>
            <a:off x="4716016" y="350100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8" name="Блок-схема: узел 17"/>
          <p:cNvSpPr/>
          <p:nvPr/>
        </p:nvSpPr>
        <p:spPr>
          <a:xfrm>
            <a:off x="5076056" y="350100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20" name="Блок-схема: узел 19"/>
          <p:cNvSpPr/>
          <p:nvPr/>
        </p:nvSpPr>
        <p:spPr>
          <a:xfrm>
            <a:off x="5364088" y="350100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21" name="Блок-схема: узел 20"/>
          <p:cNvSpPr/>
          <p:nvPr/>
        </p:nvSpPr>
        <p:spPr>
          <a:xfrm>
            <a:off x="5652120" y="350100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22" name="Блок-схема: узел 21"/>
          <p:cNvSpPr/>
          <p:nvPr/>
        </p:nvSpPr>
        <p:spPr>
          <a:xfrm>
            <a:off x="6300192" y="350100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3" name="Блок-схема: узел 22"/>
          <p:cNvSpPr/>
          <p:nvPr/>
        </p:nvSpPr>
        <p:spPr>
          <a:xfrm>
            <a:off x="6660232" y="350100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24" name="Блок-схема: узел 23"/>
          <p:cNvSpPr/>
          <p:nvPr/>
        </p:nvSpPr>
        <p:spPr>
          <a:xfrm>
            <a:off x="7020272" y="350100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25" name="Блок-схема: узел 24"/>
          <p:cNvSpPr/>
          <p:nvPr/>
        </p:nvSpPr>
        <p:spPr>
          <a:xfrm>
            <a:off x="7308304" y="350100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26" name="Блок-схема: узел 25"/>
          <p:cNvSpPr/>
          <p:nvPr/>
        </p:nvSpPr>
        <p:spPr>
          <a:xfrm>
            <a:off x="7884368" y="3429000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8" name="Блок-схема: узел 27"/>
          <p:cNvSpPr/>
          <p:nvPr/>
        </p:nvSpPr>
        <p:spPr>
          <a:xfrm>
            <a:off x="8172400" y="3429000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29" name="Блок-схема: узел 28"/>
          <p:cNvSpPr/>
          <p:nvPr/>
        </p:nvSpPr>
        <p:spPr>
          <a:xfrm>
            <a:off x="8460432" y="3429000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31" name="Блок-схема: узел 30"/>
          <p:cNvSpPr/>
          <p:nvPr/>
        </p:nvSpPr>
        <p:spPr>
          <a:xfrm>
            <a:off x="8686800" y="3429000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2699792" y="4077072"/>
            <a:ext cx="5112568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Значит выбрать президента можно  пятью способами, и для каждого выбранного президента четырьмя способами можно выбрать вице- президента. Следовательно , общее число способов выбрать президента и вице- президента фирмы равно </a:t>
            </a:r>
            <a:r>
              <a:rPr lang="ru-RU" sz="5400" dirty="0" smtClean="0"/>
              <a:t>5*4=20</a:t>
            </a:r>
            <a:endParaRPr lang="ru-RU" sz="5400" dirty="0"/>
          </a:p>
        </p:txBody>
      </p:sp>
      <p:cxnSp>
        <p:nvCxnSpPr>
          <p:cNvPr id="33" name="Прямая со стрелкой 32"/>
          <p:cNvCxnSpPr>
            <a:stCxn id="4" idx="2"/>
            <a:endCxn id="9" idx="0"/>
          </p:cNvCxnSpPr>
          <p:nvPr/>
        </p:nvCxnSpPr>
        <p:spPr>
          <a:xfrm flipH="1">
            <a:off x="1344216" y="3212976"/>
            <a:ext cx="44462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4" idx="2"/>
            <a:endCxn id="10" idx="0"/>
          </p:cNvCxnSpPr>
          <p:nvPr/>
        </p:nvCxnSpPr>
        <p:spPr>
          <a:xfrm flipH="1">
            <a:off x="1776264" y="3212976"/>
            <a:ext cx="1257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4" idx="2"/>
            <a:endCxn id="11" idx="0"/>
          </p:cNvCxnSpPr>
          <p:nvPr/>
        </p:nvCxnSpPr>
        <p:spPr>
          <a:xfrm>
            <a:off x="1788840" y="3212976"/>
            <a:ext cx="41947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4" idx="2"/>
            <a:endCxn id="12" idx="0"/>
          </p:cNvCxnSpPr>
          <p:nvPr/>
        </p:nvCxnSpPr>
        <p:spPr>
          <a:xfrm>
            <a:off x="1788840" y="3212976"/>
            <a:ext cx="85152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5" idx="2"/>
            <a:endCxn id="13" idx="0"/>
          </p:cNvCxnSpPr>
          <p:nvPr/>
        </p:nvCxnSpPr>
        <p:spPr>
          <a:xfrm flipH="1">
            <a:off x="3288432" y="3212976"/>
            <a:ext cx="176467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5" idx="2"/>
            <a:endCxn id="14" idx="0"/>
          </p:cNvCxnSpPr>
          <p:nvPr/>
        </p:nvCxnSpPr>
        <p:spPr>
          <a:xfrm>
            <a:off x="3464899" y="3212976"/>
            <a:ext cx="255581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5" idx="2"/>
            <a:endCxn id="15" idx="0"/>
          </p:cNvCxnSpPr>
          <p:nvPr/>
        </p:nvCxnSpPr>
        <p:spPr>
          <a:xfrm>
            <a:off x="3464899" y="3212976"/>
            <a:ext cx="615621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5" idx="2"/>
            <a:endCxn id="16" idx="0"/>
          </p:cNvCxnSpPr>
          <p:nvPr/>
        </p:nvCxnSpPr>
        <p:spPr>
          <a:xfrm>
            <a:off x="3464899" y="3212976"/>
            <a:ext cx="903653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18" idx="0"/>
            <a:endCxn id="17" idx="0"/>
          </p:cNvCxnSpPr>
          <p:nvPr/>
        </p:nvCxnSpPr>
        <p:spPr>
          <a:xfrm flipH="1">
            <a:off x="4944616" y="3501008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stCxn id="6" idx="2"/>
            <a:endCxn id="17" idx="0"/>
          </p:cNvCxnSpPr>
          <p:nvPr/>
        </p:nvCxnSpPr>
        <p:spPr>
          <a:xfrm flipH="1">
            <a:off x="4944616" y="3212976"/>
            <a:ext cx="22860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>
            <a:stCxn id="6" idx="2"/>
            <a:endCxn id="18" idx="0"/>
          </p:cNvCxnSpPr>
          <p:nvPr/>
        </p:nvCxnSpPr>
        <p:spPr>
          <a:xfrm>
            <a:off x="5173216" y="3212976"/>
            <a:ext cx="1314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6" idx="2"/>
            <a:endCxn id="20" idx="0"/>
          </p:cNvCxnSpPr>
          <p:nvPr/>
        </p:nvCxnSpPr>
        <p:spPr>
          <a:xfrm>
            <a:off x="5173216" y="3212976"/>
            <a:ext cx="41947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stCxn id="6" idx="2"/>
            <a:endCxn id="21" idx="0"/>
          </p:cNvCxnSpPr>
          <p:nvPr/>
        </p:nvCxnSpPr>
        <p:spPr>
          <a:xfrm>
            <a:off x="5173216" y="3212976"/>
            <a:ext cx="7075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stCxn id="7" idx="2"/>
            <a:endCxn id="22" idx="0"/>
          </p:cNvCxnSpPr>
          <p:nvPr/>
        </p:nvCxnSpPr>
        <p:spPr>
          <a:xfrm flipH="1">
            <a:off x="6528792" y="3212976"/>
            <a:ext cx="44462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stCxn id="7" idx="2"/>
            <a:endCxn id="23" idx="0"/>
          </p:cNvCxnSpPr>
          <p:nvPr/>
        </p:nvCxnSpPr>
        <p:spPr>
          <a:xfrm flipH="1">
            <a:off x="6888832" y="3212976"/>
            <a:ext cx="8458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7" idx="2"/>
            <a:endCxn id="24" idx="0"/>
          </p:cNvCxnSpPr>
          <p:nvPr/>
        </p:nvCxnSpPr>
        <p:spPr>
          <a:xfrm>
            <a:off x="6973416" y="3212976"/>
            <a:ext cx="2754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stCxn id="7" idx="2"/>
            <a:endCxn id="25" idx="0"/>
          </p:cNvCxnSpPr>
          <p:nvPr/>
        </p:nvCxnSpPr>
        <p:spPr>
          <a:xfrm>
            <a:off x="6973416" y="3212976"/>
            <a:ext cx="56348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>
            <a:stCxn id="8" idx="2"/>
            <a:endCxn id="26" idx="0"/>
          </p:cNvCxnSpPr>
          <p:nvPr/>
        </p:nvCxnSpPr>
        <p:spPr>
          <a:xfrm flipH="1">
            <a:off x="8112968" y="3212976"/>
            <a:ext cx="29351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>
            <a:stCxn id="8" idx="2"/>
          </p:cNvCxnSpPr>
          <p:nvPr/>
        </p:nvCxnSpPr>
        <p:spPr>
          <a:xfrm>
            <a:off x="8406480" y="3212976"/>
            <a:ext cx="5395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>
            <a:stCxn id="8" idx="2"/>
            <a:endCxn id="29" idx="0"/>
          </p:cNvCxnSpPr>
          <p:nvPr/>
        </p:nvCxnSpPr>
        <p:spPr>
          <a:xfrm>
            <a:off x="8406480" y="3212976"/>
            <a:ext cx="28255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>
            <a:stCxn id="8" idx="2"/>
            <a:endCxn id="31" idx="0"/>
          </p:cNvCxnSpPr>
          <p:nvPr/>
        </p:nvCxnSpPr>
        <p:spPr>
          <a:xfrm>
            <a:off x="8406480" y="3212976"/>
            <a:ext cx="50892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Рисунок 74" descr="kantoor_1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0"/>
            <a:ext cx="1368152" cy="1047750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1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57606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2400" b="1" u="sng" dirty="0" smtClean="0">
                <a:solidFill>
                  <a:srgbClr val="7030A0"/>
                </a:solidFill>
              </a:rPr>
              <a:t>Задача№228</a:t>
            </a:r>
            <a:endParaRPr lang="ru-RU" sz="2400" b="1" u="sng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836712"/>
            <a:ext cx="7498080" cy="5411688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u="sng" dirty="0" smtClean="0"/>
              <a:t>Решение </a:t>
            </a:r>
            <a:r>
              <a:rPr lang="ru-RU" sz="2400" dirty="0" smtClean="0"/>
              <a:t>Первой цифрой может быть любая из четырёх </a:t>
            </a:r>
            <a:r>
              <a:rPr lang="ru-RU" sz="2400" dirty="0" err="1" smtClean="0"/>
              <a:t>цифр,Второй</a:t>
            </a:r>
            <a:r>
              <a:rPr lang="ru-RU" sz="2400" dirty="0" smtClean="0"/>
              <a:t>- любая из трёх </a:t>
            </a:r>
            <a:r>
              <a:rPr lang="ru-RU" sz="2400" dirty="0" err="1" smtClean="0"/>
              <a:t>других,а</a:t>
            </a:r>
            <a:r>
              <a:rPr lang="ru-RU" sz="2400" dirty="0" smtClean="0"/>
              <a:t> </a:t>
            </a:r>
            <a:r>
              <a:rPr lang="ru-RU" sz="2400" dirty="0" err="1" smtClean="0"/>
              <a:t>третьей-любая</a:t>
            </a:r>
            <a:r>
              <a:rPr lang="ru-RU" sz="2400" dirty="0" smtClean="0"/>
              <a:t> из двух других. Получаем</a:t>
            </a:r>
          </a:p>
          <a:p>
            <a:pPr>
              <a:buNone/>
            </a:pPr>
            <a:r>
              <a:rPr lang="ru-RU" sz="2400" b="1" u="sng" dirty="0" smtClean="0"/>
              <a:t>Первая</a:t>
            </a:r>
          </a:p>
          <a:p>
            <a:pPr>
              <a:buNone/>
            </a:pPr>
            <a:endParaRPr lang="ru-RU" sz="2400" b="1" u="sng" dirty="0" smtClean="0"/>
          </a:p>
          <a:p>
            <a:pPr>
              <a:buNone/>
            </a:pPr>
            <a:r>
              <a:rPr lang="ru-RU" sz="2400" b="1" u="sng" dirty="0" smtClean="0"/>
              <a:t>Вторая</a:t>
            </a:r>
          </a:p>
          <a:p>
            <a:pPr>
              <a:buNone/>
            </a:pPr>
            <a:endParaRPr lang="ru-RU" sz="2400" b="1" u="sng" dirty="0" smtClean="0"/>
          </a:p>
          <a:p>
            <a:pPr>
              <a:buNone/>
            </a:pPr>
            <a:endParaRPr lang="ru-RU" sz="2400" b="1" u="sng" dirty="0" smtClean="0"/>
          </a:p>
          <a:p>
            <a:pPr>
              <a:buNone/>
            </a:pPr>
            <a:endParaRPr lang="ru-RU" sz="2400" b="1" u="sng" dirty="0" smtClean="0"/>
          </a:p>
          <a:p>
            <a:pPr>
              <a:buNone/>
            </a:pPr>
            <a:endParaRPr lang="ru-RU" sz="2400" b="1" u="sng" dirty="0" smtClean="0"/>
          </a:p>
          <a:p>
            <a:pPr>
              <a:buNone/>
            </a:pPr>
            <a:r>
              <a:rPr lang="ru-RU" sz="2400" b="1" u="sng" dirty="0" smtClean="0"/>
              <a:t>Третья</a:t>
            </a:r>
            <a:r>
              <a:rPr lang="ru-RU" sz="2400" b="1" dirty="0" smtClean="0"/>
              <a:t>  684846          682826     482824         462624            </a:t>
            </a:r>
          </a:p>
          <a:p>
            <a:pPr>
              <a:buNone/>
            </a:pPr>
            <a:r>
              <a:rPr lang="ru-RU" sz="2000" b="1" u="sng" dirty="0" smtClean="0"/>
              <a:t>Всего  из данных цифр можно составить   </a:t>
            </a:r>
            <a:r>
              <a:rPr lang="ru-RU" sz="3600" b="1" u="sng" dirty="0" smtClean="0">
                <a:solidFill>
                  <a:srgbClr val="FF0000"/>
                </a:solidFill>
              </a:rPr>
              <a:t>4*3*2=24 </a:t>
            </a:r>
            <a:r>
              <a:rPr lang="ru-RU" sz="1600" b="1" u="sng" dirty="0" smtClean="0">
                <a:solidFill>
                  <a:srgbClr val="FF0000"/>
                </a:solidFill>
              </a:rPr>
              <a:t>числа   </a:t>
            </a:r>
          </a:p>
          <a:p>
            <a:pPr>
              <a:buNone/>
            </a:pPr>
            <a:endParaRPr lang="ru-RU" sz="2400" b="1" u="sng" dirty="0" smtClean="0"/>
          </a:p>
          <a:p>
            <a:pPr>
              <a:buNone/>
            </a:pPr>
            <a:endParaRPr lang="ru-RU" sz="2400" b="1" u="sng" dirty="0" smtClean="0"/>
          </a:p>
          <a:p>
            <a:pPr>
              <a:buNone/>
            </a:pPr>
            <a:endParaRPr lang="ru-RU" sz="2400" b="1" u="sng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843808" y="2204864"/>
            <a:ext cx="91440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11960" y="2204864"/>
            <a:ext cx="93610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96136" y="2132856"/>
            <a:ext cx="98640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7164288" y="2132856"/>
            <a:ext cx="1008112" cy="36004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8" name="Блок-схема: узел 7"/>
          <p:cNvSpPr/>
          <p:nvPr/>
        </p:nvSpPr>
        <p:spPr>
          <a:xfrm>
            <a:off x="2699792" y="314096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9" name="Блок-схема: узел 8"/>
          <p:cNvSpPr/>
          <p:nvPr/>
        </p:nvSpPr>
        <p:spPr>
          <a:xfrm>
            <a:off x="3059832" y="314096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10" name="Блок-схема: узел 9"/>
          <p:cNvSpPr/>
          <p:nvPr/>
        </p:nvSpPr>
        <p:spPr>
          <a:xfrm>
            <a:off x="3419872" y="314096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11" name="Блок-схема: узел 10"/>
          <p:cNvSpPr/>
          <p:nvPr/>
        </p:nvSpPr>
        <p:spPr>
          <a:xfrm>
            <a:off x="4139952" y="3068960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2" name="Блок-схема: узел 11"/>
          <p:cNvSpPr/>
          <p:nvPr/>
        </p:nvSpPr>
        <p:spPr>
          <a:xfrm>
            <a:off x="4427984" y="3068960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13" name="Блок-схема: узел 12"/>
          <p:cNvSpPr/>
          <p:nvPr/>
        </p:nvSpPr>
        <p:spPr>
          <a:xfrm>
            <a:off x="4788024" y="3068960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14" name="Блок-схема: узел 13"/>
          <p:cNvSpPr/>
          <p:nvPr/>
        </p:nvSpPr>
        <p:spPr>
          <a:xfrm>
            <a:off x="5508104" y="3068960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6" name="Блок-схема: узел 15"/>
          <p:cNvSpPr/>
          <p:nvPr/>
        </p:nvSpPr>
        <p:spPr>
          <a:xfrm>
            <a:off x="5868144" y="3068960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7" name="Блок-схема: узел 16"/>
          <p:cNvSpPr/>
          <p:nvPr/>
        </p:nvSpPr>
        <p:spPr>
          <a:xfrm>
            <a:off x="6228184" y="3068960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18" name="Блок-схема: узел 17"/>
          <p:cNvSpPr/>
          <p:nvPr/>
        </p:nvSpPr>
        <p:spPr>
          <a:xfrm>
            <a:off x="7020272" y="2996952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9" name="Блок-схема: узел 18"/>
          <p:cNvSpPr/>
          <p:nvPr/>
        </p:nvSpPr>
        <p:spPr>
          <a:xfrm>
            <a:off x="7380312" y="2996952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20" name="Блок-схема: узел 19"/>
          <p:cNvSpPr/>
          <p:nvPr/>
        </p:nvSpPr>
        <p:spPr>
          <a:xfrm>
            <a:off x="7740352" y="2996952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cxnSp>
        <p:nvCxnSpPr>
          <p:cNvPr id="24" name="Прямая со стрелкой 23"/>
          <p:cNvCxnSpPr>
            <a:stCxn id="8" idx="4"/>
          </p:cNvCxnSpPr>
          <p:nvPr/>
        </p:nvCxnSpPr>
        <p:spPr>
          <a:xfrm flipH="1">
            <a:off x="2699792" y="3598168"/>
            <a:ext cx="228600" cy="1631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8" idx="4"/>
          </p:cNvCxnSpPr>
          <p:nvPr/>
        </p:nvCxnSpPr>
        <p:spPr>
          <a:xfrm flipH="1">
            <a:off x="2915816" y="3598168"/>
            <a:ext cx="12576" cy="1631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9" idx="4"/>
          </p:cNvCxnSpPr>
          <p:nvPr/>
        </p:nvCxnSpPr>
        <p:spPr>
          <a:xfrm flipH="1">
            <a:off x="3059832" y="3598168"/>
            <a:ext cx="228600" cy="1703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9" idx="4"/>
          </p:cNvCxnSpPr>
          <p:nvPr/>
        </p:nvCxnSpPr>
        <p:spPr>
          <a:xfrm flipH="1">
            <a:off x="3275856" y="3598168"/>
            <a:ext cx="12576" cy="1703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10" idx="4"/>
          </p:cNvCxnSpPr>
          <p:nvPr/>
        </p:nvCxnSpPr>
        <p:spPr>
          <a:xfrm flipH="1">
            <a:off x="3419872" y="3598168"/>
            <a:ext cx="228600" cy="1703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0" idx="4"/>
          </p:cNvCxnSpPr>
          <p:nvPr/>
        </p:nvCxnSpPr>
        <p:spPr>
          <a:xfrm flipH="1">
            <a:off x="3635896" y="3598168"/>
            <a:ext cx="12576" cy="1703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11" idx="4"/>
          </p:cNvCxnSpPr>
          <p:nvPr/>
        </p:nvCxnSpPr>
        <p:spPr>
          <a:xfrm flipH="1">
            <a:off x="4355976" y="3526160"/>
            <a:ext cx="12576" cy="1775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11" idx="4"/>
          </p:cNvCxnSpPr>
          <p:nvPr/>
        </p:nvCxnSpPr>
        <p:spPr>
          <a:xfrm>
            <a:off x="4368552" y="3526160"/>
            <a:ext cx="131440" cy="1847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4644008" y="3573016"/>
            <a:ext cx="72008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stCxn id="12" idx="4"/>
          </p:cNvCxnSpPr>
          <p:nvPr/>
        </p:nvCxnSpPr>
        <p:spPr>
          <a:xfrm>
            <a:off x="4656584" y="3526160"/>
            <a:ext cx="203448" cy="1775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stCxn id="13" idx="4"/>
          </p:cNvCxnSpPr>
          <p:nvPr/>
        </p:nvCxnSpPr>
        <p:spPr>
          <a:xfrm flipH="1">
            <a:off x="5004048" y="3526160"/>
            <a:ext cx="12576" cy="1847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>
            <a:stCxn id="13" idx="4"/>
          </p:cNvCxnSpPr>
          <p:nvPr/>
        </p:nvCxnSpPr>
        <p:spPr>
          <a:xfrm>
            <a:off x="5016624" y="3526160"/>
            <a:ext cx="131440" cy="1847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4" idx="2"/>
            <a:endCxn id="8" idx="0"/>
          </p:cNvCxnSpPr>
          <p:nvPr/>
        </p:nvCxnSpPr>
        <p:spPr>
          <a:xfrm flipH="1">
            <a:off x="2928392" y="2492896"/>
            <a:ext cx="372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stCxn id="4" idx="2"/>
            <a:endCxn id="9" idx="0"/>
          </p:cNvCxnSpPr>
          <p:nvPr/>
        </p:nvCxnSpPr>
        <p:spPr>
          <a:xfrm flipH="1">
            <a:off x="3288432" y="2492896"/>
            <a:ext cx="1257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stCxn id="4" idx="2"/>
            <a:endCxn id="10" idx="0"/>
          </p:cNvCxnSpPr>
          <p:nvPr/>
        </p:nvCxnSpPr>
        <p:spPr>
          <a:xfrm>
            <a:off x="3301008" y="2492896"/>
            <a:ext cx="34746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stCxn id="5" idx="2"/>
            <a:endCxn id="11" idx="0"/>
          </p:cNvCxnSpPr>
          <p:nvPr/>
        </p:nvCxnSpPr>
        <p:spPr>
          <a:xfrm flipH="1">
            <a:off x="4368552" y="2564904"/>
            <a:ext cx="31146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5" idx="2"/>
            <a:endCxn id="12" idx="0"/>
          </p:cNvCxnSpPr>
          <p:nvPr/>
        </p:nvCxnSpPr>
        <p:spPr>
          <a:xfrm flipH="1">
            <a:off x="4656584" y="2564904"/>
            <a:ext cx="2342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endCxn id="13" idx="0"/>
          </p:cNvCxnSpPr>
          <p:nvPr/>
        </p:nvCxnSpPr>
        <p:spPr>
          <a:xfrm>
            <a:off x="4716016" y="2636912"/>
            <a:ext cx="30060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>
            <a:stCxn id="6" idx="2"/>
            <a:endCxn id="14" idx="0"/>
          </p:cNvCxnSpPr>
          <p:nvPr/>
        </p:nvCxnSpPr>
        <p:spPr>
          <a:xfrm flipH="1">
            <a:off x="5736704" y="2492896"/>
            <a:ext cx="55263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>
            <a:endCxn id="16" idx="0"/>
          </p:cNvCxnSpPr>
          <p:nvPr/>
        </p:nvCxnSpPr>
        <p:spPr>
          <a:xfrm flipH="1">
            <a:off x="6096744" y="2564904"/>
            <a:ext cx="20344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>
            <a:endCxn id="17" idx="0"/>
          </p:cNvCxnSpPr>
          <p:nvPr/>
        </p:nvCxnSpPr>
        <p:spPr>
          <a:xfrm>
            <a:off x="6300192" y="2564904"/>
            <a:ext cx="15659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>
            <a:stCxn id="7" idx="2"/>
            <a:endCxn id="18" idx="0"/>
          </p:cNvCxnSpPr>
          <p:nvPr/>
        </p:nvCxnSpPr>
        <p:spPr>
          <a:xfrm flipH="1">
            <a:off x="7248872" y="2492896"/>
            <a:ext cx="41947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>
            <a:stCxn id="7" idx="2"/>
            <a:endCxn id="19" idx="0"/>
          </p:cNvCxnSpPr>
          <p:nvPr/>
        </p:nvCxnSpPr>
        <p:spPr>
          <a:xfrm flipH="1">
            <a:off x="7608912" y="2492896"/>
            <a:ext cx="5943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>
            <a:stCxn id="7" idx="2"/>
            <a:endCxn id="20" idx="0"/>
          </p:cNvCxnSpPr>
          <p:nvPr/>
        </p:nvCxnSpPr>
        <p:spPr>
          <a:xfrm>
            <a:off x="7668344" y="2492896"/>
            <a:ext cx="30060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>
            <a:stCxn id="14" idx="4"/>
          </p:cNvCxnSpPr>
          <p:nvPr/>
        </p:nvCxnSpPr>
        <p:spPr>
          <a:xfrm flipH="1">
            <a:off x="5580112" y="3526160"/>
            <a:ext cx="156592" cy="1775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>
            <a:off x="5796136" y="3573016"/>
            <a:ext cx="0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>
            <a:stCxn id="16" idx="4"/>
          </p:cNvCxnSpPr>
          <p:nvPr/>
        </p:nvCxnSpPr>
        <p:spPr>
          <a:xfrm flipH="1">
            <a:off x="5940152" y="3526160"/>
            <a:ext cx="156592" cy="1775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>
            <a:off x="6084168" y="3573016"/>
            <a:ext cx="72008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>
            <a:stCxn id="17" idx="4"/>
          </p:cNvCxnSpPr>
          <p:nvPr/>
        </p:nvCxnSpPr>
        <p:spPr>
          <a:xfrm flipH="1">
            <a:off x="6300192" y="3526160"/>
            <a:ext cx="156592" cy="1775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/>
          <p:nvPr/>
        </p:nvCxnSpPr>
        <p:spPr>
          <a:xfrm>
            <a:off x="6444208" y="3573016"/>
            <a:ext cx="0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>
            <a:stCxn id="18" idx="4"/>
          </p:cNvCxnSpPr>
          <p:nvPr/>
        </p:nvCxnSpPr>
        <p:spPr>
          <a:xfrm flipH="1">
            <a:off x="7164288" y="3454152"/>
            <a:ext cx="84584" cy="1847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>
            <a:off x="7236296" y="3501008"/>
            <a:ext cx="72008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 стрелкой 95"/>
          <p:cNvCxnSpPr/>
          <p:nvPr/>
        </p:nvCxnSpPr>
        <p:spPr>
          <a:xfrm flipH="1">
            <a:off x="7452320" y="3501008"/>
            <a:ext cx="144016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 стрелкой 97"/>
          <p:cNvCxnSpPr/>
          <p:nvPr/>
        </p:nvCxnSpPr>
        <p:spPr>
          <a:xfrm>
            <a:off x="7596336" y="3501008"/>
            <a:ext cx="72008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 стрелкой 99"/>
          <p:cNvCxnSpPr/>
          <p:nvPr/>
        </p:nvCxnSpPr>
        <p:spPr>
          <a:xfrm flipH="1">
            <a:off x="7812360" y="3501008"/>
            <a:ext cx="144016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/>
          <p:nvPr/>
        </p:nvCxnSpPr>
        <p:spPr>
          <a:xfrm>
            <a:off x="7956376" y="3501008"/>
            <a:ext cx="0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:\Program Files\Microsoft Office\MEDIA\OFFICE12\Bullets\BD14757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14850" y="3371850"/>
            <a:ext cx="114300" cy="114300"/>
          </a:xfrm>
          <a:prstGeom prst="rect">
            <a:avLst/>
          </a:prstGeom>
          <a:noFill/>
        </p:spPr>
      </p:pic>
      <p:pic>
        <p:nvPicPr>
          <p:cNvPr id="1027" name="Picture 3" descr="H:\Program Files\Microsoft Office\MEDIA\OFFICE12\Bullets\BD14791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3357562"/>
            <a:ext cx="142875" cy="1428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4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4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1" grpId="1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1337</TotalTime>
  <Words>1858</Words>
  <Application>Microsoft Office PowerPoint</Application>
  <PresentationFormat>Экран (4:3)</PresentationFormat>
  <Paragraphs>375</Paragraphs>
  <Slides>31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Солнцестояние</vt:lpstr>
      <vt:lpstr>Презентация PowerPoint</vt:lpstr>
      <vt:lpstr>Презентация PowerPoint</vt:lpstr>
      <vt:lpstr>Что такое комбинаторика?</vt:lpstr>
      <vt:lpstr>Займёмся делом!</vt:lpstr>
      <vt:lpstr>Рассуждаем далее</vt:lpstr>
      <vt:lpstr> Рассуждаем далее</vt:lpstr>
      <vt:lpstr>Вывод:</vt:lpstr>
      <vt:lpstr>Задача №96</vt:lpstr>
      <vt:lpstr>Задача№228</vt:lpstr>
      <vt:lpstr>Можно заглянуть в будущее! </vt:lpstr>
      <vt:lpstr>Задача№283</vt:lpstr>
      <vt:lpstr>Задача№323</vt:lpstr>
      <vt:lpstr>Задача№356</vt:lpstr>
      <vt:lpstr>Задача№401</vt:lpstr>
      <vt:lpstr>Задача №510</vt:lpstr>
      <vt:lpstr>Презентация PowerPoint</vt:lpstr>
      <vt:lpstr>Составим    таблицу</vt:lpstr>
      <vt:lpstr>Презентация PowerPoint</vt:lpstr>
      <vt:lpstr>Задача№2</vt:lpstr>
      <vt:lpstr>Ещё раз подтвердим правило умножения</vt:lpstr>
      <vt:lpstr>Дерево возможных вариантов</vt:lpstr>
      <vt:lpstr>Задача №694 (напомним)</vt:lpstr>
      <vt:lpstr>Роскошное дерево вариантов!   Правило умножения.   Понятие факториала!</vt:lpstr>
      <vt:lpstr>Задача №807</vt:lpstr>
      <vt:lpstr>Понятие перестановки</vt:lpstr>
      <vt:lpstr>Задача №835</vt:lpstr>
      <vt:lpstr>Задача №922</vt:lpstr>
      <vt:lpstr>Задача № 1035</vt:lpstr>
      <vt:lpstr>Задача №1071</vt:lpstr>
      <vt:lpstr>Задача№1728</vt:lpstr>
      <vt:lpstr>Спасибо за внимание!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Простейшие комбинаторные задачи</dc:title>
  <dc:creator>Admin</dc:creator>
  <cp:lastModifiedBy>Марина</cp:lastModifiedBy>
  <cp:revision>120</cp:revision>
  <dcterms:created xsi:type="dcterms:W3CDTF">2012-07-22T11:26:24Z</dcterms:created>
  <dcterms:modified xsi:type="dcterms:W3CDTF">2020-12-13T18:00:50Z</dcterms:modified>
</cp:coreProperties>
</file>