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11" r:id="rId2"/>
    <p:sldId id="302" r:id="rId3"/>
    <p:sldId id="279" r:id="rId4"/>
    <p:sldId id="281" r:id="rId5"/>
    <p:sldId id="301" r:id="rId6"/>
    <p:sldId id="274" r:id="rId7"/>
    <p:sldId id="275" r:id="rId8"/>
    <p:sldId id="285" r:id="rId9"/>
    <p:sldId id="286" r:id="rId10"/>
    <p:sldId id="289" r:id="rId11"/>
    <p:sldId id="291" r:id="rId12"/>
    <p:sldId id="292" r:id="rId13"/>
    <p:sldId id="290" r:id="rId14"/>
    <p:sldId id="293" r:id="rId15"/>
    <p:sldId id="294" r:id="rId16"/>
    <p:sldId id="295" r:id="rId17"/>
    <p:sldId id="305" r:id="rId18"/>
    <p:sldId id="306" r:id="rId19"/>
    <p:sldId id="296" r:id="rId20"/>
    <p:sldId id="297" r:id="rId21"/>
    <p:sldId id="298" r:id="rId22"/>
    <p:sldId id="299" r:id="rId23"/>
    <p:sldId id="300" r:id="rId24"/>
    <p:sldId id="307" r:id="rId25"/>
    <p:sldId id="310" r:id="rId26"/>
    <p:sldId id="27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D2"/>
    <a:srgbClr val="EFE9C9"/>
    <a:srgbClr val="32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70" d="100"/>
          <a:sy n="70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DF5DA-BE76-4B23-91F6-2888673096EC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5D08B-07E4-437D-8288-D5E051859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46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14678" y="-24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</a:t>
            </a:r>
            <a:endParaRPr lang="en-US" sz="36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857232"/>
            <a:ext cx="3852890" cy="52689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57232"/>
            <a:ext cx="3852890" cy="52689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10" y="788974"/>
            <a:ext cx="385447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10" y="1500174"/>
            <a:ext cx="3854478" cy="46656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788974"/>
            <a:ext cx="378462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00174"/>
            <a:ext cx="3784627" cy="46259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785794"/>
            <a:ext cx="2751165" cy="64930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85794"/>
            <a:ext cx="4854602" cy="5340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4348" y="1435100"/>
            <a:ext cx="275116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14355"/>
            <a:ext cx="5486400" cy="4013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596" y="-24"/>
            <a:ext cx="8229600" cy="654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48" y="831863"/>
            <a:ext cx="7715304" cy="5311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7544" y="692696"/>
            <a:ext cx="8062664" cy="307427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46D2"/>
                </a:solidFill>
                <a:latin typeface="Monotype Corsiva" panose="03010101010201010101" pitchFamily="66" charset="0"/>
              </a:rPr>
              <a:t>Презентация по математике на тему </a:t>
            </a:r>
            <a:r>
              <a:rPr lang="ru-RU" b="1" dirty="0" smtClean="0">
                <a:solidFill>
                  <a:srgbClr val="0046D2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46D2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46D2"/>
                </a:solidFill>
                <a:latin typeface="Monotype Corsiva" panose="03010101010201010101" pitchFamily="66" charset="0"/>
              </a:rPr>
              <a:t>«</a:t>
            </a:r>
            <a:r>
              <a:rPr lang="ru-RU" b="1" dirty="0" smtClean="0">
                <a:solidFill>
                  <a:srgbClr val="0046D2"/>
                </a:solidFill>
                <a:latin typeface="Monotype Corsiva" panose="03010101010201010101" pitchFamily="66" charset="0"/>
              </a:rPr>
              <a:t>МАТЕМАТИЧЕСКИЕ  ФОКУСЫ»</a:t>
            </a:r>
            <a:endParaRPr lang="ru-RU" b="1" dirty="0">
              <a:solidFill>
                <a:srgbClr val="0046D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b="1" dirty="0" smtClean="0"/>
          </a:p>
          <a:p>
            <a:pPr eaLnBrk="1" hangingPunct="1"/>
            <a:endParaRPr lang="ru-RU" altLang="ru-RU" b="1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3314459" y="4127012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4008">
              <a:spcBef>
                <a:spcPts val="0"/>
              </a:spcBef>
              <a:buClr>
                <a:srgbClr val="2DA2BF"/>
              </a:buClr>
              <a:buSzPct val="68000"/>
            </a:pPr>
            <a:r>
              <a:rPr lang="ru-RU" b="1" dirty="0" smtClean="0">
                <a:solidFill>
                  <a:srgbClr val="004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Подготовила: </a:t>
            </a:r>
            <a:r>
              <a:rPr lang="ru-RU" b="1" dirty="0" err="1" smtClean="0">
                <a:solidFill>
                  <a:srgbClr val="004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Кретинина</a:t>
            </a:r>
            <a:r>
              <a:rPr lang="ru-RU" b="1" dirty="0" smtClean="0">
                <a:solidFill>
                  <a:srgbClr val="004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Марина Анатольевна</a:t>
            </a:r>
          </a:p>
          <a:p>
            <a:pPr marR="64008">
              <a:spcBef>
                <a:spcPts val="0"/>
              </a:spcBef>
              <a:buClr>
                <a:srgbClr val="2DA2BF"/>
              </a:buClr>
              <a:buSzPct val="68000"/>
            </a:pPr>
            <a:r>
              <a:rPr lang="ru-RU" b="1" dirty="0">
                <a:solidFill>
                  <a:srgbClr val="004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b="1" dirty="0" smtClean="0">
                <a:solidFill>
                  <a:srgbClr val="004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учитель математики</a:t>
            </a:r>
          </a:p>
          <a:p>
            <a:pPr marR="64008">
              <a:spcBef>
                <a:spcPts val="0"/>
              </a:spcBef>
              <a:buClr>
                <a:srgbClr val="2DA2BF"/>
              </a:buClr>
              <a:buSzPct val="68000"/>
            </a:pPr>
            <a:r>
              <a:rPr lang="ru-RU" b="1" dirty="0">
                <a:solidFill>
                  <a:srgbClr val="004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b="1" dirty="0" smtClean="0">
                <a:solidFill>
                  <a:srgbClr val="004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МБОУ «</a:t>
            </a:r>
            <a:r>
              <a:rPr lang="ru-RU" b="1" dirty="0" err="1" smtClean="0">
                <a:solidFill>
                  <a:srgbClr val="004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Краснолипьевская</a:t>
            </a:r>
            <a:r>
              <a:rPr lang="ru-RU" b="1" dirty="0" smtClean="0">
                <a:solidFill>
                  <a:srgbClr val="004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школа»</a:t>
            </a:r>
            <a:endParaRPr lang="ru-RU" b="1" dirty="0">
              <a:solidFill>
                <a:srgbClr val="0046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://www.atstockillustration.com/wp-content/uploads/symbiostock_rf_content/8946-magician-wand-and-top-hat-tri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862" y="3567540"/>
            <a:ext cx="2631002" cy="2319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585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76672"/>
            <a:ext cx="705678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5400" b="1" dirty="0" smtClean="0">
                <a:solidFill>
                  <a:srgbClr val="0046D2"/>
                </a:solidFill>
                <a:latin typeface="Gabriola" panose="04040605051002020D02" pitchFamily="82" charset="0"/>
                <a:ea typeface="Times New Roman" panose="02020603050405020304" pitchFamily="18" charset="0"/>
              </a:rPr>
              <a:t>   </a:t>
            </a:r>
            <a:r>
              <a:rPr lang="ru-RU" sz="6000" b="1" dirty="0" smtClean="0">
                <a:solidFill>
                  <a:srgbClr val="0046D2"/>
                </a:solidFill>
                <a:latin typeface="Gabriola" panose="04040605051002020D02" pitchFamily="82" charset="0"/>
                <a:ea typeface="Times New Roman" panose="02020603050405020304" pitchFamily="18" charset="0"/>
              </a:rPr>
              <a:t>Фокус «Неизменяемая </a:t>
            </a:r>
            <a:r>
              <a:rPr lang="ru-RU" sz="6000" b="1" dirty="0">
                <a:solidFill>
                  <a:srgbClr val="0046D2"/>
                </a:solidFill>
                <a:latin typeface="Gabriola" panose="04040605051002020D02" pitchFamily="82" charset="0"/>
                <a:ea typeface="Times New Roman" panose="02020603050405020304" pitchFamily="18" charset="0"/>
              </a:rPr>
              <a:t>цифра</a:t>
            </a:r>
            <a:r>
              <a:rPr lang="ru-RU" sz="6000" b="1" dirty="0" smtClean="0">
                <a:solidFill>
                  <a:srgbClr val="0046D2"/>
                </a:solidFill>
                <a:latin typeface="Gabriola" panose="04040605051002020D02" pitchFamily="82" charset="0"/>
                <a:ea typeface="Times New Roman" panose="02020603050405020304" pitchFamily="18" charset="0"/>
              </a:rPr>
              <a:t>»</a:t>
            </a:r>
            <a:endParaRPr lang="ru-RU" sz="6000" b="1" dirty="0">
              <a:solidFill>
                <a:srgbClr val="0046D2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1"/>
            <a:ext cx="7931224" cy="384502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Загадайте любое число от 1 до 9.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Умножьте его на 2.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Прибавьте 5.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Умножьте его на 9.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Найдите сумму цифр получившегося числа.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Умножьте  на 5.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Ответ:  45-задуманное число.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4437112"/>
            <a:ext cx="2783806" cy="1921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ÐÐ°ÑÑÐ¸Ð½ÐºÐ¸ Ð¿Ð¾ Ð·Ð°Ð¿ÑÐ¾ÑÑ ÑÐ¸ÑÑÑ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0045">
            <a:off x="635106" y="576918"/>
            <a:ext cx="1550122" cy="703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00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Разгадка фокуса</a:t>
            </a:r>
            <a:endParaRPr lang="ru-RU" sz="54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1226" y="1556792"/>
            <a:ext cx="6936752" cy="4525963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любое число умножить на 9, а затем сложить сумму цифр получившегося числа, то сумма цифр будет равна 9. </a:t>
            </a:r>
            <a:endParaRPr lang="ru-RU" sz="28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А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умножении числа 9 на 5   будет 45.</a:t>
            </a:r>
            <a:endParaRPr lang="ru-RU" sz="28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83876">
            <a:off x="2195396" y="4154644"/>
            <a:ext cx="4908410" cy="1786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23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46D2"/>
                </a:solidFill>
                <a:latin typeface="Gabriola" panose="04040605051002020D02" pitchFamily="82" charset="0"/>
              </a:rPr>
              <a:t>Фокус «Волшебная таблица»</a:t>
            </a:r>
            <a:endParaRPr lang="ru-RU" sz="5400" b="1" dirty="0">
              <a:solidFill>
                <a:srgbClr val="0046D2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764704"/>
            <a:ext cx="7344816" cy="425570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  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Вы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видите таблицу, в которой специальным образом в пяти столбцах записаны числа от 1 до 31.</a:t>
            </a:r>
          </a:p>
          <a:p>
            <a:pPr marL="0" indent="0" algn="just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    Я предлагаю задумать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любое число из этой таблицы и указать, в каких столбиках таблицы находится это число.</a:t>
            </a:r>
          </a:p>
          <a:p>
            <a:pPr marL="0" indent="0" algn="just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    После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этого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я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назову задуманное Вами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число.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4500731"/>
            <a:ext cx="1714211" cy="1943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4" name="Picture 2" descr="ÐÐ°ÑÑÐ¸Ð½ÐºÐ¸ Ð¿Ð¾ Ð·Ð°Ð¿ÑÐ¾ÑÑ ÑÐ¾ÐºÑÑÑ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8628">
            <a:off x="5179232" y="4584606"/>
            <a:ext cx="1725474" cy="17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89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latin typeface="Gabriola" panose="04040605051002020D02" pitchFamily="82" charset="0"/>
              </a:rPr>
              <a:t>«Волшебная </a:t>
            </a:r>
            <a:r>
              <a:rPr lang="ru-RU" b="1" dirty="0">
                <a:solidFill>
                  <a:srgbClr val="00B0F0"/>
                </a:solidFill>
                <a:latin typeface="Gabriola" panose="04040605051002020D02" pitchFamily="82" charset="0"/>
              </a:rPr>
              <a:t>таблица»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1124458"/>
              </p:ext>
            </p:extLst>
          </p:nvPr>
        </p:nvGraphicFramePr>
        <p:xfrm>
          <a:off x="827584" y="1113858"/>
          <a:ext cx="4616326" cy="5221720"/>
        </p:xfrm>
        <a:graphic>
          <a:graphicData uri="http://schemas.openxmlformats.org/drawingml/2006/table">
            <a:tbl>
              <a:tblPr/>
              <a:tblGrid>
                <a:gridCol w="917150">
                  <a:extLst>
                    <a:ext uri="{9D8B030D-6E8A-4147-A177-3AD203B41FA5}">
                      <a16:colId xmlns:a16="http://schemas.microsoft.com/office/drawing/2014/main" xmlns="" val="1730381622"/>
                    </a:ext>
                  </a:extLst>
                </a:gridCol>
                <a:gridCol w="927342">
                  <a:extLst>
                    <a:ext uri="{9D8B030D-6E8A-4147-A177-3AD203B41FA5}">
                      <a16:colId xmlns:a16="http://schemas.microsoft.com/office/drawing/2014/main" xmlns="" val="90809366"/>
                    </a:ext>
                  </a:extLst>
                </a:gridCol>
                <a:gridCol w="927342">
                  <a:extLst>
                    <a:ext uri="{9D8B030D-6E8A-4147-A177-3AD203B41FA5}">
                      <a16:colId xmlns:a16="http://schemas.microsoft.com/office/drawing/2014/main" xmlns="" val="3695812626"/>
                    </a:ext>
                  </a:extLst>
                </a:gridCol>
                <a:gridCol w="927342">
                  <a:extLst>
                    <a:ext uri="{9D8B030D-6E8A-4147-A177-3AD203B41FA5}">
                      <a16:colId xmlns:a16="http://schemas.microsoft.com/office/drawing/2014/main" xmlns="" val="281575532"/>
                    </a:ext>
                  </a:extLst>
                </a:gridCol>
                <a:gridCol w="917150">
                  <a:extLst>
                    <a:ext uri="{9D8B030D-6E8A-4147-A177-3AD203B41FA5}">
                      <a16:colId xmlns:a16="http://schemas.microsoft.com/office/drawing/2014/main" xmlns="" val="1467114284"/>
                    </a:ext>
                  </a:extLst>
                </a:gridCol>
              </a:tblGrid>
              <a:tr h="307160">
                <a:tc>
                  <a:txBody>
                    <a:bodyPr/>
                    <a:lstStyle/>
                    <a:p>
                      <a:r>
                        <a:rPr lang="ru-RU" sz="1300" b="1" dirty="0">
                          <a:effectLst/>
                        </a:rPr>
                        <a:t>1</a:t>
                      </a:r>
                      <a:endParaRPr lang="ru-RU" sz="1300" dirty="0">
                        <a:effectLst/>
                      </a:endParaRP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>
                          <a:effectLst/>
                        </a:rPr>
                        <a:t>2</a:t>
                      </a:r>
                      <a:endParaRPr lang="ru-RU" sz="1300">
                        <a:effectLst/>
                      </a:endParaRP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>
                          <a:effectLst/>
                        </a:rPr>
                        <a:t>3</a:t>
                      </a:r>
                      <a:endParaRPr lang="ru-RU" sz="1300">
                        <a:effectLst/>
                      </a:endParaRP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>
                          <a:effectLst/>
                        </a:rPr>
                        <a:t>4</a:t>
                      </a:r>
                      <a:endParaRPr lang="ru-RU" sz="1300">
                        <a:effectLst/>
                      </a:endParaRP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>
                          <a:effectLst/>
                        </a:rPr>
                        <a:t>5</a:t>
                      </a:r>
                      <a:endParaRPr lang="ru-RU" sz="1300">
                        <a:effectLst/>
                      </a:endParaRP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0055195"/>
                  </a:ext>
                </a:extLst>
              </a:tr>
              <a:tr h="307160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4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8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16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4372792"/>
                  </a:ext>
                </a:extLst>
              </a:tr>
              <a:tr h="307160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3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3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5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9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17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7646909"/>
                  </a:ext>
                </a:extLst>
              </a:tr>
              <a:tr h="307160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5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6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6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10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18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5456085"/>
                  </a:ext>
                </a:extLst>
              </a:tr>
              <a:tr h="307160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7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7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effectLst/>
                        </a:rPr>
                        <a:t>7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effectLst/>
                        </a:rPr>
                        <a:t>11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19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4025163"/>
                  </a:ext>
                </a:extLst>
              </a:tr>
              <a:tr h="307160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9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10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12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12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20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2314197"/>
                  </a:ext>
                </a:extLst>
              </a:tr>
              <a:tr h="307160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11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11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13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13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21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1693880"/>
                  </a:ext>
                </a:extLst>
              </a:tr>
              <a:tr h="307160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13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14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14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14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22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3646635"/>
                  </a:ext>
                </a:extLst>
              </a:tr>
              <a:tr h="307160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15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15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15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15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23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9407233"/>
                  </a:ext>
                </a:extLst>
              </a:tr>
              <a:tr h="307160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17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effectLst/>
                        </a:rPr>
                        <a:t>18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20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24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effectLst/>
                        </a:rPr>
                        <a:t>24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0419409"/>
                  </a:ext>
                </a:extLst>
              </a:tr>
              <a:tr h="307160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19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19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21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25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25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4331646"/>
                  </a:ext>
                </a:extLst>
              </a:tr>
              <a:tr h="307160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21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22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22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26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26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3503330"/>
                  </a:ext>
                </a:extLst>
              </a:tr>
              <a:tr h="307160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23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23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23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27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27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1554587"/>
                  </a:ext>
                </a:extLst>
              </a:tr>
              <a:tr h="307160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25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26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28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28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28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9163203"/>
                  </a:ext>
                </a:extLst>
              </a:tr>
              <a:tr h="307160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27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27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29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29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29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8098480"/>
                  </a:ext>
                </a:extLst>
              </a:tr>
              <a:tr h="307160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29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30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30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30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30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5579202"/>
                  </a:ext>
                </a:extLst>
              </a:tr>
              <a:tr h="307160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31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31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31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31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effectLst/>
                        </a:rPr>
                        <a:t>31</a:t>
                      </a:r>
                    </a:p>
                  </a:txBody>
                  <a:tcPr marL="34308" marR="34308" marT="34308" marB="3430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030179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81746">
            <a:off x="5931441" y="2556194"/>
            <a:ext cx="2337048" cy="2337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77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Разгадка фокуса</a:t>
            </a:r>
            <a:endParaRPr lang="ru-RU" sz="54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435280" cy="5069160"/>
          </a:xfrm>
        </p:spPr>
        <p:txBody>
          <a:bodyPr>
            <a:normAutofit fontScale="85000" lnSpcReduction="20000"/>
          </a:bodyPr>
          <a:lstStyle/>
          <a:p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таблица составлена следующим образом: каждому столбцу соответствует определённое число, вычислив сумму которых фокусник и угадывает выбранное Вами </a:t>
            </a:r>
            <a:r>
              <a:rPr lang="ru-RU" sz="3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</a:t>
            </a:r>
          </a:p>
          <a:p>
            <a:endParaRPr lang="ru-RU" sz="31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Вы задумали число 27.</a:t>
            </a:r>
          </a:p>
          <a:p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число находится в 1-ом, 2-ом, 4-ом и 5-ом столбиках.</a:t>
            </a:r>
          </a:p>
          <a:p>
            <a:r>
              <a:rPr lang="ru-RU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сложить числа, расположенные в первой строке таблицы в соответствующих столбиках, и получим задуманное число. (1+2+8+16=27).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 smtClean="0">
              <a:solidFill>
                <a:srgbClr val="333333"/>
              </a:solidFill>
              <a:latin typeface="Open Sans"/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322027"/>
              </p:ext>
            </p:extLst>
          </p:nvPr>
        </p:nvGraphicFramePr>
        <p:xfrm>
          <a:off x="1043608" y="2060848"/>
          <a:ext cx="5762625" cy="739140"/>
        </p:xfrm>
        <a:graphic>
          <a:graphicData uri="http://schemas.openxmlformats.org/drawingml/2006/table">
            <a:tbl>
              <a:tblPr/>
              <a:tblGrid>
                <a:gridCol w="1146273">
                  <a:extLst>
                    <a:ext uri="{9D8B030D-6E8A-4147-A177-3AD203B41FA5}">
                      <a16:colId xmlns:a16="http://schemas.microsoft.com/office/drawing/2014/main" xmlns="" val="1700339797"/>
                    </a:ext>
                  </a:extLst>
                </a:gridCol>
                <a:gridCol w="1156693">
                  <a:extLst>
                    <a:ext uri="{9D8B030D-6E8A-4147-A177-3AD203B41FA5}">
                      <a16:colId xmlns:a16="http://schemas.microsoft.com/office/drawing/2014/main" xmlns="" val="3238574092"/>
                    </a:ext>
                  </a:extLst>
                </a:gridCol>
                <a:gridCol w="1156693">
                  <a:extLst>
                    <a:ext uri="{9D8B030D-6E8A-4147-A177-3AD203B41FA5}">
                      <a16:colId xmlns:a16="http://schemas.microsoft.com/office/drawing/2014/main" xmlns="" val="3125937266"/>
                    </a:ext>
                  </a:extLst>
                </a:gridCol>
                <a:gridCol w="1156693">
                  <a:extLst>
                    <a:ext uri="{9D8B030D-6E8A-4147-A177-3AD203B41FA5}">
                      <a16:colId xmlns:a16="http://schemas.microsoft.com/office/drawing/2014/main" xmlns="" val="1709912042"/>
                    </a:ext>
                  </a:extLst>
                </a:gridCol>
                <a:gridCol w="1146273">
                  <a:extLst>
                    <a:ext uri="{9D8B030D-6E8A-4147-A177-3AD203B41FA5}">
                      <a16:colId xmlns:a16="http://schemas.microsoft.com/office/drawing/2014/main" xmlns="" val="24991279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b="1" dirty="0">
                          <a:effectLst/>
                        </a:rPr>
                        <a:t>1</a:t>
                      </a:r>
                      <a:endParaRPr lang="ru-RU" dirty="0">
                        <a:effectLst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>
                          <a:effectLst/>
                        </a:rPr>
                        <a:t>2</a:t>
                      </a:r>
                      <a:endParaRPr lang="ru-RU">
                        <a:effectLst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>
                          <a:effectLst/>
                        </a:rPr>
                        <a:t>3</a:t>
                      </a:r>
                      <a:endParaRPr lang="ru-RU">
                        <a:effectLst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>
                          <a:effectLst/>
                        </a:rPr>
                        <a:t>4</a:t>
                      </a:r>
                      <a:endParaRPr lang="ru-RU">
                        <a:effectLst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>
                          <a:effectLst/>
                        </a:rPr>
                        <a:t>5</a:t>
                      </a:r>
                      <a:endParaRPr lang="ru-RU">
                        <a:effectLst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871837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1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2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>
                          <a:effectLst/>
                        </a:rPr>
                        <a:t>4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8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16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4907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235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>
                <a:solidFill>
                  <a:srgbClr val="0046D2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Фокус “Угадать задуманный день недели”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764704"/>
            <a:ext cx="7373511" cy="48965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   Задумайте </a:t>
            </a:r>
            <a:r>
              <a:rPr lang="ru-RU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любой день недели и превратите его в число(понедельник – 1, вторник – 2 и т.д</a:t>
            </a:r>
            <a:r>
              <a:rPr lang="ru-RU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.)</a:t>
            </a:r>
          </a:p>
          <a:p>
            <a:pPr marL="0" indent="0" algn="just">
              <a:buNone/>
            </a:pPr>
            <a:r>
              <a:rPr lang="ru-RU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  Просим </a:t>
            </a:r>
            <a:r>
              <a:rPr lang="ru-RU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умножить число на 2,</a:t>
            </a:r>
            <a:br>
              <a:rPr lang="ru-RU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прибавить к этому произведению число 5,</a:t>
            </a:r>
            <a:br>
              <a:rPr lang="ru-RU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умножить эту сумму на 5, умножить на 10, вычесть 250. </a:t>
            </a:r>
            <a:endParaRPr lang="ru-RU" sz="3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   Скажите </a:t>
            </a:r>
            <a:r>
              <a:rPr lang="ru-RU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результат</a:t>
            </a:r>
            <a:r>
              <a:rPr lang="ru-RU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ÐÐ°ÑÑÐ¸Ð½ÐºÐ¸ Ð¿Ð¾ Ð·Ð°Ð¿ÑÐ¾ÑÑ ÐºÐ°Ð»ÐµÐ½Ð´Ð°ÑÑ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38" y="4293096"/>
            <a:ext cx="3072342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51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566726"/>
            <a:ext cx="3865796" cy="1143000"/>
          </a:xfrm>
        </p:spPr>
        <p:txBody>
          <a:bodyPr>
            <a:normAutofit/>
          </a:bodyPr>
          <a:lstStyle/>
          <a:p>
            <a:pPr algn="l"/>
            <a:r>
              <a:rPr lang="ru-RU" sz="54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Разгадка фокуса</a:t>
            </a:r>
            <a:endParaRPr lang="ru-RU" sz="54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734" y="2574689"/>
            <a:ext cx="7155529" cy="1708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а задуманное число, тогда </a:t>
            </a:r>
          </a:p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(2а+5) ∙ 5 ∙ 10-250=100а+250-250=100а</a:t>
            </a: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Осталось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поделить на 100.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ÐÐ°ÑÑÐ¸Ð½ÐºÐ¸ Ð¿Ð¾ Ð·Ð°Ð¿ÑÐ¾ÑÑ ÐºÐ°Ð»ÐµÐ½Ð´Ð°ÑÑ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2789335" cy="2043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4293097"/>
            <a:ext cx="2736304" cy="2161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3711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>
                <a:solidFill>
                  <a:srgbClr val="0046D2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Фокус </a:t>
            </a:r>
            <a:r>
              <a:rPr lang="ru-RU" sz="5400" b="1" dirty="0" smtClean="0">
                <a:solidFill>
                  <a:srgbClr val="0046D2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“Счастливый квадрат”</a:t>
            </a:r>
            <a:endParaRPr lang="ru-RU" sz="5400" b="1" dirty="0">
              <a:solidFill>
                <a:srgbClr val="0046D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92696"/>
            <a:ext cx="7488832" cy="5433467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Зрителю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необходимо выбрать на календаре любой месяц и отметить в нем любой квадрат, содержащий 9 чисел. Если вы назовёте меньшее из чисел, я назову сумму всех девяти чисел.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Например: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501008"/>
            <a:ext cx="5469418" cy="2177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917454"/>
            <a:ext cx="1751904" cy="1769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309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Разгадка  фокуса</a:t>
            </a:r>
            <a:endParaRPr lang="ru-RU" sz="54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412776"/>
            <a:ext cx="8206552" cy="2995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4653136"/>
            <a:ext cx="328553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763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63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46D2"/>
                </a:solidFill>
                <a:latin typeface="Gabriola" panose="04040605051002020D02" pitchFamily="82" charset="0"/>
              </a:rPr>
              <a:t>Фокус «Отгадывание выпавшего числа очков»</a:t>
            </a:r>
            <a:endParaRPr lang="ru-RU" dirty="0">
              <a:solidFill>
                <a:srgbClr val="0046D2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124744"/>
            <a:ext cx="7499176" cy="40219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       Зритель бросает три кости, причем, показывающий не смотрит на стол. </a:t>
            </a:r>
          </a:p>
          <a:p>
            <a:pPr marL="0" indent="0">
              <a:buNone/>
            </a:pPr>
            <a:r>
              <a:rPr lang="ru-RU" sz="28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      Число, выпавшее на одной из костей, умножается на два, к полученному произведению прибавляется пять, и результат снова умножается на пять. </a:t>
            </a:r>
          </a:p>
          <a:p>
            <a:pPr marL="0" indent="0">
              <a:buNone/>
            </a:pPr>
            <a:r>
              <a:rPr lang="ru-RU" sz="28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      Число, выпавшее на второй кости, складывается с предыдущей суммой, и результат умножается на десять. </a:t>
            </a:r>
          </a:p>
          <a:p>
            <a:pPr marL="0" indent="0">
              <a:buNone/>
            </a:pPr>
            <a:r>
              <a:rPr lang="ru-RU" sz="28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      Наконец, к последнему числу прибавляется число, выпавшее на третьей кости. </a:t>
            </a:r>
          </a:p>
          <a:p>
            <a:pPr marL="0" indent="0">
              <a:buNone/>
            </a:pPr>
            <a:r>
              <a:rPr lang="ru-RU" sz="28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      Как только показывающий узнает окончательный результат, он немедленно называет три выпавших числа.</a:t>
            </a:r>
            <a:endParaRPr lang="ru-RU" sz="28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ÐÐ°ÑÑÐ¸Ð½ÐºÐ¸ Ð¿Ð¾ Ð·Ð°Ð¿ÑÐ¾ÑÑ Ð¸Ð³ÑÐ°Ð»ÑÐ½ÑÐµ ÐºÐ¾ÑÑ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013176"/>
            <a:ext cx="1820951" cy="151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7390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1177378"/>
            <a:ext cx="5338936" cy="4525963"/>
          </a:xfrm>
        </p:spPr>
        <p:txBody>
          <a:bodyPr/>
          <a:lstStyle/>
          <a:p>
            <a:pPr marL="0" lvl="0" indent="0" algn="ctr" defTabSz="449263" fontAlgn="base">
              <a:spcBef>
                <a:spcPts val="500"/>
              </a:spcBef>
              <a:spcAft>
                <a:spcPts val="500"/>
              </a:spcAft>
              <a:buSzPct val="100000"/>
              <a:buNone/>
            </a:pPr>
            <a:r>
              <a:rPr lang="ru-RU" altLang="ru-RU" sz="4000" dirty="0">
                <a:solidFill>
                  <a:srgbClr val="663399"/>
                </a:solidFill>
                <a:latin typeface="Monotype Corsiva" panose="03010101010201010101" pitchFamily="66" charset="0"/>
                <a:ea typeface="SimSun" panose="02010600030101010101" pitchFamily="2" charset="-122"/>
                <a:cs typeface="Times New Roman"/>
              </a:rPr>
              <a:t> Предмет математики настолько серьезен, что полезно не упускать случаев делать его немного занимательным.</a:t>
            </a:r>
          </a:p>
          <a:p>
            <a:pPr marL="0" lvl="0" indent="0" algn="r" defTabSz="449263" fontAlgn="base">
              <a:spcBef>
                <a:spcPts val="500"/>
              </a:spcBef>
              <a:spcAft>
                <a:spcPts val="500"/>
              </a:spcAft>
              <a:buSzPct val="100000"/>
              <a:buNone/>
            </a:pPr>
            <a:r>
              <a:rPr lang="ru-RU" altLang="ru-RU" sz="4000" i="1" dirty="0">
                <a:solidFill>
                  <a:srgbClr val="663399"/>
                </a:solidFill>
                <a:latin typeface="Monotype Corsiva" panose="03010101010201010101" pitchFamily="66" charset="0"/>
                <a:ea typeface="SimSun" panose="02010600030101010101" pitchFamily="2" charset="-122"/>
                <a:cs typeface="Times New Roman"/>
              </a:rPr>
              <a:t>Б. Паскаль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628800"/>
            <a:ext cx="3158145" cy="362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649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77592"/>
            <a:ext cx="3898776" cy="1143000"/>
          </a:xfrm>
        </p:spPr>
        <p:txBody>
          <a:bodyPr>
            <a:normAutofit/>
          </a:bodyPr>
          <a:lstStyle/>
          <a:p>
            <a:pPr algn="l"/>
            <a:r>
              <a:rPr lang="ru-RU" sz="54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Разгадка фокуса</a:t>
            </a:r>
            <a:endParaRPr lang="ru-RU" sz="54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44824"/>
            <a:ext cx="7776864" cy="259228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последнего числа показывающий отнимает 250. </a:t>
            </a:r>
            <a:endParaRPr lang="ru-RU" sz="35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Три </a:t>
            </a:r>
            <a:r>
              <a:rPr lang="ru-RU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цифры полученной разности и будут искомые числами, выпавшими на костях.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4221088"/>
            <a:ext cx="5589904" cy="2097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3487"/>
            <a:ext cx="2060501" cy="15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95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40966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0046D2"/>
                </a:solidFill>
                <a:latin typeface="Gabriola" panose="04040605051002020D02" pitchFamily="82" charset="0"/>
              </a:rPr>
              <a:t>Фокус «Трехзначные числа»</a:t>
            </a:r>
            <a:endParaRPr lang="ru-RU" sz="5400" dirty="0">
              <a:solidFill>
                <a:srgbClr val="0046D2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90854"/>
            <a:ext cx="4032448" cy="51411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      </a:t>
            </a:r>
            <a:r>
              <a:rPr lang="ru-RU" sz="28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показа этого фокуса берутся пять игральных костей, на гранях которых изображены различные трехзначные числа, всего 30 чисел. </a:t>
            </a:r>
            <a:endParaRPr lang="ru-RU" sz="2800" b="1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      Наши </a:t>
            </a:r>
            <a:r>
              <a:rPr lang="ru-RU" sz="28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пять костей несут на себе следующие </a:t>
            </a:r>
            <a:r>
              <a:rPr lang="ru-RU" sz="28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числа. </a:t>
            </a:r>
          </a:p>
          <a:p>
            <a:pPr marL="0" indent="0">
              <a:buNone/>
            </a:pPr>
            <a:r>
              <a:rPr lang="ru-RU" sz="28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      Зритель </a:t>
            </a:r>
            <a:r>
              <a:rPr lang="ru-RU" sz="28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бросает кости на стол, и показывающий тут же объясняет сумму пяти выпавших чисел.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969056"/>
              </p:ext>
            </p:extLst>
          </p:nvPr>
        </p:nvGraphicFramePr>
        <p:xfrm>
          <a:off x="4788024" y="1412776"/>
          <a:ext cx="3779578" cy="286131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02122">
                  <a:extLst>
                    <a:ext uri="{9D8B030D-6E8A-4147-A177-3AD203B41FA5}">
                      <a16:colId xmlns:a16="http://schemas.microsoft.com/office/drawing/2014/main" xmlns="" val="2429991361"/>
                    </a:ext>
                  </a:extLst>
                </a:gridCol>
                <a:gridCol w="719364">
                  <a:extLst>
                    <a:ext uri="{9D8B030D-6E8A-4147-A177-3AD203B41FA5}">
                      <a16:colId xmlns:a16="http://schemas.microsoft.com/office/drawing/2014/main" xmlns="" val="182600231"/>
                    </a:ext>
                  </a:extLst>
                </a:gridCol>
                <a:gridCol w="719364">
                  <a:extLst>
                    <a:ext uri="{9D8B030D-6E8A-4147-A177-3AD203B41FA5}">
                      <a16:colId xmlns:a16="http://schemas.microsoft.com/office/drawing/2014/main" xmlns="" val="3506737835"/>
                    </a:ext>
                  </a:extLst>
                </a:gridCol>
                <a:gridCol w="719364">
                  <a:extLst>
                    <a:ext uri="{9D8B030D-6E8A-4147-A177-3AD203B41FA5}">
                      <a16:colId xmlns:a16="http://schemas.microsoft.com/office/drawing/2014/main" xmlns="" val="2592258545"/>
                    </a:ext>
                  </a:extLst>
                </a:gridCol>
                <a:gridCol w="719364">
                  <a:extLst>
                    <a:ext uri="{9D8B030D-6E8A-4147-A177-3AD203B41FA5}">
                      <a16:colId xmlns:a16="http://schemas.microsoft.com/office/drawing/2014/main" xmlns="" val="68031438"/>
                    </a:ext>
                  </a:extLst>
                </a:gridCol>
              </a:tblGrid>
              <a:tr h="61576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1 кость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2 кость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3 кость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4 кость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5 кость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1677648962"/>
                  </a:ext>
                </a:extLst>
              </a:tr>
              <a:tr h="353424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483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642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558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168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971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4082403766"/>
                  </a:ext>
                </a:extLst>
              </a:tr>
              <a:tr h="353424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285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147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855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663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377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1061373609"/>
                  </a:ext>
                </a:extLst>
              </a:tr>
              <a:tr h="353424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780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840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657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960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179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1893406453"/>
                  </a:ext>
                </a:extLst>
              </a:tr>
              <a:tr h="353424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186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741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459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366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872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2170210997"/>
                  </a:ext>
                </a:extLst>
              </a:tr>
              <a:tr h="353424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384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543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954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564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773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2001154346"/>
                  </a:ext>
                </a:extLst>
              </a:tr>
              <a:tr h="353424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681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345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756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</a:rPr>
                        <a:t>267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278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594352930"/>
                  </a:ext>
                </a:extLst>
              </a:tr>
            </a:tbl>
          </a:graphicData>
        </a:graphic>
      </p:graphicFrame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941168"/>
            <a:ext cx="1423963" cy="146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4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60648"/>
            <a:ext cx="4978896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Разгадка </a:t>
            </a:r>
            <a:r>
              <a:rPr lang="ru-RU" sz="5400" b="1" dirty="0">
                <a:solidFill>
                  <a:srgbClr val="FF0000"/>
                </a:solidFill>
                <a:latin typeface="Gabriola" panose="04040605051002020D02" pitchFamily="82" charset="0"/>
              </a:rPr>
              <a:t>фокуса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57597"/>
            <a:ext cx="7848872" cy="415342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эту сумму, показывающий складывает последнее цифры всех этих чисел и вычитает полученное число их 50.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Поставив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найденную разность перед вычитаемым, он получает четырехзначное число, которое и будет искомой суммой пяти трехзначных чисел, выпавших на костях.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Допустим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например, что сумма последних цифр равна 26.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Вычитая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из 50, поучаем 24 в ответе будет число 2426.</a:t>
            </a:r>
          </a:p>
        </p:txBody>
      </p:sp>
      <p:pic>
        <p:nvPicPr>
          <p:cNvPr id="5122" name="Picture 2" descr="ÐÐ°ÑÑÐ¸Ð½ÐºÐ¸ Ð¿Ð¾ Ð·Ð°Ð¿ÑÐ¾ÑÑ Ð¸Ð³ÑÐ°Ð»ÑÐ½ÑÐµ ÐºÐ¾ÑÑÐ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013176"/>
            <a:ext cx="1512168" cy="159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1583803" cy="118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3183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2237" y="274638"/>
            <a:ext cx="6923112" cy="1143000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0046D2"/>
                </a:solidFill>
                <a:latin typeface="Gabriola" panose="04040605051002020D02" pitchFamily="82" charset="0"/>
              </a:rPr>
              <a:t>Фокус </a:t>
            </a:r>
            <a:r>
              <a:rPr lang="ru-RU" sz="5400" b="1" dirty="0" smtClean="0">
                <a:solidFill>
                  <a:srgbClr val="0046D2"/>
                </a:solidFill>
                <a:latin typeface="Gabriola" panose="04040605051002020D02" pitchFamily="82" charset="0"/>
              </a:rPr>
              <a:t>«День рождения»</a:t>
            </a:r>
            <a:endParaRPr lang="ru-RU" sz="5400" dirty="0">
              <a:solidFill>
                <a:srgbClr val="0046D2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43608" y="1916832"/>
            <a:ext cx="7211144" cy="355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  Умножаете </a:t>
            </a:r>
            <a:r>
              <a:rPr lang="ru-RU" sz="3000" dirty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на 2 число дня своего </a:t>
            </a:r>
            <a:r>
              <a:rPr lang="ru-RU" sz="30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рождения.</a:t>
            </a:r>
            <a:r>
              <a:rPr lang="ru-RU" sz="3000" dirty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/>
            </a:r>
            <a:br>
              <a:rPr lang="ru-RU" sz="3000" dirty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</a:br>
            <a:r>
              <a:rPr lang="ru-RU" sz="30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   Складываете </a:t>
            </a:r>
            <a:r>
              <a:rPr lang="ru-RU" sz="3000" dirty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получившееся произведение и число </a:t>
            </a:r>
            <a:r>
              <a:rPr lang="ru-RU" sz="30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5.</a:t>
            </a:r>
            <a:r>
              <a:rPr lang="ru-RU" sz="3000" dirty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/>
            </a:r>
            <a:br>
              <a:rPr lang="ru-RU" sz="3000" dirty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</a:br>
            <a:r>
              <a:rPr lang="ru-RU" sz="30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    Умножаете  </a:t>
            </a:r>
            <a:r>
              <a:rPr lang="ru-RU" sz="3000" dirty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на 50 полученную сумму,</a:t>
            </a:r>
            <a:br>
              <a:rPr lang="ru-RU" sz="3000" dirty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</a:br>
            <a:r>
              <a:rPr lang="ru-RU" sz="3000" dirty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прибавляете номер месяца рождения </a:t>
            </a:r>
            <a:br>
              <a:rPr lang="ru-RU" sz="3000" dirty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</a:br>
            <a:r>
              <a:rPr lang="ru-RU" sz="3000" dirty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(июль-7, январь-1</a:t>
            </a:r>
            <a:r>
              <a:rPr lang="ru-RU" sz="30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). </a:t>
            </a:r>
            <a:r>
              <a:rPr lang="ru-RU" sz="3000" dirty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/>
            </a:r>
            <a:br>
              <a:rPr lang="ru-RU" sz="3000" dirty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</a:br>
            <a:r>
              <a:rPr lang="ru-RU" sz="30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    Называете </a:t>
            </a:r>
            <a:r>
              <a:rPr lang="ru-RU" sz="3000" dirty="0">
                <a:solidFill>
                  <a:schemeClr val="tx2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полученное число.</a:t>
            </a:r>
            <a:endParaRPr lang="ru-RU" sz="3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77336">
            <a:off x="6162508" y="4478539"/>
            <a:ext cx="2066629" cy="174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74638"/>
            <a:ext cx="1787691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002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513687"/>
            <a:ext cx="5482952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Разгадка </a:t>
            </a:r>
            <a:r>
              <a:rPr lang="ru-RU" sz="5400" b="1" dirty="0">
                <a:solidFill>
                  <a:srgbClr val="FF0000"/>
                </a:solidFill>
                <a:latin typeface="Gabriola" panose="04040605051002020D02" pitchFamily="82" charset="0"/>
              </a:rPr>
              <a:t>фокуса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772816"/>
            <a:ext cx="7848872" cy="4525963"/>
          </a:xfrm>
        </p:spPr>
        <p:txBody>
          <a:bodyPr/>
          <a:lstStyle/>
          <a:p>
            <a:pPr marL="27432" lvl="0" indent="0" fontAlgn="base">
              <a:spcBef>
                <a:spcPts val="600"/>
              </a:spcBef>
              <a:buClr>
                <a:srgbClr val="FE8637"/>
              </a:buClr>
              <a:buSzPct val="80000"/>
              <a:buNone/>
            </a:pPr>
            <a:r>
              <a:rPr lang="ru-RU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названного числа отнимите 250, получится трехзначное или четырехзначное число. </a:t>
            </a:r>
            <a:endParaRPr lang="ru-RU" sz="3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" lvl="0" indent="0" fontAlgn="base">
              <a:spcBef>
                <a:spcPts val="600"/>
              </a:spcBef>
              <a:buClr>
                <a:srgbClr val="FE8637"/>
              </a:buClr>
              <a:buSzPct val="80000"/>
              <a:buNone/>
            </a:pPr>
            <a:r>
              <a:rPr lang="ru-RU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</a:t>
            </a: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вторая цифры - день рождения, две последние - месяц.</a:t>
            </a:r>
          </a:p>
          <a:p>
            <a:pPr marL="27432" lvl="0" indent="0" fontAlgn="base">
              <a:spcBef>
                <a:spcPts val="600"/>
              </a:spcBef>
              <a:buClr>
                <a:srgbClr val="FE8637"/>
              </a:buClr>
              <a:buSzPct val="80000"/>
              <a:buNone/>
            </a:pP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 день рождения 15.07 (</a:t>
            </a:r>
            <a:r>
              <a:rPr lang="ru-RU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а.в</a:t>
            </a: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7432" lvl="0" indent="0" fontAlgn="base">
              <a:spcBef>
                <a:spcPts val="600"/>
              </a:spcBef>
              <a:buClr>
                <a:srgbClr val="FE8637"/>
              </a:buClr>
              <a:buSzPct val="80000"/>
              <a:buNone/>
            </a:pP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(15 ∙ 2+5) ∙ 50+7-250=1507</a:t>
            </a:r>
          </a:p>
          <a:p>
            <a:pPr marL="27432" lvl="0" indent="0" fontAlgn="base">
              <a:spcBef>
                <a:spcPts val="600"/>
              </a:spcBef>
              <a:buClr>
                <a:srgbClr val="FE8637"/>
              </a:buClr>
              <a:buSzPct val="80000"/>
              <a:buNone/>
            </a:pP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 ∙ 2+5) ∙ 50+в-250=100а+250+в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316" y="260648"/>
            <a:ext cx="1851980" cy="1469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4005064"/>
            <a:ext cx="1862113" cy="2369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6738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Список литературы:</a:t>
            </a:r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4853136"/>
          </a:xfrm>
        </p:spPr>
        <p:txBody>
          <a:bodyPr>
            <a:normAutofit lnSpcReduction="10000"/>
          </a:bodyPr>
          <a:lstStyle/>
          <a:p>
            <a:pPr marL="484632" lvl="0" indent="-457200">
              <a:spcBef>
                <a:spcPts val="600"/>
              </a:spcBef>
              <a:buSzPct val="80000"/>
              <a:buFont typeface="+mj-lt"/>
              <a:buAutoNum type="arabicPeriod"/>
            </a:pPr>
            <a:r>
              <a:rPr lang="ru-RU" sz="2800" dirty="0">
                <a:latin typeface="Monotype Corsiva" pitchFamily="66" charset="0"/>
              </a:rPr>
              <a:t>Гарднер М. Математические головоломки и развлечения. – М.: АСТ, Зебра Е, 2010.</a:t>
            </a:r>
            <a:endParaRPr lang="en-US" sz="2800" dirty="0">
              <a:latin typeface="Monotype Corsiva" pitchFamily="66" charset="0"/>
            </a:endParaRPr>
          </a:p>
          <a:p>
            <a:pPr marL="484632" lvl="0" indent="-457200">
              <a:spcBef>
                <a:spcPts val="600"/>
              </a:spcBef>
              <a:buSzPct val="80000"/>
              <a:buFont typeface="+mj-lt"/>
              <a:buAutoNum type="arabicPeriod"/>
            </a:pPr>
            <a:r>
              <a:rPr lang="ru-RU" sz="2800" dirty="0">
                <a:latin typeface="Monotype Corsiva" pitchFamily="66" charset="0"/>
              </a:rPr>
              <a:t>Перельман Я. И. Веселые задачи. — М.: </a:t>
            </a:r>
            <a:r>
              <a:rPr lang="ru-RU" sz="2800" dirty="0" err="1">
                <a:latin typeface="Monotype Corsiva" pitchFamily="66" charset="0"/>
              </a:rPr>
              <a:t>Астрель</a:t>
            </a:r>
            <a:r>
              <a:rPr lang="ru-RU" sz="2800" dirty="0">
                <a:latin typeface="Monotype Corsiva" pitchFamily="66" charset="0"/>
              </a:rPr>
              <a:t>, ACT, </a:t>
            </a:r>
            <a:r>
              <a:rPr lang="ru-RU" sz="2800" dirty="0" err="1">
                <a:latin typeface="Monotype Corsiva" pitchFamily="66" charset="0"/>
              </a:rPr>
              <a:t>Транзиткнига</a:t>
            </a:r>
            <a:r>
              <a:rPr lang="ru-RU" sz="2800" dirty="0">
                <a:latin typeface="Monotype Corsiva" pitchFamily="66" charset="0"/>
              </a:rPr>
              <a:t>, </a:t>
            </a:r>
            <a:r>
              <a:rPr lang="ru-RU" sz="2800" dirty="0" smtClean="0">
                <a:latin typeface="Monotype Corsiva" pitchFamily="66" charset="0"/>
              </a:rPr>
              <a:t>2003.</a:t>
            </a:r>
            <a:endParaRPr lang="ru-RU" sz="2800" dirty="0">
              <a:latin typeface="Monotype Corsiva" pitchFamily="66" charset="0"/>
            </a:endParaRPr>
          </a:p>
          <a:p>
            <a:pPr marL="484632" lvl="0" indent="-457200">
              <a:spcBef>
                <a:spcPts val="600"/>
              </a:spcBef>
              <a:buSzPct val="80000"/>
              <a:buFont typeface="+mj-lt"/>
              <a:buAutoNum type="arabicPeriod"/>
            </a:pPr>
            <a:r>
              <a:rPr lang="ru-RU" sz="2800" dirty="0" smtClean="0">
                <a:latin typeface="Monotype Corsiva" pitchFamily="66" charset="0"/>
              </a:rPr>
              <a:t>Бенджамин А</a:t>
            </a:r>
            <a:r>
              <a:rPr lang="en-US" sz="2800" dirty="0">
                <a:latin typeface="Monotype Corsiva" pitchFamily="66" charset="0"/>
              </a:rPr>
              <a:t>.</a:t>
            </a:r>
            <a:r>
              <a:rPr lang="ru-RU" sz="2800" dirty="0" smtClean="0">
                <a:latin typeface="Monotype Corsiva" pitchFamily="66" charset="0"/>
              </a:rPr>
              <a:t>, </a:t>
            </a:r>
            <a:r>
              <a:rPr lang="ru-RU" sz="2800" dirty="0" err="1" smtClean="0">
                <a:latin typeface="Monotype Corsiva" pitchFamily="66" charset="0"/>
              </a:rPr>
              <a:t>Шермер</a:t>
            </a:r>
            <a:r>
              <a:rPr lang="ru-RU" sz="2800" dirty="0" smtClean="0">
                <a:latin typeface="Monotype Corsiva" pitchFamily="66" charset="0"/>
              </a:rPr>
              <a:t> М</a:t>
            </a:r>
            <a:r>
              <a:rPr lang="en-US" sz="2800" dirty="0" smtClean="0">
                <a:latin typeface="Monotype Corsiva" pitchFamily="66" charset="0"/>
              </a:rPr>
              <a:t>.</a:t>
            </a:r>
            <a:r>
              <a:rPr lang="ru-RU" sz="2800" dirty="0" smtClean="0">
                <a:latin typeface="Monotype Corsiva" pitchFamily="66" charset="0"/>
              </a:rPr>
              <a:t> </a:t>
            </a:r>
            <a:r>
              <a:rPr lang="ru-RU" sz="2800" dirty="0">
                <a:latin typeface="Monotype Corsiva" pitchFamily="66" charset="0"/>
              </a:rPr>
              <a:t>Магия чисел. Моментальные вычисления в уме и другие математические фокусы. – М.: Манн, Иванов и Фербер, </a:t>
            </a:r>
            <a:r>
              <a:rPr lang="ru-RU" sz="2800" dirty="0" smtClean="0">
                <a:latin typeface="Monotype Corsiva" pitchFamily="66" charset="0"/>
              </a:rPr>
              <a:t>2015.</a:t>
            </a:r>
          </a:p>
          <a:p>
            <a:pPr marL="484632" lvl="0" indent="-457200">
              <a:spcBef>
                <a:spcPts val="600"/>
              </a:spcBef>
              <a:buSzPct val="80000"/>
              <a:buFont typeface="+mj-lt"/>
              <a:buAutoNum type="arabicPeriod"/>
            </a:pPr>
            <a:r>
              <a:rPr lang="ru-RU" sz="2800" dirty="0" smtClean="0">
                <a:latin typeface="Monotype Corsiva" panose="03010101010201010101" pitchFamily="66" charset="0"/>
                <a:cs typeface="Mongolian Baiti" panose="03000500000000000000" pitchFamily="66" charset="0"/>
              </a:rPr>
              <a:t>Яковлева </a:t>
            </a:r>
            <a:r>
              <a:rPr lang="ru-RU" sz="2800" dirty="0">
                <a:latin typeface="Monotype Corsiva" panose="03010101010201010101" pitchFamily="66" charset="0"/>
                <a:cs typeface="Mongolian Baiti" panose="03000500000000000000" pitchFamily="66" charset="0"/>
              </a:rPr>
              <a:t>Т.П. Игральные кубики в обучении математике. Книга для учителя. М.: Издательство «Спутник+», 2008. – 234 с. </a:t>
            </a:r>
          </a:p>
          <a:p>
            <a:pPr marL="484632" lvl="0" indent="-457200">
              <a:spcBef>
                <a:spcPts val="600"/>
              </a:spcBef>
              <a:buSzPct val="80000"/>
              <a:buFont typeface="+mj-lt"/>
              <a:buAutoNum type="arabicPeriod"/>
            </a:pPr>
            <a:endParaRPr lang="ru-RU" sz="2800" dirty="0">
              <a:latin typeface="Monotype Corsiva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46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772400" cy="1470025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Благодарим  за  внимание!</a:t>
            </a:r>
            <a:endParaRPr lang="ru-RU" sz="5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5362" name="Picture 2" descr="ÐÐ°ÑÑÐ¸Ð½ÐºÐ¸ Ð¿Ð¾ Ð·Ð°Ð¿ÑÐ¾ÑÑ Ð¾ÑÐ»Ð¸ÑÐ½Ð¾ Ð³Ð¸Ñ ÑÐ¼Ð°Ð¹Ð»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04864"/>
            <a:ext cx="4591809" cy="38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3068960"/>
            <a:ext cx="7285434" cy="30963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Первое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упоминание о математических фокусах мы встречаем в книге русского математика Леонтия Филипповича Магницкого, опубликованной в 1703 году. 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Одна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глава книги содержала математические игры и фокусы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119" y="260648"/>
            <a:ext cx="383474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5609" y="3515345"/>
            <a:ext cx="7632848" cy="2664296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US" sz="4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ru-RU" sz="4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Все </a:t>
            </a:r>
            <a: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мы знаем великого русского поэта </a:t>
            </a:r>
            <a:r>
              <a:rPr lang="ru-RU" sz="4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М.Ю</a:t>
            </a:r>
            <a: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4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Лермонтова</a:t>
            </a:r>
            <a: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4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Но  </a:t>
            </a:r>
            <a: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 каждому известно, что он был большим любителем математики, особенно его привлекали математические фокусы, которых он знал великое множество, причем некоторые из них он придумывал сам</a:t>
            </a:r>
            <a:r>
              <a:rPr lang="ru-RU" sz="4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2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97428">
            <a:off x="881451" y="755463"/>
            <a:ext cx="3391100" cy="2260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923">
            <a:off x="5428980" y="335635"/>
            <a:ext cx="2655578" cy="3100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6750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694790"/>
            <a:ext cx="7653536" cy="1966446"/>
          </a:xfrm>
        </p:spPr>
        <p:txBody>
          <a:bodyPr>
            <a:normAutofit fontScale="92500"/>
          </a:bodyPr>
          <a:lstStyle/>
          <a:p>
            <a:pPr marL="0" lvl="0" indent="0" algn="just" defTabSz="449263" fontAlgn="base">
              <a:spcBef>
                <a:spcPct val="0"/>
              </a:spcBef>
              <a:spcAft>
                <a:spcPct val="0"/>
              </a:spcAft>
              <a:buSzPct val="100000"/>
              <a:buNone/>
            </a:pPr>
            <a:r>
              <a:rPr lang="ru-RU" altLang="ru-RU" sz="3100" b="1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/>
              </a:rPr>
              <a:t>          Математические </a:t>
            </a:r>
            <a:r>
              <a:rPr lang="ru-RU" altLang="ru-RU" sz="31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/>
              </a:rPr>
              <a:t>фокусы</a:t>
            </a:r>
            <a:r>
              <a:rPr lang="ru-RU" altLang="ru-RU" sz="3100" b="1" dirty="0">
                <a:latin typeface="Arial" panose="020B0604020202020204" pitchFamily="34" charset="0"/>
                <a:ea typeface="SimSun" panose="02010600030101010101" pitchFamily="2" charset="-122"/>
                <a:cs typeface="Times New Roman"/>
              </a:rPr>
              <a:t> </a:t>
            </a:r>
            <a:r>
              <a:rPr lang="ru-RU" altLang="ru-RU" sz="3100" dirty="0">
                <a:latin typeface="Arial" panose="020B0604020202020204" pitchFamily="34" charset="0"/>
                <a:ea typeface="SimSun" panose="02010600030101010101" pitchFamily="2" charset="-122"/>
                <a:cs typeface="Times New Roman"/>
              </a:rPr>
              <a:t>– это эксперименты, основанные на математике, на свойствах фигур и чисел, и лишь обличенные в экстравагантную форму. </a:t>
            </a:r>
          </a:p>
          <a:p>
            <a:endParaRPr lang="ru-RU" dirty="0"/>
          </a:p>
        </p:txBody>
      </p:sp>
      <p:pic>
        <p:nvPicPr>
          <p:cNvPr id="1229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24944"/>
            <a:ext cx="3312368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25910">
            <a:off x="1460910" y="2756796"/>
            <a:ext cx="2946293" cy="3648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33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25720"/>
            <a:ext cx="8229600" cy="654032"/>
          </a:xfrm>
        </p:spPr>
        <p:txBody>
          <a:bodyPr>
            <a:normAutofit fontScale="90000"/>
          </a:bodyPr>
          <a:lstStyle/>
          <a:p>
            <a:pPr algn="l"/>
            <a:r>
              <a:rPr lang="ru-RU" sz="5400" b="1" dirty="0" smtClean="0">
                <a:solidFill>
                  <a:srgbClr val="0046D2"/>
                </a:solidFill>
                <a:latin typeface="Gabriola" panose="04040605051002020D02" pitchFamily="82" charset="0"/>
              </a:rPr>
              <a:t> Фокус </a:t>
            </a:r>
            <a:r>
              <a:rPr lang="ru-RU" sz="5400" b="1" dirty="0">
                <a:solidFill>
                  <a:srgbClr val="0046D2"/>
                </a:solidFill>
                <a:latin typeface="Gabriola" panose="04040605051002020D02" pitchFamily="82" charset="0"/>
              </a:rPr>
              <a:t>«Задуманное число</a:t>
            </a:r>
            <a:r>
              <a:rPr lang="ru-RU" sz="5400" b="1" dirty="0">
                <a:solidFill>
                  <a:srgbClr val="0046D2"/>
                </a:solidFill>
                <a:latin typeface="Times New Roman" panose="02020603050405020304" pitchFamily="18" charset="0"/>
              </a:rPr>
              <a:t>»</a:t>
            </a:r>
            <a:endParaRPr lang="ru-RU" sz="5400" dirty="0">
              <a:solidFill>
                <a:srgbClr val="0046D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0669" y="1958106"/>
            <a:ext cx="7293496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    Записаны </a:t>
            </a:r>
            <a:r>
              <a:rPr lang="ru-RU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числа 1; 2; 3; 4; 5; 6; 7; 8; 9; </a:t>
            </a:r>
            <a:r>
              <a:rPr lang="ru-RU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10.</a:t>
            </a:r>
            <a:endParaRPr lang="ru-RU" b="1" dirty="0" smtClean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Monotype Corsiva" pitchFamily="66" charset="0"/>
              <a:ea typeface="+mj-ea"/>
              <a:cs typeface="+mj-cs"/>
            </a:endParaRPr>
          </a:p>
          <a:p>
            <a:pPr marL="0" indent="0" algn="just">
              <a:buNone/>
            </a:pPr>
            <a:r>
              <a:rPr lang="ru-RU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    Попрошу </a:t>
            </a:r>
            <a:r>
              <a:rPr lang="ru-RU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любого зрителя найти сумму любых трёх чисел, стоящих подряд, и сообщить результат. </a:t>
            </a:r>
            <a:endParaRPr lang="ru-RU" dirty="0" smtClean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Monotype Corsiva" pitchFamily="66" charset="0"/>
              <a:ea typeface="+mj-ea"/>
              <a:cs typeface="+mj-cs"/>
            </a:endParaRPr>
          </a:p>
          <a:p>
            <a:pPr marL="0" indent="0" algn="just">
              <a:buNone/>
            </a:pPr>
            <a:r>
              <a:rPr lang="ru-RU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    Например: 3+4+5.</a:t>
            </a:r>
          </a:p>
          <a:p>
            <a:pPr marL="0" indent="0" algn="just">
              <a:buNone/>
            </a:pPr>
            <a:r>
              <a:rPr lang="ru-RU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    Я </a:t>
            </a:r>
            <a:r>
              <a:rPr lang="ru-RU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угадаю  число.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188640"/>
            <a:ext cx="2071955" cy="172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756" y="4005064"/>
            <a:ext cx="2473445" cy="1855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053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1636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                 Разгадка   фокуса</a:t>
            </a:r>
            <a:endParaRPr lang="ru-RU" sz="6000" b="1" dirty="0">
              <a:solidFill>
                <a:srgbClr val="C00000"/>
              </a:solidFill>
              <a:latin typeface="Gabriola" panose="04040605051002020D02" pitchFamily="82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988841"/>
            <a:ext cx="7571184" cy="3168352"/>
          </a:xfrm>
        </p:spPr>
        <p:txBody>
          <a:bodyPr>
            <a:noAutofit/>
          </a:bodyPr>
          <a:lstStyle/>
          <a:p>
            <a:pPr marL="27432" lvl="0" indent="0">
              <a:spcBef>
                <a:spcPts val="600"/>
              </a:spcBef>
              <a:buClr>
                <a:srgbClr val="FE8637"/>
              </a:buClr>
              <a:buSzPct val="80000"/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трёх чисел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а-1)+(а)+(а+1)=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3а.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" lvl="0" indent="0">
              <a:spcBef>
                <a:spcPts val="600"/>
              </a:spcBef>
              <a:buClr>
                <a:srgbClr val="FE8637"/>
              </a:buClr>
              <a:buSzPct val="80000"/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Разделить на 3: (3а):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3=а.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" lvl="0" indent="0">
              <a:spcBef>
                <a:spcPts val="600"/>
              </a:spcBef>
              <a:buClr>
                <a:srgbClr val="FE8637"/>
              </a:buClr>
              <a:buSzPct val="80000"/>
              <a:buNone/>
            </a:pP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–1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первое число,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" lvl="0" indent="0">
              <a:spcBef>
                <a:spcPts val="600"/>
              </a:spcBef>
              <a:buClr>
                <a:srgbClr val="FE8637"/>
              </a:buClr>
              <a:buSzPct val="80000"/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второе,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" lvl="0" indent="0">
              <a:spcBef>
                <a:spcPts val="600"/>
              </a:spcBef>
              <a:buClr>
                <a:srgbClr val="FE8637"/>
              </a:buClr>
              <a:buSzPct val="80000"/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а+1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третье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3526369"/>
            <a:ext cx="4694376" cy="28570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75656" y="260648"/>
            <a:ext cx="1538468" cy="1644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78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>
                <a:solidFill>
                  <a:srgbClr val="0046D2"/>
                </a:solidFill>
                <a:latin typeface="Gabriola" panose="04040605051002020D02" pitchFamily="82" charset="0"/>
              </a:rPr>
              <a:t>Ф</a:t>
            </a:r>
            <a:r>
              <a:rPr lang="ru-RU" sz="5400" b="1" dirty="0" smtClean="0">
                <a:solidFill>
                  <a:srgbClr val="0046D2"/>
                </a:solidFill>
                <a:latin typeface="Gabriola" panose="04040605051002020D02" pitchFamily="82" charset="0"/>
              </a:rPr>
              <a:t>окус </a:t>
            </a:r>
            <a:r>
              <a:rPr lang="ru-RU" sz="5400" b="1" dirty="0">
                <a:solidFill>
                  <a:srgbClr val="0046D2"/>
                </a:solidFill>
                <a:latin typeface="Gabriola" panose="04040605051002020D02" pitchFamily="82" charset="0"/>
              </a:rPr>
              <a:t>«</a:t>
            </a:r>
            <a:r>
              <a:rPr lang="ru-RU" sz="5400" b="1" dirty="0" smtClean="0">
                <a:solidFill>
                  <a:srgbClr val="0046D2"/>
                </a:solidFill>
                <a:latin typeface="Gabriola" panose="04040605051002020D02" pitchFamily="82" charset="0"/>
              </a:rPr>
              <a:t>Замкнутая </a:t>
            </a:r>
            <a:r>
              <a:rPr lang="ru-RU" sz="5400" b="1" dirty="0">
                <a:solidFill>
                  <a:srgbClr val="0046D2"/>
                </a:solidFill>
                <a:latin typeface="Gabriola" panose="04040605051002020D02" pitchFamily="82" charset="0"/>
              </a:rPr>
              <a:t>цифра»</a:t>
            </a:r>
            <a:endParaRPr lang="ru-RU" sz="5400" dirty="0">
              <a:solidFill>
                <a:srgbClr val="0046D2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412776"/>
            <a:ext cx="7200800" cy="39890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    Напишите </a:t>
            </a:r>
            <a:r>
              <a:rPr lang="ru-RU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любое трехзначное число.</a:t>
            </a:r>
            <a:br>
              <a:rPr lang="ru-RU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</a:br>
            <a:r>
              <a:rPr lang="ru-RU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    Теперь </a:t>
            </a:r>
            <a:r>
              <a:rPr lang="ru-RU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напишите число из тех же цифр, но записанных в обратном порядке.</a:t>
            </a:r>
            <a:br>
              <a:rPr lang="ru-RU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</a:br>
            <a:r>
              <a:rPr lang="ru-RU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   Вычтите </a:t>
            </a:r>
            <a:r>
              <a:rPr lang="ru-RU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из большего числа меньшее, назовите мне только последнюю цифру полученной разности и я отгадаю, сколько у вас получилось при </a:t>
            </a:r>
            <a:r>
              <a:rPr lang="ru-RU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вычитании.</a:t>
            </a:r>
          </a:p>
          <a:p>
            <a:pPr marL="0" indent="0">
              <a:buNone/>
            </a:pPr>
            <a:r>
              <a:rPr lang="ru-RU" dirty="0">
                <a:solidFill>
                  <a:srgbClr val="7598D9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dirty="0" smtClean="0">
                <a:solidFill>
                  <a:srgbClr val="7598D9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       </a:t>
            </a: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Например</a:t>
            </a:r>
            <a:r>
              <a:rPr lang="ru-RU" dirty="0">
                <a:solidFill>
                  <a:srgbClr val="C00000"/>
                </a:solidFill>
                <a:latin typeface="Monotype Corsiva" pitchFamily="66" charset="0"/>
              </a:rPr>
              <a:t>: 123, 321, 321-123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4293096"/>
            <a:ext cx="1698691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313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                 Разгадка фокуса</a:t>
            </a:r>
            <a:endParaRPr lang="ru-RU" sz="54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503" y="2060848"/>
            <a:ext cx="7499176" cy="4176464"/>
          </a:xfrm>
        </p:spPr>
        <p:txBody>
          <a:bodyPr>
            <a:normAutofit fontScale="92500" lnSpcReduction="10000"/>
          </a:bodyPr>
          <a:lstStyle/>
          <a:p>
            <a:pPr marL="27432" lvl="0" indent="0" algn="just">
              <a:spcBef>
                <a:spcPts val="600"/>
              </a:spcBef>
              <a:buClr>
                <a:srgbClr val="FE8637"/>
              </a:buClr>
              <a:buSzPct val="80000"/>
              <a:buNone/>
            </a:pPr>
            <a:r>
              <a:rPr lang="ru-RU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Число </a:t>
            </a: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 уменьшаемого меньше, чем число единиц вычитаемого, поэтому средняя цифра всегда 9, а сумма первой и третьей тоже 9 (321-123=198)</a:t>
            </a:r>
          </a:p>
          <a:p>
            <a:pPr marL="27432" lvl="0" indent="0" algn="just">
              <a:spcBef>
                <a:spcPts val="600"/>
              </a:spcBef>
              <a:buClr>
                <a:srgbClr val="FE8637"/>
              </a:buClr>
              <a:buSzPct val="80000"/>
              <a:buNone/>
            </a:pP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последняя цифра 3, то 693, </a:t>
            </a:r>
          </a:p>
          <a:p>
            <a:pPr marL="27432" lvl="0" indent="0" algn="just">
              <a:spcBef>
                <a:spcPts val="600"/>
              </a:spcBef>
              <a:buClr>
                <a:srgbClr val="FE8637"/>
              </a:buClr>
              <a:buSzPct val="80000"/>
              <a:buNone/>
            </a:pP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7, то 297, </a:t>
            </a:r>
          </a:p>
          <a:p>
            <a:pPr marL="27432" lvl="0" indent="0" algn="just">
              <a:spcBef>
                <a:spcPts val="600"/>
              </a:spcBef>
              <a:buClr>
                <a:srgbClr val="FE8637"/>
              </a:buClr>
              <a:buSzPct val="80000"/>
              <a:buNone/>
            </a:pP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0, то 0,   </a:t>
            </a:r>
            <a:endParaRPr lang="ru-RU" sz="3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" lvl="0" indent="0" algn="just">
              <a:spcBef>
                <a:spcPts val="600"/>
              </a:spcBef>
              <a:buClr>
                <a:srgbClr val="FE8637"/>
              </a:buClr>
              <a:buSzPct val="80000"/>
              <a:buNone/>
            </a:pPr>
            <a:r>
              <a:rPr lang="ru-RU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9,то </a:t>
            </a:r>
            <a:r>
              <a:rPr lang="ru-RU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99.</a:t>
            </a:r>
            <a:endParaRPr lang="ru-RU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4221088"/>
            <a:ext cx="3096344" cy="1901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ÐÐ°ÑÑÐ¸Ð½ÐºÐ¸ Ð¿Ð¾ Ð·Ð°Ð¿ÑÐ¾ÑÑ ÑÐ¾ÐºÑÑÑ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0988"/>
            <a:ext cx="1584176" cy="163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873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8_math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tf01908703_win32</Template>
  <TotalTime>763</TotalTime>
  <Words>1135</Words>
  <Application>Microsoft Office PowerPoint</Application>
  <PresentationFormat>Экран (4:3)</PresentationFormat>
  <Paragraphs>230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8_math</vt:lpstr>
      <vt:lpstr>Презентация по математике на тему  «МАТЕМАТИЧЕСКИЕ  ФОКУСЫ»</vt:lpstr>
      <vt:lpstr>Презентация PowerPoint</vt:lpstr>
      <vt:lpstr>Презентация PowerPoint</vt:lpstr>
      <vt:lpstr>Презентация PowerPoint</vt:lpstr>
      <vt:lpstr>Презентация PowerPoint</vt:lpstr>
      <vt:lpstr> Фокус «Задуманное число»</vt:lpstr>
      <vt:lpstr>                 Разгадка   фокуса</vt:lpstr>
      <vt:lpstr>Фокус «Замкнутая цифра»</vt:lpstr>
      <vt:lpstr>                  Разгадка фокуса</vt:lpstr>
      <vt:lpstr>   Фокус «Неизменяемая цифра»</vt:lpstr>
      <vt:lpstr>Разгадка фокуса</vt:lpstr>
      <vt:lpstr>Фокус «Волшебная таблица»</vt:lpstr>
      <vt:lpstr>«Волшебная таблица»</vt:lpstr>
      <vt:lpstr>Разгадка фокуса</vt:lpstr>
      <vt:lpstr>Фокус “Угадать задуманный день недели”</vt:lpstr>
      <vt:lpstr>Разгадка фокуса</vt:lpstr>
      <vt:lpstr>Фокус “Счастливый квадрат”</vt:lpstr>
      <vt:lpstr>Разгадка  фокуса</vt:lpstr>
      <vt:lpstr>Фокус «Отгадывание выпавшего числа очков»</vt:lpstr>
      <vt:lpstr>Разгадка фокуса</vt:lpstr>
      <vt:lpstr>Фокус «Трехзначные числа»</vt:lpstr>
      <vt:lpstr>Разгадка фокуса</vt:lpstr>
      <vt:lpstr>Фокус «День рождения»</vt:lpstr>
      <vt:lpstr>Разгадка фокуса</vt:lpstr>
      <vt:lpstr>Список литературы:</vt:lpstr>
      <vt:lpstr>Благодарим 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Яна</dc:creator>
  <cp:lastModifiedBy>Марина</cp:lastModifiedBy>
  <cp:revision>71</cp:revision>
  <dcterms:modified xsi:type="dcterms:W3CDTF">2020-12-14T14:51:34Z</dcterms:modified>
</cp:coreProperties>
</file>