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8"/>
  </p:notesMasterIdLst>
  <p:sldIdLst>
    <p:sldId id="311" r:id="rId2"/>
    <p:sldId id="302" r:id="rId3"/>
    <p:sldId id="279" r:id="rId4"/>
    <p:sldId id="281" r:id="rId5"/>
    <p:sldId id="301" r:id="rId6"/>
    <p:sldId id="274" r:id="rId7"/>
    <p:sldId id="275" r:id="rId8"/>
    <p:sldId id="285" r:id="rId9"/>
    <p:sldId id="286" r:id="rId10"/>
    <p:sldId id="289" r:id="rId11"/>
    <p:sldId id="291" r:id="rId12"/>
    <p:sldId id="292" r:id="rId13"/>
    <p:sldId id="290" r:id="rId14"/>
    <p:sldId id="293" r:id="rId15"/>
    <p:sldId id="294" r:id="rId16"/>
    <p:sldId id="295" r:id="rId17"/>
    <p:sldId id="305" r:id="rId18"/>
    <p:sldId id="306" r:id="rId19"/>
    <p:sldId id="296" r:id="rId20"/>
    <p:sldId id="297" r:id="rId21"/>
    <p:sldId id="298" r:id="rId22"/>
    <p:sldId id="299" r:id="rId23"/>
    <p:sldId id="300" r:id="rId24"/>
    <p:sldId id="307" r:id="rId25"/>
    <p:sldId id="310" r:id="rId26"/>
    <p:sldId id="271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6D2"/>
    <a:srgbClr val="EFE9C9"/>
    <a:srgbClr val="329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94" autoAdjust="0"/>
    <p:restoredTop sz="94660"/>
  </p:normalViewPr>
  <p:slideViewPr>
    <p:cSldViewPr>
      <p:cViewPr varScale="1">
        <p:scale>
          <a:sx n="70" d="100"/>
          <a:sy n="70" d="100"/>
        </p:scale>
        <p:origin x="-1398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2DF5DA-BE76-4B23-91F6-2888673096EC}" type="datetimeFigureOut">
              <a:rPr lang="ru-RU" smtClean="0"/>
              <a:t>14.12.2020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85D08B-07E4-437D-8288-D5E0518593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0461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14.12.2020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3214678" y="-24"/>
            <a:ext cx="25717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Математика</a:t>
            </a:r>
            <a:endParaRPr lang="en-US" sz="3600" dirty="0">
              <a:solidFill>
                <a:srgbClr val="FF99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14.12.2020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14.12.2020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14.12.2020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14.12.2020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42910" y="857232"/>
            <a:ext cx="3852890" cy="526893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857232"/>
            <a:ext cx="3852890" cy="526893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14.12.2020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2910" y="788974"/>
            <a:ext cx="385447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2910" y="1500174"/>
            <a:ext cx="3854478" cy="46656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788974"/>
            <a:ext cx="378462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3784627" cy="4625989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14.12.2020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14.12.2020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14.12.2020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4348" y="785794"/>
            <a:ext cx="2751165" cy="64930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785794"/>
            <a:ext cx="4854602" cy="534036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4348" y="1435100"/>
            <a:ext cx="2751165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14.12.2020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714355"/>
            <a:ext cx="5486400" cy="401321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14.12.2020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28596" y="-24"/>
            <a:ext cx="8229600" cy="6540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4348" y="831863"/>
            <a:ext cx="7715304" cy="53117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14.12.2020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gi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467544" y="692696"/>
            <a:ext cx="8062664" cy="3074276"/>
          </a:xfrm>
        </p:spPr>
        <p:txBody>
          <a:bodyPr>
            <a:noAutofit/>
          </a:bodyPr>
          <a:lstStyle/>
          <a:p>
            <a:r>
              <a:rPr lang="ru-RU" b="1" dirty="0" smtClean="0">
                <a:solidFill>
                  <a:srgbClr val="0046D2"/>
                </a:solidFill>
                <a:latin typeface="Monotype Corsiva" panose="03010101010201010101" pitchFamily="66" charset="0"/>
              </a:rPr>
              <a:t>Презентация по математике на тему </a:t>
            </a:r>
            <a:r>
              <a:rPr lang="ru-RU" b="1" dirty="0" smtClean="0">
                <a:solidFill>
                  <a:srgbClr val="0046D2"/>
                </a:solidFill>
                <a:latin typeface="Monotype Corsiva" panose="03010101010201010101" pitchFamily="66" charset="0"/>
              </a:rPr>
              <a:t/>
            </a:r>
            <a:br>
              <a:rPr lang="ru-RU" b="1" dirty="0" smtClean="0">
                <a:solidFill>
                  <a:srgbClr val="0046D2"/>
                </a:solidFill>
                <a:latin typeface="Monotype Corsiva" panose="03010101010201010101" pitchFamily="66" charset="0"/>
              </a:rPr>
            </a:br>
            <a:r>
              <a:rPr lang="ru-RU" b="1" dirty="0" smtClean="0">
                <a:solidFill>
                  <a:srgbClr val="0046D2"/>
                </a:solidFill>
                <a:latin typeface="Monotype Corsiva" panose="03010101010201010101" pitchFamily="66" charset="0"/>
              </a:rPr>
              <a:t>«</a:t>
            </a:r>
            <a:r>
              <a:rPr lang="ru-RU" b="1" dirty="0" smtClean="0">
                <a:solidFill>
                  <a:srgbClr val="0046D2"/>
                </a:solidFill>
                <a:latin typeface="Monotype Corsiva" panose="03010101010201010101" pitchFamily="66" charset="0"/>
              </a:rPr>
              <a:t>МАТЕМАТИЧЕСКИЕ  ФОКУСЫ»</a:t>
            </a:r>
            <a:endParaRPr lang="ru-RU" b="1" dirty="0">
              <a:solidFill>
                <a:srgbClr val="0046D2"/>
              </a:solidFill>
              <a:latin typeface="Monotype Corsiva" panose="03010101010201010101" pitchFamily="66" charset="0"/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endParaRPr lang="ru-RU" altLang="ru-RU" b="1" dirty="0" smtClean="0"/>
          </a:p>
          <a:p>
            <a:pPr eaLnBrk="1" hangingPunct="1"/>
            <a:endParaRPr lang="ru-RU" altLang="ru-RU" b="1" dirty="0" smtClean="0"/>
          </a:p>
        </p:txBody>
      </p:sp>
      <p:sp>
        <p:nvSpPr>
          <p:cNvPr id="2" name="Прямоугольник 1"/>
          <p:cNvSpPr/>
          <p:nvPr/>
        </p:nvSpPr>
        <p:spPr>
          <a:xfrm>
            <a:off x="3314459" y="4127012"/>
            <a:ext cx="561662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64008">
              <a:spcBef>
                <a:spcPts val="0"/>
              </a:spcBef>
              <a:buClr>
                <a:srgbClr val="2DA2BF"/>
              </a:buClr>
              <a:buSzPct val="68000"/>
            </a:pPr>
            <a:r>
              <a:rPr lang="ru-RU" b="1" dirty="0" smtClean="0">
                <a:solidFill>
                  <a:srgbClr val="0046D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Подготовила: </a:t>
            </a:r>
            <a:r>
              <a:rPr lang="ru-RU" b="1" dirty="0" err="1" smtClean="0">
                <a:solidFill>
                  <a:srgbClr val="0046D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Кретинина</a:t>
            </a:r>
            <a:r>
              <a:rPr lang="ru-RU" b="1" dirty="0" smtClean="0">
                <a:solidFill>
                  <a:srgbClr val="0046D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Марина Анатольевна</a:t>
            </a:r>
          </a:p>
          <a:p>
            <a:pPr marR="64008">
              <a:spcBef>
                <a:spcPts val="0"/>
              </a:spcBef>
              <a:buClr>
                <a:srgbClr val="2DA2BF"/>
              </a:buClr>
              <a:buSzPct val="68000"/>
            </a:pPr>
            <a:r>
              <a:rPr lang="ru-RU" b="1" dirty="0">
                <a:solidFill>
                  <a:srgbClr val="0046D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ru-RU" b="1" dirty="0" smtClean="0">
                <a:solidFill>
                  <a:srgbClr val="0046D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учитель математики</a:t>
            </a:r>
          </a:p>
          <a:p>
            <a:pPr marR="64008">
              <a:spcBef>
                <a:spcPts val="0"/>
              </a:spcBef>
              <a:buClr>
                <a:srgbClr val="2DA2BF"/>
              </a:buClr>
              <a:buSzPct val="68000"/>
            </a:pPr>
            <a:r>
              <a:rPr lang="ru-RU" b="1" dirty="0">
                <a:solidFill>
                  <a:srgbClr val="0046D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ru-RU" b="1" dirty="0" smtClean="0">
                <a:solidFill>
                  <a:srgbClr val="0046D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МБОУ «</a:t>
            </a:r>
            <a:r>
              <a:rPr lang="ru-RU" b="1" dirty="0" err="1" smtClean="0">
                <a:solidFill>
                  <a:srgbClr val="0046D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Краснолипьевская</a:t>
            </a:r>
            <a:r>
              <a:rPr lang="ru-RU" b="1" dirty="0" smtClean="0">
                <a:solidFill>
                  <a:srgbClr val="0046D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		школа»</a:t>
            </a:r>
            <a:endParaRPr lang="ru-RU" b="1" dirty="0">
              <a:solidFill>
                <a:srgbClr val="0046D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http://www.atstockillustration.com/wp-content/uploads/symbiostock_rf_content/8946-magician-wand-and-top-hat-trick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6862" y="3567540"/>
            <a:ext cx="2631002" cy="23192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015853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63688" y="476672"/>
            <a:ext cx="7056784" cy="1143000"/>
          </a:xfrm>
        </p:spPr>
        <p:txBody>
          <a:bodyPr>
            <a:normAutofit fontScale="90000"/>
          </a:bodyPr>
          <a:lstStyle/>
          <a:p>
            <a:pPr algn="l"/>
            <a:r>
              <a:rPr lang="ru-RU" sz="5400" b="1" dirty="0" smtClean="0">
                <a:solidFill>
                  <a:srgbClr val="0046D2"/>
                </a:solidFill>
                <a:latin typeface="Gabriola" panose="04040605051002020D02" pitchFamily="82" charset="0"/>
                <a:ea typeface="Times New Roman" panose="02020603050405020304" pitchFamily="18" charset="0"/>
              </a:rPr>
              <a:t>   </a:t>
            </a:r>
            <a:r>
              <a:rPr lang="ru-RU" sz="6000" b="1" dirty="0" smtClean="0">
                <a:solidFill>
                  <a:srgbClr val="0046D2"/>
                </a:solidFill>
                <a:latin typeface="Gabriola" panose="04040605051002020D02" pitchFamily="82" charset="0"/>
                <a:ea typeface="Times New Roman" panose="02020603050405020304" pitchFamily="18" charset="0"/>
              </a:rPr>
              <a:t>Фокус «Неизменяемая </a:t>
            </a:r>
            <a:r>
              <a:rPr lang="ru-RU" sz="6000" b="1" dirty="0">
                <a:solidFill>
                  <a:srgbClr val="0046D2"/>
                </a:solidFill>
                <a:latin typeface="Gabriola" panose="04040605051002020D02" pitchFamily="82" charset="0"/>
                <a:ea typeface="Times New Roman" panose="02020603050405020304" pitchFamily="18" charset="0"/>
              </a:rPr>
              <a:t>цифра</a:t>
            </a:r>
            <a:r>
              <a:rPr lang="ru-RU" sz="6000" b="1" dirty="0" smtClean="0">
                <a:solidFill>
                  <a:srgbClr val="0046D2"/>
                </a:solidFill>
                <a:latin typeface="Gabriola" panose="04040605051002020D02" pitchFamily="82" charset="0"/>
                <a:ea typeface="Times New Roman" panose="02020603050405020304" pitchFamily="18" charset="0"/>
              </a:rPr>
              <a:t>»</a:t>
            </a:r>
            <a:endParaRPr lang="ru-RU" sz="6000" b="1" dirty="0">
              <a:solidFill>
                <a:srgbClr val="0046D2"/>
              </a:solidFill>
              <a:latin typeface="Gabriola" panose="04040605051002020D02" pitchFamily="82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1600201"/>
            <a:ext cx="7931224" cy="3845024"/>
          </a:xfrm>
        </p:spPr>
        <p:txBody>
          <a:bodyPr>
            <a:normAutofit fontScale="92500" lnSpcReduction="20000"/>
          </a:bodyPr>
          <a:lstStyle/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Загадайте любое число от 1 до 9.</a:t>
            </a:r>
            <a:endParaRPr lang="ru-RU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anose="03010101010201010101" pitchFamily="66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Умножьте его на 2.</a:t>
            </a:r>
            <a:endParaRPr lang="ru-RU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anose="03010101010201010101" pitchFamily="66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 Прибавьте 5.</a:t>
            </a:r>
            <a:endParaRPr lang="ru-RU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anose="03010101010201010101" pitchFamily="66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4. Умножьте его на 9.</a:t>
            </a:r>
            <a:endParaRPr lang="ru-RU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anose="03010101010201010101" pitchFamily="66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5. Найдите сумму цифр получившегося числа. </a:t>
            </a:r>
            <a:endParaRPr lang="ru-RU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anose="03010101010201010101" pitchFamily="66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6. Умножьте  на 5.</a:t>
            </a:r>
            <a:endParaRPr lang="ru-RU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anose="03010101010201010101" pitchFamily="66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Ответ:  45-задуманное число.</a:t>
            </a:r>
            <a:endParaRPr lang="ru-RU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anose="03010101010201010101" pitchFamily="66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0112" y="4437112"/>
            <a:ext cx="2783806" cy="19211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42" name="Picture 2" descr="ÐÐ°ÑÑÐ¸Ð½ÐºÐ¸ Ð¿Ð¾ Ð·Ð°Ð¿ÑÐ¾ÑÑ ÑÐ¸ÑÑÑ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40045">
            <a:off x="635106" y="576918"/>
            <a:ext cx="1550122" cy="70375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92009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43000"/>
          </a:xfrm>
        </p:spPr>
        <p:txBody>
          <a:bodyPr>
            <a:normAutofit/>
          </a:bodyPr>
          <a:lstStyle/>
          <a:p>
            <a:r>
              <a:rPr lang="ru-RU" sz="5400" b="1" dirty="0" smtClean="0">
                <a:solidFill>
                  <a:srgbClr val="FF0000"/>
                </a:solidFill>
                <a:latin typeface="Gabriola" panose="04040605051002020D02" pitchFamily="82" charset="0"/>
              </a:rPr>
              <a:t>Разгадка фокуса</a:t>
            </a:r>
            <a:endParaRPr lang="ru-RU" sz="5400" b="1" dirty="0">
              <a:solidFill>
                <a:srgbClr val="FF0000"/>
              </a:solidFill>
              <a:latin typeface="Gabriola" panose="04040605051002020D02" pitchFamily="82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81226" y="1556792"/>
            <a:ext cx="6936752" cy="4525963"/>
          </a:xfrm>
        </p:spPr>
        <p:txBody>
          <a:bodyPr/>
          <a:lstStyle/>
          <a:p>
            <a:pPr marL="0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2000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800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Если </a:t>
            </a:r>
            <a:r>
              <a:rPr lang="ru-RU" sz="28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любое число умножить на 9, а затем сложить сумму цифр получившегося числа, то сумма цифр будет равна 9. </a:t>
            </a:r>
            <a:endParaRPr lang="ru-RU" sz="2800" i="1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2800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А </a:t>
            </a:r>
            <a:r>
              <a:rPr lang="ru-RU" sz="28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 умножении числа 9 на 5   будет 45.</a:t>
            </a:r>
            <a:endParaRPr lang="ru-RU" sz="2800" i="1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0" algn="just">
              <a:lnSpc>
                <a:spcPct val="150000"/>
              </a:lnSpc>
              <a:spcAft>
                <a:spcPts val="0"/>
              </a:spcAft>
              <a:buNone/>
            </a:pP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28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283876">
            <a:off x="2195396" y="4154644"/>
            <a:ext cx="4908410" cy="17867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542389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5400" b="1" dirty="0" smtClean="0">
                <a:solidFill>
                  <a:srgbClr val="0046D2"/>
                </a:solidFill>
                <a:latin typeface="Gabriola" panose="04040605051002020D02" pitchFamily="82" charset="0"/>
              </a:rPr>
              <a:t>Фокус «Волшебная таблица»</a:t>
            </a:r>
            <a:endParaRPr lang="ru-RU" sz="5400" b="1" dirty="0">
              <a:solidFill>
                <a:srgbClr val="0046D2"/>
              </a:solidFill>
              <a:latin typeface="Gabriola" panose="04040605051002020D02" pitchFamily="82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764704"/>
            <a:ext cx="7344816" cy="425570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  <a:cs typeface="Times New Roman" panose="02020603050405020304" pitchFamily="18" charset="0"/>
              </a:rPr>
              <a:t>    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  <a:cs typeface="Times New Roman" panose="02020603050405020304" pitchFamily="18" charset="0"/>
              </a:rPr>
              <a:t>Вы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  <a:cs typeface="Times New Roman" panose="02020603050405020304" pitchFamily="18" charset="0"/>
              </a:rPr>
              <a:t>видите таблицу, в которой специальным образом в пяти столбцах записаны числа от 1 до 31.</a:t>
            </a:r>
          </a:p>
          <a:p>
            <a:pPr marL="0" indent="0" algn="just">
              <a:buNone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  <a:cs typeface="Times New Roman" panose="02020603050405020304" pitchFamily="18" charset="0"/>
              </a:rPr>
              <a:t>     Я предлагаю задумать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  <a:cs typeface="Times New Roman" panose="02020603050405020304" pitchFamily="18" charset="0"/>
              </a:rPr>
              <a:t>любое число из этой таблицы и указать, в каких столбиках таблицы находится это число.</a:t>
            </a:r>
          </a:p>
          <a:p>
            <a:pPr marL="0" indent="0" algn="just">
              <a:buNone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  <a:cs typeface="Times New Roman" panose="02020603050405020304" pitchFamily="18" charset="0"/>
              </a:rPr>
              <a:t>     После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  <a:cs typeface="Times New Roman" panose="02020603050405020304" pitchFamily="18" charset="0"/>
              </a:rPr>
              <a:t>этого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  <a:cs typeface="Times New Roman" panose="02020603050405020304" pitchFamily="18" charset="0"/>
              </a:rPr>
              <a:t>я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  <a:cs typeface="Times New Roman" panose="02020603050405020304" pitchFamily="18" charset="0"/>
              </a:rPr>
              <a:t>назову задуманное Вами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  <a:cs typeface="Times New Roman" panose="02020603050405020304" pitchFamily="18" charset="0"/>
              </a:rPr>
              <a:t>число.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anose="03010101010201010101" pitchFamily="66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5736" y="4500731"/>
            <a:ext cx="1714211" cy="194397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3314" name="Picture 2" descr="ÐÐ°ÑÑÐ¸Ð½ÐºÐ¸ Ð¿Ð¾ Ð·Ð°Ð¿ÑÐ¾ÑÑ ÑÐ¾ÐºÑÑÑ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428628">
            <a:off x="5179232" y="4584606"/>
            <a:ext cx="1725474" cy="1776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1894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r>
              <a:rPr lang="ru-RU" b="1" dirty="0" smtClean="0">
                <a:solidFill>
                  <a:srgbClr val="00B0F0"/>
                </a:solidFill>
                <a:latin typeface="Gabriola" panose="04040605051002020D02" pitchFamily="82" charset="0"/>
              </a:rPr>
              <a:t>«Волшебная </a:t>
            </a:r>
            <a:r>
              <a:rPr lang="ru-RU" b="1" dirty="0">
                <a:solidFill>
                  <a:srgbClr val="00B0F0"/>
                </a:solidFill>
                <a:latin typeface="Gabriola" panose="04040605051002020D02" pitchFamily="82" charset="0"/>
              </a:rPr>
              <a:t>таблица»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01124458"/>
              </p:ext>
            </p:extLst>
          </p:nvPr>
        </p:nvGraphicFramePr>
        <p:xfrm>
          <a:off x="827584" y="1113858"/>
          <a:ext cx="4616326" cy="5221720"/>
        </p:xfrm>
        <a:graphic>
          <a:graphicData uri="http://schemas.openxmlformats.org/drawingml/2006/table">
            <a:tbl>
              <a:tblPr/>
              <a:tblGrid>
                <a:gridCol w="917150">
                  <a:extLst>
                    <a:ext uri="{9D8B030D-6E8A-4147-A177-3AD203B41FA5}">
                      <a16:colId xmlns:a16="http://schemas.microsoft.com/office/drawing/2014/main" xmlns="" val="1730381622"/>
                    </a:ext>
                  </a:extLst>
                </a:gridCol>
                <a:gridCol w="927342">
                  <a:extLst>
                    <a:ext uri="{9D8B030D-6E8A-4147-A177-3AD203B41FA5}">
                      <a16:colId xmlns:a16="http://schemas.microsoft.com/office/drawing/2014/main" xmlns="" val="90809366"/>
                    </a:ext>
                  </a:extLst>
                </a:gridCol>
                <a:gridCol w="927342">
                  <a:extLst>
                    <a:ext uri="{9D8B030D-6E8A-4147-A177-3AD203B41FA5}">
                      <a16:colId xmlns:a16="http://schemas.microsoft.com/office/drawing/2014/main" xmlns="" val="3695812626"/>
                    </a:ext>
                  </a:extLst>
                </a:gridCol>
                <a:gridCol w="927342">
                  <a:extLst>
                    <a:ext uri="{9D8B030D-6E8A-4147-A177-3AD203B41FA5}">
                      <a16:colId xmlns:a16="http://schemas.microsoft.com/office/drawing/2014/main" xmlns="" val="281575532"/>
                    </a:ext>
                  </a:extLst>
                </a:gridCol>
                <a:gridCol w="917150">
                  <a:extLst>
                    <a:ext uri="{9D8B030D-6E8A-4147-A177-3AD203B41FA5}">
                      <a16:colId xmlns:a16="http://schemas.microsoft.com/office/drawing/2014/main" xmlns="" val="1467114284"/>
                    </a:ext>
                  </a:extLst>
                </a:gridCol>
              </a:tblGrid>
              <a:tr h="307160">
                <a:tc>
                  <a:txBody>
                    <a:bodyPr/>
                    <a:lstStyle/>
                    <a:p>
                      <a:r>
                        <a:rPr lang="ru-RU" sz="1300" b="1" dirty="0">
                          <a:effectLst/>
                        </a:rPr>
                        <a:t>1</a:t>
                      </a:r>
                      <a:endParaRPr lang="ru-RU" sz="1300" dirty="0">
                        <a:effectLst/>
                      </a:endParaRPr>
                    </a:p>
                  </a:txBody>
                  <a:tcPr marL="34308" marR="34308" marT="34308" marB="34308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300" b="1">
                          <a:effectLst/>
                        </a:rPr>
                        <a:t>2</a:t>
                      </a:r>
                      <a:endParaRPr lang="ru-RU" sz="1300">
                        <a:effectLst/>
                      </a:endParaRPr>
                    </a:p>
                  </a:txBody>
                  <a:tcPr marL="34308" marR="34308" marT="34308" marB="34308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300" b="1">
                          <a:effectLst/>
                        </a:rPr>
                        <a:t>3</a:t>
                      </a:r>
                      <a:endParaRPr lang="ru-RU" sz="1300">
                        <a:effectLst/>
                      </a:endParaRPr>
                    </a:p>
                  </a:txBody>
                  <a:tcPr marL="34308" marR="34308" marT="34308" marB="34308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300" b="1">
                          <a:effectLst/>
                        </a:rPr>
                        <a:t>4</a:t>
                      </a:r>
                      <a:endParaRPr lang="ru-RU" sz="1300">
                        <a:effectLst/>
                      </a:endParaRPr>
                    </a:p>
                  </a:txBody>
                  <a:tcPr marL="34308" marR="34308" marT="34308" marB="34308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300" b="1">
                          <a:effectLst/>
                        </a:rPr>
                        <a:t>5</a:t>
                      </a:r>
                      <a:endParaRPr lang="ru-RU" sz="1300">
                        <a:effectLst/>
                      </a:endParaRPr>
                    </a:p>
                  </a:txBody>
                  <a:tcPr marL="34308" marR="34308" marT="34308" marB="34308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400055195"/>
                  </a:ext>
                </a:extLst>
              </a:tr>
              <a:tr h="307160">
                <a:tc>
                  <a:txBody>
                    <a:bodyPr/>
                    <a:lstStyle/>
                    <a:p>
                      <a:r>
                        <a:rPr lang="ru-RU" sz="1300">
                          <a:effectLst/>
                        </a:rPr>
                        <a:t>1</a:t>
                      </a:r>
                    </a:p>
                  </a:txBody>
                  <a:tcPr marL="34308" marR="34308" marT="34308" marB="34308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300">
                          <a:effectLst/>
                        </a:rPr>
                        <a:t>2</a:t>
                      </a:r>
                    </a:p>
                  </a:txBody>
                  <a:tcPr marL="34308" marR="34308" marT="34308" marB="34308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300">
                          <a:effectLst/>
                        </a:rPr>
                        <a:t>4</a:t>
                      </a:r>
                    </a:p>
                  </a:txBody>
                  <a:tcPr marL="34308" marR="34308" marT="34308" marB="34308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300">
                          <a:effectLst/>
                        </a:rPr>
                        <a:t>8</a:t>
                      </a:r>
                    </a:p>
                  </a:txBody>
                  <a:tcPr marL="34308" marR="34308" marT="34308" marB="34308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300">
                          <a:effectLst/>
                        </a:rPr>
                        <a:t>16</a:t>
                      </a:r>
                    </a:p>
                  </a:txBody>
                  <a:tcPr marL="34308" marR="34308" marT="34308" marB="34308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394372792"/>
                  </a:ext>
                </a:extLst>
              </a:tr>
              <a:tr h="307160">
                <a:tc>
                  <a:txBody>
                    <a:bodyPr/>
                    <a:lstStyle/>
                    <a:p>
                      <a:r>
                        <a:rPr lang="ru-RU" sz="1300">
                          <a:effectLst/>
                        </a:rPr>
                        <a:t>3</a:t>
                      </a:r>
                    </a:p>
                  </a:txBody>
                  <a:tcPr marL="34308" marR="34308" marT="34308" marB="34308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300">
                          <a:effectLst/>
                        </a:rPr>
                        <a:t>3</a:t>
                      </a:r>
                    </a:p>
                  </a:txBody>
                  <a:tcPr marL="34308" marR="34308" marT="34308" marB="34308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300">
                          <a:effectLst/>
                        </a:rPr>
                        <a:t>5</a:t>
                      </a:r>
                    </a:p>
                  </a:txBody>
                  <a:tcPr marL="34308" marR="34308" marT="34308" marB="34308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300">
                          <a:effectLst/>
                        </a:rPr>
                        <a:t>9</a:t>
                      </a:r>
                    </a:p>
                  </a:txBody>
                  <a:tcPr marL="34308" marR="34308" marT="34308" marB="34308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300">
                          <a:effectLst/>
                        </a:rPr>
                        <a:t>17</a:t>
                      </a:r>
                    </a:p>
                  </a:txBody>
                  <a:tcPr marL="34308" marR="34308" marT="34308" marB="34308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317646909"/>
                  </a:ext>
                </a:extLst>
              </a:tr>
              <a:tr h="307160">
                <a:tc>
                  <a:txBody>
                    <a:bodyPr/>
                    <a:lstStyle/>
                    <a:p>
                      <a:r>
                        <a:rPr lang="ru-RU" sz="1300">
                          <a:effectLst/>
                        </a:rPr>
                        <a:t>5</a:t>
                      </a:r>
                    </a:p>
                  </a:txBody>
                  <a:tcPr marL="34308" marR="34308" marT="34308" marB="34308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300">
                          <a:effectLst/>
                        </a:rPr>
                        <a:t>6</a:t>
                      </a:r>
                    </a:p>
                  </a:txBody>
                  <a:tcPr marL="34308" marR="34308" marT="34308" marB="34308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300">
                          <a:effectLst/>
                        </a:rPr>
                        <a:t>6</a:t>
                      </a:r>
                    </a:p>
                  </a:txBody>
                  <a:tcPr marL="34308" marR="34308" marT="34308" marB="34308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300">
                          <a:effectLst/>
                        </a:rPr>
                        <a:t>10</a:t>
                      </a:r>
                    </a:p>
                  </a:txBody>
                  <a:tcPr marL="34308" marR="34308" marT="34308" marB="34308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300">
                          <a:effectLst/>
                        </a:rPr>
                        <a:t>18</a:t>
                      </a:r>
                    </a:p>
                  </a:txBody>
                  <a:tcPr marL="34308" marR="34308" marT="34308" marB="34308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445456085"/>
                  </a:ext>
                </a:extLst>
              </a:tr>
              <a:tr h="307160">
                <a:tc>
                  <a:txBody>
                    <a:bodyPr/>
                    <a:lstStyle/>
                    <a:p>
                      <a:r>
                        <a:rPr lang="ru-RU" sz="1300">
                          <a:effectLst/>
                        </a:rPr>
                        <a:t>7</a:t>
                      </a:r>
                    </a:p>
                  </a:txBody>
                  <a:tcPr marL="34308" marR="34308" marT="34308" marB="34308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300">
                          <a:effectLst/>
                        </a:rPr>
                        <a:t>7</a:t>
                      </a:r>
                    </a:p>
                  </a:txBody>
                  <a:tcPr marL="34308" marR="34308" marT="34308" marB="34308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300" dirty="0">
                          <a:effectLst/>
                        </a:rPr>
                        <a:t>7</a:t>
                      </a:r>
                    </a:p>
                  </a:txBody>
                  <a:tcPr marL="34308" marR="34308" marT="34308" marB="34308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300" dirty="0">
                          <a:effectLst/>
                        </a:rPr>
                        <a:t>11</a:t>
                      </a:r>
                    </a:p>
                  </a:txBody>
                  <a:tcPr marL="34308" marR="34308" marT="34308" marB="34308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300">
                          <a:effectLst/>
                        </a:rPr>
                        <a:t>19</a:t>
                      </a:r>
                    </a:p>
                  </a:txBody>
                  <a:tcPr marL="34308" marR="34308" marT="34308" marB="34308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044025163"/>
                  </a:ext>
                </a:extLst>
              </a:tr>
              <a:tr h="307160">
                <a:tc>
                  <a:txBody>
                    <a:bodyPr/>
                    <a:lstStyle/>
                    <a:p>
                      <a:r>
                        <a:rPr lang="ru-RU" sz="1300">
                          <a:effectLst/>
                        </a:rPr>
                        <a:t>9</a:t>
                      </a:r>
                    </a:p>
                  </a:txBody>
                  <a:tcPr marL="34308" marR="34308" marT="34308" marB="34308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300">
                          <a:effectLst/>
                        </a:rPr>
                        <a:t>10</a:t>
                      </a:r>
                    </a:p>
                  </a:txBody>
                  <a:tcPr marL="34308" marR="34308" marT="34308" marB="34308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300">
                          <a:effectLst/>
                        </a:rPr>
                        <a:t>12</a:t>
                      </a:r>
                    </a:p>
                  </a:txBody>
                  <a:tcPr marL="34308" marR="34308" marT="34308" marB="34308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300">
                          <a:effectLst/>
                        </a:rPr>
                        <a:t>12</a:t>
                      </a:r>
                    </a:p>
                  </a:txBody>
                  <a:tcPr marL="34308" marR="34308" marT="34308" marB="34308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300">
                          <a:effectLst/>
                        </a:rPr>
                        <a:t>20</a:t>
                      </a:r>
                    </a:p>
                  </a:txBody>
                  <a:tcPr marL="34308" marR="34308" marT="34308" marB="34308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952314197"/>
                  </a:ext>
                </a:extLst>
              </a:tr>
              <a:tr h="307160">
                <a:tc>
                  <a:txBody>
                    <a:bodyPr/>
                    <a:lstStyle/>
                    <a:p>
                      <a:r>
                        <a:rPr lang="ru-RU" sz="1300">
                          <a:effectLst/>
                        </a:rPr>
                        <a:t>11</a:t>
                      </a:r>
                    </a:p>
                  </a:txBody>
                  <a:tcPr marL="34308" marR="34308" marT="34308" marB="34308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300">
                          <a:effectLst/>
                        </a:rPr>
                        <a:t>11</a:t>
                      </a:r>
                    </a:p>
                  </a:txBody>
                  <a:tcPr marL="34308" marR="34308" marT="34308" marB="34308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300">
                          <a:effectLst/>
                        </a:rPr>
                        <a:t>13</a:t>
                      </a:r>
                    </a:p>
                  </a:txBody>
                  <a:tcPr marL="34308" marR="34308" marT="34308" marB="34308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300">
                          <a:effectLst/>
                        </a:rPr>
                        <a:t>13</a:t>
                      </a:r>
                    </a:p>
                  </a:txBody>
                  <a:tcPr marL="34308" marR="34308" marT="34308" marB="34308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300">
                          <a:effectLst/>
                        </a:rPr>
                        <a:t>21</a:t>
                      </a:r>
                    </a:p>
                  </a:txBody>
                  <a:tcPr marL="34308" marR="34308" marT="34308" marB="34308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261693880"/>
                  </a:ext>
                </a:extLst>
              </a:tr>
              <a:tr h="307160">
                <a:tc>
                  <a:txBody>
                    <a:bodyPr/>
                    <a:lstStyle/>
                    <a:p>
                      <a:r>
                        <a:rPr lang="ru-RU" sz="1300">
                          <a:effectLst/>
                        </a:rPr>
                        <a:t>13</a:t>
                      </a:r>
                    </a:p>
                  </a:txBody>
                  <a:tcPr marL="34308" marR="34308" marT="34308" marB="34308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300">
                          <a:effectLst/>
                        </a:rPr>
                        <a:t>14</a:t>
                      </a:r>
                    </a:p>
                  </a:txBody>
                  <a:tcPr marL="34308" marR="34308" marT="34308" marB="34308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300">
                          <a:effectLst/>
                        </a:rPr>
                        <a:t>14</a:t>
                      </a:r>
                    </a:p>
                  </a:txBody>
                  <a:tcPr marL="34308" marR="34308" marT="34308" marB="34308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300">
                          <a:effectLst/>
                        </a:rPr>
                        <a:t>14</a:t>
                      </a:r>
                    </a:p>
                  </a:txBody>
                  <a:tcPr marL="34308" marR="34308" marT="34308" marB="34308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300">
                          <a:effectLst/>
                        </a:rPr>
                        <a:t>22</a:t>
                      </a:r>
                    </a:p>
                  </a:txBody>
                  <a:tcPr marL="34308" marR="34308" marT="34308" marB="34308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133646635"/>
                  </a:ext>
                </a:extLst>
              </a:tr>
              <a:tr h="307160">
                <a:tc>
                  <a:txBody>
                    <a:bodyPr/>
                    <a:lstStyle/>
                    <a:p>
                      <a:r>
                        <a:rPr lang="ru-RU" sz="1300">
                          <a:effectLst/>
                        </a:rPr>
                        <a:t>15</a:t>
                      </a:r>
                    </a:p>
                  </a:txBody>
                  <a:tcPr marL="34308" marR="34308" marT="34308" marB="34308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300">
                          <a:effectLst/>
                        </a:rPr>
                        <a:t>15</a:t>
                      </a:r>
                    </a:p>
                  </a:txBody>
                  <a:tcPr marL="34308" marR="34308" marT="34308" marB="34308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300">
                          <a:effectLst/>
                        </a:rPr>
                        <a:t>15</a:t>
                      </a:r>
                    </a:p>
                  </a:txBody>
                  <a:tcPr marL="34308" marR="34308" marT="34308" marB="34308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300">
                          <a:effectLst/>
                        </a:rPr>
                        <a:t>15</a:t>
                      </a:r>
                    </a:p>
                  </a:txBody>
                  <a:tcPr marL="34308" marR="34308" marT="34308" marB="34308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300">
                          <a:effectLst/>
                        </a:rPr>
                        <a:t>23</a:t>
                      </a:r>
                    </a:p>
                  </a:txBody>
                  <a:tcPr marL="34308" marR="34308" marT="34308" marB="34308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39407233"/>
                  </a:ext>
                </a:extLst>
              </a:tr>
              <a:tr h="307160">
                <a:tc>
                  <a:txBody>
                    <a:bodyPr/>
                    <a:lstStyle/>
                    <a:p>
                      <a:r>
                        <a:rPr lang="ru-RU" sz="1300">
                          <a:effectLst/>
                        </a:rPr>
                        <a:t>17</a:t>
                      </a:r>
                    </a:p>
                  </a:txBody>
                  <a:tcPr marL="34308" marR="34308" marT="34308" marB="34308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300" dirty="0">
                          <a:effectLst/>
                        </a:rPr>
                        <a:t>18</a:t>
                      </a:r>
                    </a:p>
                  </a:txBody>
                  <a:tcPr marL="34308" marR="34308" marT="34308" marB="34308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300">
                          <a:effectLst/>
                        </a:rPr>
                        <a:t>20</a:t>
                      </a:r>
                    </a:p>
                  </a:txBody>
                  <a:tcPr marL="34308" marR="34308" marT="34308" marB="34308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300">
                          <a:effectLst/>
                        </a:rPr>
                        <a:t>24</a:t>
                      </a:r>
                    </a:p>
                  </a:txBody>
                  <a:tcPr marL="34308" marR="34308" marT="34308" marB="34308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300" dirty="0">
                          <a:effectLst/>
                        </a:rPr>
                        <a:t>24</a:t>
                      </a:r>
                    </a:p>
                  </a:txBody>
                  <a:tcPr marL="34308" marR="34308" marT="34308" marB="34308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100419409"/>
                  </a:ext>
                </a:extLst>
              </a:tr>
              <a:tr h="307160">
                <a:tc>
                  <a:txBody>
                    <a:bodyPr/>
                    <a:lstStyle/>
                    <a:p>
                      <a:r>
                        <a:rPr lang="ru-RU" sz="1300">
                          <a:effectLst/>
                        </a:rPr>
                        <a:t>19</a:t>
                      </a:r>
                    </a:p>
                  </a:txBody>
                  <a:tcPr marL="34308" marR="34308" marT="34308" marB="34308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300">
                          <a:effectLst/>
                        </a:rPr>
                        <a:t>19</a:t>
                      </a:r>
                    </a:p>
                  </a:txBody>
                  <a:tcPr marL="34308" marR="34308" marT="34308" marB="34308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300">
                          <a:effectLst/>
                        </a:rPr>
                        <a:t>21</a:t>
                      </a:r>
                    </a:p>
                  </a:txBody>
                  <a:tcPr marL="34308" marR="34308" marT="34308" marB="34308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300">
                          <a:effectLst/>
                        </a:rPr>
                        <a:t>25</a:t>
                      </a:r>
                    </a:p>
                  </a:txBody>
                  <a:tcPr marL="34308" marR="34308" marT="34308" marB="34308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300">
                          <a:effectLst/>
                        </a:rPr>
                        <a:t>25</a:t>
                      </a:r>
                    </a:p>
                  </a:txBody>
                  <a:tcPr marL="34308" marR="34308" marT="34308" marB="34308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224331646"/>
                  </a:ext>
                </a:extLst>
              </a:tr>
              <a:tr h="307160">
                <a:tc>
                  <a:txBody>
                    <a:bodyPr/>
                    <a:lstStyle/>
                    <a:p>
                      <a:r>
                        <a:rPr lang="ru-RU" sz="1300">
                          <a:effectLst/>
                        </a:rPr>
                        <a:t>21</a:t>
                      </a:r>
                    </a:p>
                  </a:txBody>
                  <a:tcPr marL="34308" marR="34308" marT="34308" marB="34308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300">
                          <a:effectLst/>
                        </a:rPr>
                        <a:t>22</a:t>
                      </a:r>
                    </a:p>
                  </a:txBody>
                  <a:tcPr marL="34308" marR="34308" marT="34308" marB="34308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300">
                          <a:effectLst/>
                        </a:rPr>
                        <a:t>22</a:t>
                      </a:r>
                    </a:p>
                  </a:txBody>
                  <a:tcPr marL="34308" marR="34308" marT="34308" marB="34308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300">
                          <a:effectLst/>
                        </a:rPr>
                        <a:t>26</a:t>
                      </a:r>
                    </a:p>
                  </a:txBody>
                  <a:tcPr marL="34308" marR="34308" marT="34308" marB="34308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300">
                          <a:effectLst/>
                        </a:rPr>
                        <a:t>26</a:t>
                      </a:r>
                    </a:p>
                  </a:txBody>
                  <a:tcPr marL="34308" marR="34308" marT="34308" marB="34308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453503330"/>
                  </a:ext>
                </a:extLst>
              </a:tr>
              <a:tr h="307160">
                <a:tc>
                  <a:txBody>
                    <a:bodyPr/>
                    <a:lstStyle/>
                    <a:p>
                      <a:r>
                        <a:rPr lang="ru-RU" sz="1300">
                          <a:effectLst/>
                        </a:rPr>
                        <a:t>23</a:t>
                      </a:r>
                    </a:p>
                  </a:txBody>
                  <a:tcPr marL="34308" marR="34308" marT="34308" marB="34308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300">
                          <a:effectLst/>
                        </a:rPr>
                        <a:t>23</a:t>
                      </a:r>
                    </a:p>
                  </a:txBody>
                  <a:tcPr marL="34308" marR="34308" marT="34308" marB="34308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300">
                          <a:effectLst/>
                        </a:rPr>
                        <a:t>23</a:t>
                      </a:r>
                    </a:p>
                  </a:txBody>
                  <a:tcPr marL="34308" marR="34308" marT="34308" marB="34308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300">
                          <a:effectLst/>
                        </a:rPr>
                        <a:t>27</a:t>
                      </a:r>
                    </a:p>
                  </a:txBody>
                  <a:tcPr marL="34308" marR="34308" marT="34308" marB="34308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300">
                          <a:effectLst/>
                        </a:rPr>
                        <a:t>27</a:t>
                      </a:r>
                    </a:p>
                  </a:txBody>
                  <a:tcPr marL="34308" marR="34308" marT="34308" marB="34308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561554587"/>
                  </a:ext>
                </a:extLst>
              </a:tr>
              <a:tr h="307160">
                <a:tc>
                  <a:txBody>
                    <a:bodyPr/>
                    <a:lstStyle/>
                    <a:p>
                      <a:r>
                        <a:rPr lang="ru-RU" sz="1300">
                          <a:effectLst/>
                        </a:rPr>
                        <a:t>25</a:t>
                      </a:r>
                    </a:p>
                  </a:txBody>
                  <a:tcPr marL="34308" marR="34308" marT="34308" marB="34308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300">
                          <a:effectLst/>
                        </a:rPr>
                        <a:t>26</a:t>
                      </a:r>
                    </a:p>
                  </a:txBody>
                  <a:tcPr marL="34308" marR="34308" marT="34308" marB="34308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300">
                          <a:effectLst/>
                        </a:rPr>
                        <a:t>28</a:t>
                      </a:r>
                    </a:p>
                  </a:txBody>
                  <a:tcPr marL="34308" marR="34308" marT="34308" marB="34308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300">
                          <a:effectLst/>
                        </a:rPr>
                        <a:t>28</a:t>
                      </a:r>
                    </a:p>
                  </a:txBody>
                  <a:tcPr marL="34308" marR="34308" marT="34308" marB="34308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300">
                          <a:effectLst/>
                        </a:rPr>
                        <a:t>28</a:t>
                      </a:r>
                    </a:p>
                  </a:txBody>
                  <a:tcPr marL="34308" marR="34308" marT="34308" marB="34308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639163203"/>
                  </a:ext>
                </a:extLst>
              </a:tr>
              <a:tr h="307160">
                <a:tc>
                  <a:txBody>
                    <a:bodyPr/>
                    <a:lstStyle/>
                    <a:p>
                      <a:r>
                        <a:rPr lang="ru-RU" sz="1300">
                          <a:effectLst/>
                        </a:rPr>
                        <a:t>27</a:t>
                      </a:r>
                    </a:p>
                  </a:txBody>
                  <a:tcPr marL="34308" marR="34308" marT="34308" marB="34308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300">
                          <a:effectLst/>
                        </a:rPr>
                        <a:t>27</a:t>
                      </a:r>
                    </a:p>
                  </a:txBody>
                  <a:tcPr marL="34308" marR="34308" marT="34308" marB="34308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300">
                          <a:effectLst/>
                        </a:rPr>
                        <a:t>29</a:t>
                      </a:r>
                    </a:p>
                  </a:txBody>
                  <a:tcPr marL="34308" marR="34308" marT="34308" marB="34308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300">
                          <a:effectLst/>
                        </a:rPr>
                        <a:t>29</a:t>
                      </a:r>
                    </a:p>
                  </a:txBody>
                  <a:tcPr marL="34308" marR="34308" marT="34308" marB="34308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300">
                          <a:effectLst/>
                        </a:rPr>
                        <a:t>29</a:t>
                      </a:r>
                    </a:p>
                  </a:txBody>
                  <a:tcPr marL="34308" marR="34308" marT="34308" marB="34308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468098480"/>
                  </a:ext>
                </a:extLst>
              </a:tr>
              <a:tr h="307160">
                <a:tc>
                  <a:txBody>
                    <a:bodyPr/>
                    <a:lstStyle/>
                    <a:p>
                      <a:r>
                        <a:rPr lang="ru-RU" sz="1300">
                          <a:effectLst/>
                        </a:rPr>
                        <a:t>29</a:t>
                      </a:r>
                    </a:p>
                  </a:txBody>
                  <a:tcPr marL="34308" marR="34308" marT="34308" marB="34308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300">
                          <a:effectLst/>
                        </a:rPr>
                        <a:t>30</a:t>
                      </a:r>
                    </a:p>
                  </a:txBody>
                  <a:tcPr marL="34308" marR="34308" marT="34308" marB="34308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300">
                          <a:effectLst/>
                        </a:rPr>
                        <a:t>30</a:t>
                      </a:r>
                    </a:p>
                  </a:txBody>
                  <a:tcPr marL="34308" marR="34308" marT="34308" marB="34308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300">
                          <a:effectLst/>
                        </a:rPr>
                        <a:t>30</a:t>
                      </a:r>
                    </a:p>
                  </a:txBody>
                  <a:tcPr marL="34308" marR="34308" marT="34308" marB="34308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300">
                          <a:effectLst/>
                        </a:rPr>
                        <a:t>30</a:t>
                      </a:r>
                    </a:p>
                  </a:txBody>
                  <a:tcPr marL="34308" marR="34308" marT="34308" marB="34308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115579202"/>
                  </a:ext>
                </a:extLst>
              </a:tr>
              <a:tr h="307160">
                <a:tc>
                  <a:txBody>
                    <a:bodyPr/>
                    <a:lstStyle/>
                    <a:p>
                      <a:r>
                        <a:rPr lang="ru-RU" sz="1300">
                          <a:effectLst/>
                        </a:rPr>
                        <a:t>31</a:t>
                      </a:r>
                    </a:p>
                  </a:txBody>
                  <a:tcPr marL="34308" marR="34308" marT="34308" marB="34308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300">
                          <a:effectLst/>
                        </a:rPr>
                        <a:t>31</a:t>
                      </a:r>
                    </a:p>
                  </a:txBody>
                  <a:tcPr marL="34308" marR="34308" marT="34308" marB="34308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300">
                          <a:effectLst/>
                        </a:rPr>
                        <a:t>31</a:t>
                      </a:r>
                    </a:p>
                  </a:txBody>
                  <a:tcPr marL="34308" marR="34308" marT="34308" marB="34308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300">
                          <a:effectLst/>
                        </a:rPr>
                        <a:t>31</a:t>
                      </a:r>
                    </a:p>
                  </a:txBody>
                  <a:tcPr marL="34308" marR="34308" marT="34308" marB="34308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300" dirty="0">
                          <a:effectLst/>
                        </a:rPr>
                        <a:t>31</a:t>
                      </a:r>
                    </a:p>
                  </a:txBody>
                  <a:tcPr marL="34308" marR="34308" marT="34308" marB="34308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497030179"/>
                  </a:ext>
                </a:extLst>
              </a:tr>
            </a:tbl>
          </a:graphicData>
        </a:graphic>
      </p:graphicFrame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681746">
            <a:off x="5931441" y="2556194"/>
            <a:ext cx="2337048" cy="23370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48770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5400" b="1" dirty="0" smtClean="0">
                <a:solidFill>
                  <a:srgbClr val="FF0000"/>
                </a:solidFill>
                <a:latin typeface="Gabriola" panose="04040605051002020D02" pitchFamily="82" charset="0"/>
              </a:rPr>
              <a:t>Разгадка фокуса</a:t>
            </a:r>
            <a:endParaRPr lang="ru-RU" sz="5400" b="1" dirty="0">
              <a:solidFill>
                <a:srgbClr val="FF0000"/>
              </a:solidFill>
              <a:latin typeface="Gabriola" panose="04040605051002020D02" pitchFamily="82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692696"/>
            <a:ext cx="8435280" cy="5069160"/>
          </a:xfrm>
        </p:spPr>
        <p:txBody>
          <a:bodyPr>
            <a:normAutofit fontScale="85000" lnSpcReduction="20000"/>
          </a:bodyPr>
          <a:lstStyle/>
          <a:p>
            <a:r>
              <a:rPr lang="ru-RU" sz="3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Данная таблица составлена следующим образом: каждому столбцу соответствует определённое число, вычислив сумму которых фокусник и угадывает выбранное Вами </a:t>
            </a:r>
            <a:r>
              <a:rPr lang="ru-RU" sz="31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число</a:t>
            </a:r>
          </a:p>
          <a:p>
            <a:endParaRPr lang="ru-RU" sz="31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31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1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Например</a:t>
            </a:r>
            <a:r>
              <a:rPr lang="ru-RU" sz="3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Вы задумали число 27.</a:t>
            </a:r>
          </a:p>
          <a:p>
            <a:r>
              <a:rPr lang="ru-RU" sz="3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 число находится в 1-ом, 2-ом, 4-ом и 5-ом столбиках.</a:t>
            </a:r>
          </a:p>
          <a:p>
            <a:r>
              <a:rPr lang="ru-RU" sz="3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Достаточно сложить числа, расположенные в первой строке таблицы в соответствующих столбиках, и получим задуманное число. (1+2+8+16=27).</a:t>
            </a:r>
          </a:p>
          <a:p>
            <a:pPr marL="0" indent="0">
              <a:buNone/>
            </a:pPr>
            <a:r>
              <a:rPr lang="ru-RU" dirty="0"/>
              <a:t/>
            </a:r>
            <a:br>
              <a:rPr lang="ru-RU" dirty="0"/>
            </a:br>
            <a:endParaRPr lang="ru-RU" dirty="0" smtClean="0">
              <a:solidFill>
                <a:srgbClr val="333333"/>
              </a:solidFill>
              <a:latin typeface="Open Sans"/>
            </a:endParaRPr>
          </a:p>
          <a:p>
            <a:pPr marL="0" indent="0">
              <a:buNone/>
            </a:pP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3322027"/>
              </p:ext>
            </p:extLst>
          </p:nvPr>
        </p:nvGraphicFramePr>
        <p:xfrm>
          <a:off x="1043608" y="2060848"/>
          <a:ext cx="5762625" cy="739140"/>
        </p:xfrm>
        <a:graphic>
          <a:graphicData uri="http://schemas.openxmlformats.org/drawingml/2006/table">
            <a:tbl>
              <a:tblPr/>
              <a:tblGrid>
                <a:gridCol w="1146273">
                  <a:extLst>
                    <a:ext uri="{9D8B030D-6E8A-4147-A177-3AD203B41FA5}">
                      <a16:colId xmlns:a16="http://schemas.microsoft.com/office/drawing/2014/main" xmlns="" val="1700339797"/>
                    </a:ext>
                  </a:extLst>
                </a:gridCol>
                <a:gridCol w="1156693">
                  <a:extLst>
                    <a:ext uri="{9D8B030D-6E8A-4147-A177-3AD203B41FA5}">
                      <a16:colId xmlns:a16="http://schemas.microsoft.com/office/drawing/2014/main" xmlns="" val="3238574092"/>
                    </a:ext>
                  </a:extLst>
                </a:gridCol>
                <a:gridCol w="1156693">
                  <a:extLst>
                    <a:ext uri="{9D8B030D-6E8A-4147-A177-3AD203B41FA5}">
                      <a16:colId xmlns:a16="http://schemas.microsoft.com/office/drawing/2014/main" xmlns="" val="3125937266"/>
                    </a:ext>
                  </a:extLst>
                </a:gridCol>
                <a:gridCol w="1156693">
                  <a:extLst>
                    <a:ext uri="{9D8B030D-6E8A-4147-A177-3AD203B41FA5}">
                      <a16:colId xmlns:a16="http://schemas.microsoft.com/office/drawing/2014/main" xmlns="" val="1709912042"/>
                    </a:ext>
                  </a:extLst>
                </a:gridCol>
                <a:gridCol w="1146273">
                  <a:extLst>
                    <a:ext uri="{9D8B030D-6E8A-4147-A177-3AD203B41FA5}">
                      <a16:colId xmlns:a16="http://schemas.microsoft.com/office/drawing/2014/main" xmlns="" val="249912797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ru-RU" b="1" dirty="0">
                          <a:effectLst/>
                        </a:rPr>
                        <a:t>1</a:t>
                      </a:r>
                      <a:endParaRPr lang="ru-RU" dirty="0">
                        <a:effectLst/>
                      </a:endParaRPr>
                    </a:p>
                  </a:txBody>
                  <a:tcPr marL="47625" marR="47625" marT="47625" marB="4762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>
                          <a:effectLst/>
                        </a:rPr>
                        <a:t>2</a:t>
                      </a:r>
                      <a:endParaRPr lang="ru-RU">
                        <a:effectLst/>
                      </a:endParaRPr>
                    </a:p>
                  </a:txBody>
                  <a:tcPr marL="47625" marR="47625" marT="47625" marB="4762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>
                          <a:effectLst/>
                        </a:rPr>
                        <a:t>3</a:t>
                      </a:r>
                      <a:endParaRPr lang="ru-RU">
                        <a:effectLst/>
                      </a:endParaRPr>
                    </a:p>
                  </a:txBody>
                  <a:tcPr marL="47625" marR="47625" marT="47625" marB="4762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>
                          <a:effectLst/>
                        </a:rPr>
                        <a:t>4</a:t>
                      </a:r>
                      <a:endParaRPr lang="ru-RU">
                        <a:effectLst/>
                      </a:endParaRPr>
                    </a:p>
                  </a:txBody>
                  <a:tcPr marL="47625" marR="47625" marT="47625" marB="4762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>
                          <a:effectLst/>
                        </a:rPr>
                        <a:t>5</a:t>
                      </a:r>
                      <a:endParaRPr lang="ru-RU">
                        <a:effectLst/>
                      </a:endParaRPr>
                    </a:p>
                  </a:txBody>
                  <a:tcPr marL="47625" marR="47625" marT="47625" marB="4762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348718378"/>
                  </a:ext>
                </a:extLst>
              </a:tr>
              <a:tr h="257175">
                <a:tc>
                  <a:txBody>
                    <a:bodyPr/>
                    <a:lstStyle/>
                    <a:p>
                      <a:r>
                        <a:rPr lang="ru-RU">
                          <a:effectLst/>
                        </a:rPr>
                        <a:t>1</a:t>
                      </a:r>
                    </a:p>
                  </a:txBody>
                  <a:tcPr marL="47625" marR="47625" marT="47625" marB="4762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>
                          <a:effectLst/>
                        </a:rPr>
                        <a:t>2</a:t>
                      </a:r>
                    </a:p>
                  </a:txBody>
                  <a:tcPr marL="47625" marR="47625" marT="47625" marB="4762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>
                          <a:effectLst/>
                        </a:rPr>
                        <a:t>4</a:t>
                      </a:r>
                    </a:p>
                  </a:txBody>
                  <a:tcPr marL="47625" marR="47625" marT="47625" marB="4762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effectLst/>
                        </a:rPr>
                        <a:t>8</a:t>
                      </a:r>
                    </a:p>
                  </a:txBody>
                  <a:tcPr marL="47625" marR="47625" marT="47625" marB="4762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effectLst/>
                        </a:rPr>
                        <a:t>16</a:t>
                      </a:r>
                    </a:p>
                  </a:txBody>
                  <a:tcPr marL="47625" marR="47625" marT="47625" marB="4762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64490754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6123579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800" b="1" dirty="0">
                <a:solidFill>
                  <a:srgbClr val="0046D2"/>
                </a:solidFill>
                <a:latin typeface="Gabriola" panose="04040605051002020D02" pitchFamily="82" charset="0"/>
                <a:cs typeface="Times New Roman" panose="02020603050405020304" pitchFamily="18" charset="0"/>
              </a:rPr>
              <a:t>Фокус “Угадать задуманный день недели”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7584" y="764704"/>
            <a:ext cx="7373511" cy="489654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35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  <a:cs typeface="Times New Roman" panose="02020603050405020304" pitchFamily="18" charset="0"/>
              </a:rPr>
              <a:t>    Задумайте </a:t>
            </a:r>
            <a:r>
              <a:rPr lang="ru-RU" sz="3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  <a:cs typeface="Times New Roman" panose="02020603050405020304" pitchFamily="18" charset="0"/>
              </a:rPr>
              <a:t>любой день недели и превратите его в число(понедельник – 1, вторник – 2 и т.д</a:t>
            </a:r>
            <a:r>
              <a:rPr lang="ru-RU" sz="35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  <a:cs typeface="Times New Roman" panose="02020603050405020304" pitchFamily="18" charset="0"/>
              </a:rPr>
              <a:t>.)</a:t>
            </a:r>
          </a:p>
          <a:p>
            <a:pPr marL="0" indent="0" algn="just">
              <a:buNone/>
            </a:pPr>
            <a:r>
              <a:rPr lang="ru-RU" sz="35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  <a:cs typeface="Times New Roman" panose="02020603050405020304" pitchFamily="18" charset="0"/>
              </a:rPr>
              <a:t>   Просим </a:t>
            </a:r>
            <a:r>
              <a:rPr lang="ru-RU" sz="3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  <a:cs typeface="Times New Roman" panose="02020603050405020304" pitchFamily="18" charset="0"/>
              </a:rPr>
              <a:t>умножить число на 2,</a:t>
            </a:r>
            <a:br>
              <a:rPr lang="ru-RU" sz="3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  <a:cs typeface="Times New Roman" panose="02020603050405020304" pitchFamily="18" charset="0"/>
              </a:rPr>
            </a:br>
            <a:r>
              <a:rPr lang="ru-RU" sz="3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  <a:cs typeface="Times New Roman" panose="02020603050405020304" pitchFamily="18" charset="0"/>
              </a:rPr>
              <a:t>прибавить к этому произведению число 5,</a:t>
            </a:r>
            <a:br>
              <a:rPr lang="ru-RU" sz="3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  <a:cs typeface="Times New Roman" panose="02020603050405020304" pitchFamily="18" charset="0"/>
              </a:rPr>
            </a:br>
            <a:r>
              <a:rPr lang="ru-RU" sz="3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  <a:cs typeface="Times New Roman" panose="02020603050405020304" pitchFamily="18" charset="0"/>
              </a:rPr>
              <a:t>умножить эту сумму на 5, умножить на 10, вычесть 250. </a:t>
            </a:r>
            <a:endParaRPr lang="ru-RU" sz="35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anose="03010101010201010101" pitchFamily="66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35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  <a:cs typeface="Times New Roman" panose="02020603050405020304" pitchFamily="18" charset="0"/>
              </a:rPr>
              <a:t>    Скажите </a:t>
            </a:r>
            <a:r>
              <a:rPr lang="ru-RU" sz="3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  <a:cs typeface="Times New Roman" panose="02020603050405020304" pitchFamily="18" charset="0"/>
              </a:rPr>
              <a:t>результат</a:t>
            </a:r>
            <a:r>
              <a:rPr lang="ru-RU" sz="35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  <a:cs typeface="Times New Roman" panose="02020603050405020304" pitchFamily="18" charset="0"/>
              </a:rPr>
              <a:t>.</a:t>
            </a:r>
            <a:endParaRPr lang="ru-RU" sz="28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anose="03010101010201010101" pitchFamily="66" charset="0"/>
            </a:endParaRPr>
          </a:p>
        </p:txBody>
      </p:sp>
      <p:pic>
        <p:nvPicPr>
          <p:cNvPr id="8194" name="Picture 2" descr="ÐÐ°ÑÑÐ¸Ð½ÐºÐ¸ Ð¿Ð¾ Ð·Ð°Ð¿ÑÐ¾ÑÑ ÐºÐ°Ð»ÐµÐ½Ð´Ð°ÑÑ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4738" y="4293096"/>
            <a:ext cx="3072342" cy="230425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6515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79912" y="566726"/>
            <a:ext cx="3865796" cy="1143000"/>
          </a:xfrm>
        </p:spPr>
        <p:txBody>
          <a:bodyPr>
            <a:normAutofit/>
          </a:bodyPr>
          <a:lstStyle/>
          <a:p>
            <a:pPr algn="l"/>
            <a:r>
              <a:rPr lang="ru-RU" sz="5400" b="1" dirty="0" smtClean="0">
                <a:solidFill>
                  <a:srgbClr val="FF0000"/>
                </a:solidFill>
                <a:latin typeface="Gabriola" panose="04040605051002020D02" pitchFamily="82" charset="0"/>
              </a:rPr>
              <a:t>Разгадка фокуса</a:t>
            </a:r>
            <a:endParaRPr lang="ru-RU" sz="5400" b="1" dirty="0">
              <a:solidFill>
                <a:srgbClr val="FF0000"/>
              </a:solidFill>
              <a:latin typeface="Gabriola" panose="04040605051002020D02" pitchFamily="82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38734" y="2574689"/>
            <a:ext cx="7155529" cy="170862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Пусть а задуманное число, тогда </a:t>
            </a:r>
          </a:p>
          <a:p>
            <a:pPr marL="0" indent="0">
              <a:buNone/>
            </a:pP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(2а+5) ∙ 5 ∙ 10-250=100а+250-250=100а</a:t>
            </a:r>
          </a:p>
          <a:p>
            <a:pPr marL="0" indent="0">
              <a:buNone/>
            </a:pP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Осталось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поделить на 100.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218" name="Picture 2" descr="ÐÐ°ÑÑÐ¸Ð½ÐºÐ¸ Ð¿Ð¾ Ð·Ð°Ð¿ÑÐ¾ÑÑ ÐºÐ°Ð»ÐµÐ½Ð´Ð°ÑÑ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32656"/>
            <a:ext cx="2789335" cy="204318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36096" y="4293097"/>
            <a:ext cx="2736304" cy="21617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063711930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5400" b="1" dirty="0">
                <a:solidFill>
                  <a:srgbClr val="0046D2"/>
                </a:solidFill>
                <a:latin typeface="Gabriola" panose="04040605051002020D02" pitchFamily="82" charset="0"/>
                <a:cs typeface="Times New Roman" panose="02020603050405020304" pitchFamily="18" charset="0"/>
              </a:rPr>
              <a:t>Фокус </a:t>
            </a:r>
            <a:r>
              <a:rPr lang="ru-RU" sz="5400" b="1" dirty="0" smtClean="0">
                <a:solidFill>
                  <a:srgbClr val="0046D2"/>
                </a:solidFill>
                <a:latin typeface="Gabriola" panose="04040605051002020D02" pitchFamily="82" charset="0"/>
                <a:cs typeface="Times New Roman" panose="02020603050405020304" pitchFamily="18" charset="0"/>
              </a:rPr>
              <a:t>“Счастливый квадрат”</a:t>
            </a:r>
            <a:endParaRPr lang="ru-RU" sz="5400" b="1" dirty="0">
              <a:solidFill>
                <a:srgbClr val="0046D2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7584" y="692696"/>
            <a:ext cx="7488832" cy="5433467"/>
          </a:xfrm>
        </p:spPr>
        <p:txBody>
          <a:bodyPr/>
          <a:lstStyle/>
          <a:p>
            <a:pPr marL="0" indent="0">
              <a:buNone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  <a:ea typeface="+mj-ea"/>
                <a:cs typeface="Times New Roman" panose="02020603050405020304" pitchFamily="18" charset="0"/>
              </a:rPr>
              <a:t>Зрителю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  <a:ea typeface="+mj-ea"/>
                <a:cs typeface="Times New Roman" panose="02020603050405020304" pitchFamily="18" charset="0"/>
              </a:rPr>
              <a:t>необходимо выбрать на календаре любой месяц и отметить в нем любой квадрат, содержащий 9 чисел. Если вы назовёте меньшее из чисел, я назову сумму всех девяти чисел.</a:t>
            </a:r>
            <a:b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  <a:ea typeface="+mj-ea"/>
                <a:cs typeface="Times New Roman" panose="02020603050405020304" pitchFamily="18" charset="0"/>
              </a:rPr>
            </a:b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  <a:ea typeface="+mj-ea"/>
                <a:cs typeface="Times New Roman" panose="02020603050405020304" pitchFamily="18" charset="0"/>
              </a:rPr>
              <a:t>Например:</a:t>
            </a: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  <a:ea typeface="+mj-ea"/>
                <a:cs typeface="Times New Roman" panose="02020603050405020304" pitchFamily="18" charset="0"/>
              </a:rPr>
              <a:t> </a:t>
            </a:r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anose="03010101010201010101" pitchFamily="66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9792" y="3501008"/>
            <a:ext cx="5469418" cy="217763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568" y="3917454"/>
            <a:ext cx="1751904" cy="17699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9730936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crush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143000"/>
          </a:xfrm>
        </p:spPr>
        <p:txBody>
          <a:bodyPr>
            <a:normAutofit/>
          </a:bodyPr>
          <a:lstStyle/>
          <a:p>
            <a:r>
              <a:rPr lang="ru-RU" sz="5400" b="1" dirty="0" smtClean="0">
                <a:solidFill>
                  <a:srgbClr val="FF0000"/>
                </a:solidFill>
                <a:latin typeface="Gabriola" panose="04040605051002020D02" pitchFamily="82" charset="0"/>
              </a:rPr>
              <a:t>Разгадка  фокуса</a:t>
            </a:r>
            <a:endParaRPr lang="ru-RU" sz="5400" b="1" dirty="0">
              <a:solidFill>
                <a:srgbClr val="FF0000"/>
              </a:solidFill>
              <a:latin typeface="Gabriola" panose="04040605051002020D02" pitchFamily="82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7544" y="1412776"/>
            <a:ext cx="8206552" cy="299535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43808" y="4653136"/>
            <a:ext cx="3285536" cy="17281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887639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9563" y="260648"/>
            <a:ext cx="8229600" cy="792088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0046D2"/>
                </a:solidFill>
                <a:latin typeface="Gabriola" panose="04040605051002020D02" pitchFamily="82" charset="0"/>
              </a:rPr>
              <a:t>Фокус «Отгадывание выпавшего числа очков»</a:t>
            </a:r>
            <a:endParaRPr lang="ru-RU" dirty="0">
              <a:solidFill>
                <a:srgbClr val="0046D2"/>
              </a:solidFill>
              <a:latin typeface="Gabriola" panose="04040605051002020D02" pitchFamily="82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7584" y="1124744"/>
            <a:ext cx="7499176" cy="4021907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sz="2800" b="1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        Зритель бросает три кости, причем, показывающий не смотрит на стол. </a:t>
            </a:r>
          </a:p>
          <a:p>
            <a:pPr marL="0" indent="0">
              <a:buNone/>
            </a:pPr>
            <a:r>
              <a:rPr lang="ru-RU" sz="2800" b="1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       Число, выпавшее на одной из костей, умножается на два, к полученному произведению прибавляется пять, и результат снова умножается на пять. </a:t>
            </a:r>
          </a:p>
          <a:p>
            <a:pPr marL="0" indent="0">
              <a:buNone/>
            </a:pPr>
            <a:r>
              <a:rPr lang="ru-RU" sz="2800" b="1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       Число, выпавшее на второй кости, складывается с предыдущей суммой, и результат умножается на десять. </a:t>
            </a:r>
          </a:p>
          <a:p>
            <a:pPr marL="0" indent="0">
              <a:buNone/>
            </a:pPr>
            <a:r>
              <a:rPr lang="ru-RU" sz="2800" b="1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       Наконец, к последнему числу прибавляется число, выпавшее на третьей кости. </a:t>
            </a:r>
          </a:p>
          <a:p>
            <a:pPr marL="0" indent="0">
              <a:buNone/>
            </a:pPr>
            <a:r>
              <a:rPr lang="ru-RU" sz="2800" b="1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       Как только показывающий узнает окончательный результат, он немедленно называет три выпавших числа.</a:t>
            </a:r>
            <a:endParaRPr lang="ru-RU" sz="2800" b="1" dirty="0">
              <a:latin typeface="Monotype Corsiva" panose="03010101010201010101" pitchFamily="66" charset="0"/>
              <a:cs typeface="Times New Roman" panose="02020603050405020304" pitchFamily="18" charset="0"/>
            </a:endParaRPr>
          </a:p>
        </p:txBody>
      </p:sp>
      <p:pic>
        <p:nvPicPr>
          <p:cNvPr id="7170" name="Picture 2" descr="ÐÐ°ÑÑÐ¸Ð½ÐºÐ¸ Ð¿Ð¾ Ð·Ð°Ð¿ÑÐ¾ÑÑ Ð¸Ð³ÑÐ°Ð»ÑÐ½ÑÐµ ÐºÐ¾ÑÑÐ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5013176"/>
            <a:ext cx="1820951" cy="1514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773906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491880" y="1177378"/>
            <a:ext cx="5338936" cy="4525963"/>
          </a:xfrm>
        </p:spPr>
        <p:txBody>
          <a:bodyPr/>
          <a:lstStyle/>
          <a:p>
            <a:pPr marL="0" lvl="0" indent="0" algn="ctr" defTabSz="449263" fontAlgn="base">
              <a:spcBef>
                <a:spcPts val="500"/>
              </a:spcBef>
              <a:spcAft>
                <a:spcPts val="500"/>
              </a:spcAft>
              <a:buSzPct val="100000"/>
              <a:buNone/>
            </a:pPr>
            <a:r>
              <a:rPr lang="ru-RU" altLang="ru-RU" sz="4000" dirty="0">
                <a:solidFill>
                  <a:srgbClr val="663399"/>
                </a:solidFill>
                <a:latin typeface="Monotype Corsiva" panose="03010101010201010101" pitchFamily="66" charset="0"/>
                <a:ea typeface="SimSun" panose="02010600030101010101" pitchFamily="2" charset="-122"/>
                <a:cs typeface="Times New Roman"/>
              </a:rPr>
              <a:t> Предмет математики настолько серьезен, что полезно не упускать случаев делать его немного занимательным.</a:t>
            </a:r>
          </a:p>
          <a:p>
            <a:pPr marL="0" lvl="0" indent="0" algn="r" defTabSz="449263" fontAlgn="base">
              <a:spcBef>
                <a:spcPts val="500"/>
              </a:spcBef>
              <a:spcAft>
                <a:spcPts val="500"/>
              </a:spcAft>
              <a:buSzPct val="100000"/>
              <a:buNone/>
            </a:pPr>
            <a:r>
              <a:rPr lang="ru-RU" altLang="ru-RU" sz="4000" i="1" dirty="0">
                <a:solidFill>
                  <a:srgbClr val="663399"/>
                </a:solidFill>
                <a:latin typeface="Monotype Corsiva" panose="03010101010201010101" pitchFamily="66" charset="0"/>
                <a:ea typeface="SimSun" panose="02010600030101010101" pitchFamily="2" charset="-122"/>
                <a:cs typeface="Times New Roman"/>
              </a:rPr>
              <a:t>Б. Паскаль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544" y="1628800"/>
            <a:ext cx="3158145" cy="3623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236497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11960" y="277592"/>
            <a:ext cx="3898776" cy="1143000"/>
          </a:xfrm>
        </p:spPr>
        <p:txBody>
          <a:bodyPr>
            <a:normAutofit/>
          </a:bodyPr>
          <a:lstStyle/>
          <a:p>
            <a:pPr algn="l"/>
            <a:r>
              <a:rPr lang="ru-RU" sz="5400" b="1" dirty="0" smtClean="0">
                <a:solidFill>
                  <a:srgbClr val="FF0000"/>
                </a:solidFill>
                <a:latin typeface="Gabriola" panose="04040605051002020D02" pitchFamily="82" charset="0"/>
              </a:rPr>
              <a:t>Разгадка фокуса</a:t>
            </a:r>
            <a:endParaRPr lang="ru-RU" sz="5400" b="1" dirty="0">
              <a:solidFill>
                <a:srgbClr val="FF0000"/>
              </a:solidFill>
              <a:latin typeface="Gabriola" panose="04040605051002020D02" pitchFamily="82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1844824"/>
            <a:ext cx="7776864" cy="2592288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ru-RU" sz="35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 </a:t>
            </a:r>
            <a:r>
              <a:rPr lang="ru-RU" sz="35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последнего числа показывающий отнимает 250. </a:t>
            </a:r>
            <a:endParaRPr lang="ru-RU" sz="35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35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Три </a:t>
            </a:r>
            <a:r>
              <a:rPr lang="ru-RU" sz="35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цифры полученной разности и будут искомые числами, выпавшими на костях.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3688" y="4221088"/>
            <a:ext cx="5589904" cy="20975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146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263487"/>
            <a:ext cx="2060501" cy="1545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0955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940966"/>
          </a:xfrm>
        </p:spPr>
        <p:txBody>
          <a:bodyPr>
            <a:normAutofit/>
          </a:bodyPr>
          <a:lstStyle/>
          <a:p>
            <a:r>
              <a:rPr lang="ru-RU" sz="5400" b="1" dirty="0">
                <a:solidFill>
                  <a:srgbClr val="0046D2"/>
                </a:solidFill>
                <a:latin typeface="Gabriola" panose="04040605051002020D02" pitchFamily="82" charset="0"/>
              </a:rPr>
              <a:t>Фокус «Трехзначные числа»</a:t>
            </a:r>
            <a:endParaRPr lang="ru-RU" sz="5400" dirty="0">
              <a:solidFill>
                <a:srgbClr val="0046D2"/>
              </a:solidFill>
              <a:latin typeface="Gabriola" panose="04040605051002020D02" pitchFamily="82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1290854"/>
            <a:ext cx="4032448" cy="5141168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  <a:cs typeface="Times New Roman" panose="02020603050405020304" pitchFamily="18" charset="0"/>
              </a:rPr>
              <a:t>       </a:t>
            </a:r>
            <a:r>
              <a:rPr lang="ru-RU" sz="2800" b="1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Для </a:t>
            </a:r>
            <a:r>
              <a:rPr lang="ru-RU" sz="2800" b="1" dirty="0">
                <a:latin typeface="Monotype Corsiva" panose="03010101010201010101" pitchFamily="66" charset="0"/>
                <a:cs typeface="Times New Roman" panose="02020603050405020304" pitchFamily="18" charset="0"/>
              </a:rPr>
              <a:t>показа этого фокуса берутся пять игральных костей, на гранях которых изображены различные трехзначные числа, всего 30 чисел. </a:t>
            </a:r>
            <a:endParaRPr lang="ru-RU" sz="2800" b="1" dirty="0" smtClean="0">
              <a:latin typeface="Monotype Corsiva" panose="03010101010201010101" pitchFamily="66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800" b="1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       Наши </a:t>
            </a:r>
            <a:r>
              <a:rPr lang="ru-RU" sz="2800" b="1" dirty="0">
                <a:latin typeface="Monotype Corsiva" panose="03010101010201010101" pitchFamily="66" charset="0"/>
                <a:cs typeface="Times New Roman" panose="02020603050405020304" pitchFamily="18" charset="0"/>
              </a:rPr>
              <a:t>пять костей несут на себе следующие </a:t>
            </a:r>
            <a:r>
              <a:rPr lang="ru-RU" sz="2800" b="1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числа. </a:t>
            </a:r>
          </a:p>
          <a:p>
            <a:pPr marL="0" indent="0">
              <a:buNone/>
            </a:pPr>
            <a:r>
              <a:rPr lang="ru-RU" sz="2800" b="1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       Зритель </a:t>
            </a:r>
            <a:r>
              <a:rPr lang="ru-RU" sz="2800" b="1" dirty="0">
                <a:latin typeface="Monotype Corsiva" panose="03010101010201010101" pitchFamily="66" charset="0"/>
                <a:cs typeface="Times New Roman" panose="02020603050405020304" pitchFamily="18" charset="0"/>
              </a:rPr>
              <a:t>бросает кости на стол, и показывающий тут же объясняет сумму пяти выпавших чисел.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15969056"/>
              </p:ext>
            </p:extLst>
          </p:nvPr>
        </p:nvGraphicFramePr>
        <p:xfrm>
          <a:off x="4788024" y="1412776"/>
          <a:ext cx="3779578" cy="2861310"/>
        </p:xfrm>
        <a:graphic>
          <a:graphicData uri="http://schemas.openxmlformats.org/drawingml/2006/table">
            <a:tbl>
              <a:tblPr>
                <a:tableStyleId>{284E427A-3D55-4303-BF80-6455036E1DE7}</a:tableStyleId>
              </a:tblPr>
              <a:tblGrid>
                <a:gridCol w="902122">
                  <a:extLst>
                    <a:ext uri="{9D8B030D-6E8A-4147-A177-3AD203B41FA5}">
                      <a16:colId xmlns:a16="http://schemas.microsoft.com/office/drawing/2014/main" xmlns="" val="2429991361"/>
                    </a:ext>
                  </a:extLst>
                </a:gridCol>
                <a:gridCol w="719364">
                  <a:extLst>
                    <a:ext uri="{9D8B030D-6E8A-4147-A177-3AD203B41FA5}">
                      <a16:colId xmlns:a16="http://schemas.microsoft.com/office/drawing/2014/main" xmlns="" val="182600231"/>
                    </a:ext>
                  </a:extLst>
                </a:gridCol>
                <a:gridCol w="719364">
                  <a:extLst>
                    <a:ext uri="{9D8B030D-6E8A-4147-A177-3AD203B41FA5}">
                      <a16:colId xmlns:a16="http://schemas.microsoft.com/office/drawing/2014/main" xmlns="" val="3506737835"/>
                    </a:ext>
                  </a:extLst>
                </a:gridCol>
                <a:gridCol w="719364">
                  <a:extLst>
                    <a:ext uri="{9D8B030D-6E8A-4147-A177-3AD203B41FA5}">
                      <a16:colId xmlns:a16="http://schemas.microsoft.com/office/drawing/2014/main" xmlns="" val="2592258545"/>
                    </a:ext>
                  </a:extLst>
                </a:gridCol>
                <a:gridCol w="719364">
                  <a:extLst>
                    <a:ext uri="{9D8B030D-6E8A-4147-A177-3AD203B41FA5}">
                      <a16:colId xmlns:a16="http://schemas.microsoft.com/office/drawing/2014/main" xmlns="" val="68031438"/>
                    </a:ext>
                  </a:extLst>
                </a:gridCol>
              </a:tblGrid>
              <a:tr h="615760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effectLst/>
                        </a:rPr>
                        <a:t>1 кость</a:t>
                      </a: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effectLst/>
                        </a:rPr>
                        <a:t>2 кость</a:t>
                      </a: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>
                          <a:effectLst/>
                        </a:rPr>
                        <a:t>3 кость</a:t>
                      </a: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>
                          <a:effectLst/>
                        </a:rPr>
                        <a:t>4 кость</a:t>
                      </a: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effectLst/>
                        </a:rPr>
                        <a:t>5 кость</a:t>
                      </a:r>
                    </a:p>
                  </a:txBody>
                  <a:tcPr marL="47625" marR="47625" marT="47625" marB="47625" anchor="ctr"/>
                </a:tc>
                <a:extLst>
                  <a:ext uri="{0D108BD9-81ED-4DB2-BD59-A6C34878D82A}">
                    <a16:rowId xmlns:a16="http://schemas.microsoft.com/office/drawing/2014/main" xmlns="" val="1677648962"/>
                  </a:ext>
                </a:extLst>
              </a:tr>
              <a:tr h="353424">
                <a:tc>
                  <a:txBody>
                    <a:bodyPr/>
                    <a:lstStyle/>
                    <a:p>
                      <a:pPr algn="ctr"/>
                      <a:r>
                        <a:rPr lang="ru-RU">
                          <a:effectLst/>
                        </a:rPr>
                        <a:t>483</a:t>
                      </a: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>
                          <a:effectLst/>
                        </a:rPr>
                        <a:t>642</a:t>
                      </a: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effectLst/>
                        </a:rPr>
                        <a:t>558</a:t>
                      </a: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>
                          <a:effectLst/>
                        </a:rPr>
                        <a:t>168</a:t>
                      </a: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>
                          <a:effectLst/>
                        </a:rPr>
                        <a:t>971</a:t>
                      </a:r>
                    </a:p>
                  </a:txBody>
                  <a:tcPr marL="47625" marR="47625" marT="47625" marB="47625" anchor="ctr"/>
                </a:tc>
                <a:extLst>
                  <a:ext uri="{0D108BD9-81ED-4DB2-BD59-A6C34878D82A}">
                    <a16:rowId xmlns:a16="http://schemas.microsoft.com/office/drawing/2014/main" xmlns="" val="4082403766"/>
                  </a:ext>
                </a:extLst>
              </a:tr>
              <a:tr h="353424">
                <a:tc>
                  <a:txBody>
                    <a:bodyPr/>
                    <a:lstStyle/>
                    <a:p>
                      <a:pPr algn="ctr"/>
                      <a:r>
                        <a:rPr lang="ru-RU">
                          <a:effectLst/>
                        </a:rPr>
                        <a:t>285</a:t>
                      </a: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>
                          <a:effectLst/>
                        </a:rPr>
                        <a:t>147</a:t>
                      </a: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effectLst/>
                        </a:rPr>
                        <a:t>855</a:t>
                      </a: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>
                          <a:effectLst/>
                        </a:rPr>
                        <a:t>663</a:t>
                      </a: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>
                          <a:effectLst/>
                        </a:rPr>
                        <a:t>377</a:t>
                      </a:r>
                    </a:p>
                  </a:txBody>
                  <a:tcPr marL="47625" marR="47625" marT="47625" marB="47625" anchor="ctr"/>
                </a:tc>
                <a:extLst>
                  <a:ext uri="{0D108BD9-81ED-4DB2-BD59-A6C34878D82A}">
                    <a16:rowId xmlns:a16="http://schemas.microsoft.com/office/drawing/2014/main" xmlns="" val="1061373609"/>
                  </a:ext>
                </a:extLst>
              </a:tr>
              <a:tr h="353424">
                <a:tc>
                  <a:txBody>
                    <a:bodyPr/>
                    <a:lstStyle/>
                    <a:p>
                      <a:pPr algn="ctr"/>
                      <a:r>
                        <a:rPr lang="ru-RU">
                          <a:effectLst/>
                        </a:rPr>
                        <a:t>780</a:t>
                      </a: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>
                          <a:effectLst/>
                        </a:rPr>
                        <a:t>840</a:t>
                      </a: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effectLst/>
                        </a:rPr>
                        <a:t>657</a:t>
                      </a: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>
                          <a:effectLst/>
                        </a:rPr>
                        <a:t>960</a:t>
                      </a: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>
                          <a:effectLst/>
                        </a:rPr>
                        <a:t>179</a:t>
                      </a:r>
                    </a:p>
                  </a:txBody>
                  <a:tcPr marL="47625" marR="47625" marT="47625" marB="47625" anchor="ctr"/>
                </a:tc>
                <a:extLst>
                  <a:ext uri="{0D108BD9-81ED-4DB2-BD59-A6C34878D82A}">
                    <a16:rowId xmlns:a16="http://schemas.microsoft.com/office/drawing/2014/main" xmlns="" val="1893406453"/>
                  </a:ext>
                </a:extLst>
              </a:tr>
              <a:tr h="353424">
                <a:tc>
                  <a:txBody>
                    <a:bodyPr/>
                    <a:lstStyle/>
                    <a:p>
                      <a:pPr algn="ctr"/>
                      <a:r>
                        <a:rPr lang="ru-RU">
                          <a:effectLst/>
                        </a:rPr>
                        <a:t>186</a:t>
                      </a: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>
                          <a:effectLst/>
                        </a:rPr>
                        <a:t>741</a:t>
                      </a: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>
                          <a:effectLst/>
                        </a:rPr>
                        <a:t>459</a:t>
                      </a: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>
                          <a:effectLst/>
                        </a:rPr>
                        <a:t>366</a:t>
                      </a: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>
                          <a:effectLst/>
                        </a:rPr>
                        <a:t>872</a:t>
                      </a:r>
                    </a:p>
                  </a:txBody>
                  <a:tcPr marL="47625" marR="47625" marT="47625" marB="47625" anchor="ctr"/>
                </a:tc>
                <a:extLst>
                  <a:ext uri="{0D108BD9-81ED-4DB2-BD59-A6C34878D82A}">
                    <a16:rowId xmlns:a16="http://schemas.microsoft.com/office/drawing/2014/main" xmlns="" val="2170210997"/>
                  </a:ext>
                </a:extLst>
              </a:tr>
              <a:tr h="353424">
                <a:tc>
                  <a:txBody>
                    <a:bodyPr/>
                    <a:lstStyle/>
                    <a:p>
                      <a:pPr algn="ctr"/>
                      <a:r>
                        <a:rPr lang="ru-RU">
                          <a:effectLst/>
                        </a:rPr>
                        <a:t>384</a:t>
                      </a: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>
                          <a:effectLst/>
                        </a:rPr>
                        <a:t>543</a:t>
                      </a: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effectLst/>
                        </a:rPr>
                        <a:t>954</a:t>
                      </a: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>
                          <a:effectLst/>
                        </a:rPr>
                        <a:t>564</a:t>
                      </a: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>
                          <a:effectLst/>
                        </a:rPr>
                        <a:t>773</a:t>
                      </a:r>
                    </a:p>
                  </a:txBody>
                  <a:tcPr marL="47625" marR="47625" marT="47625" marB="47625" anchor="ctr"/>
                </a:tc>
                <a:extLst>
                  <a:ext uri="{0D108BD9-81ED-4DB2-BD59-A6C34878D82A}">
                    <a16:rowId xmlns:a16="http://schemas.microsoft.com/office/drawing/2014/main" xmlns="" val="2001154346"/>
                  </a:ext>
                </a:extLst>
              </a:tr>
              <a:tr h="353424">
                <a:tc>
                  <a:txBody>
                    <a:bodyPr/>
                    <a:lstStyle/>
                    <a:p>
                      <a:pPr algn="ctr"/>
                      <a:r>
                        <a:rPr lang="ru-RU">
                          <a:effectLst/>
                        </a:rPr>
                        <a:t>681</a:t>
                      </a: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>
                          <a:effectLst/>
                        </a:rPr>
                        <a:t>345</a:t>
                      </a: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>
                          <a:effectLst/>
                        </a:rPr>
                        <a:t>756</a:t>
                      </a: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>
                          <a:effectLst/>
                        </a:rPr>
                        <a:t>267</a:t>
                      </a: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effectLst/>
                        </a:rPr>
                        <a:t>278</a:t>
                      </a:r>
                    </a:p>
                  </a:txBody>
                  <a:tcPr marL="47625" marR="47625" marT="47625" marB="47625" anchor="ctr"/>
                </a:tc>
                <a:extLst>
                  <a:ext uri="{0D108BD9-81ED-4DB2-BD59-A6C34878D82A}">
                    <a16:rowId xmlns:a16="http://schemas.microsoft.com/office/drawing/2014/main" xmlns="" val="594352930"/>
                  </a:ext>
                </a:extLst>
              </a:tr>
            </a:tbl>
          </a:graphicData>
        </a:graphic>
      </p:graphicFrame>
      <p:pic>
        <p:nvPicPr>
          <p:cNvPr id="4098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4941168"/>
            <a:ext cx="1423963" cy="1463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88436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59832" y="260648"/>
            <a:ext cx="4978896" cy="1143000"/>
          </a:xfrm>
        </p:spPr>
        <p:txBody>
          <a:bodyPr>
            <a:normAutofit/>
          </a:bodyPr>
          <a:lstStyle/>
          <a:p>
            <a:r>
              <a:rPr lang="ru-RU" sz="5400" b="1" dirty="0" smtClean="0">
                <a:solidFill>
                  <a:srgbClr val="FF0000"/>
                </a:solidFill>
                <a:latin typeface="Gabriola" panose="04040605051002020D02" pitchFamily="82" charset="0"/>
              </a:rPr>
              <a:t>Разгадка </a:t>
            </a:r>
            <a:r>
              <a:rPr lang="ru-RU" sz="5400" b="1" dirty="0">
                <a:solidFill>
                  <a:srgbClr val="FF0000"/>
                </a:solidFill>
                <a:latin typeface="Gabriola" panose="04040605051002020D02" pitchFamily="82" charset="0"/>
              </a:rPr>
              <a:t>фокуса</a:t>
            </a:r>
            <a:endParaRPr lang="ru-RU" sz="5400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1657597"/>
            <a:ext cx="7848872" cy="4153425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Чтобы 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получить эту сумму, показывающий складывает последнее цифры всех этих чисел и вычитает полученное число их 50. </a:t>
            </a:r>
            <a:endParaRPr lang="ru-RU" sz="24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Поставив 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найденную разность перед вычитаемым, он получает четырехзначное число, которое и будет искомой суммой пяти трехзначных чисел, выпавших на костях. </a:t>
            </a:r>
            <a:endParaRPr lang="ru-RU" sz="24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Допустим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например, что сумма последних цифр равна 26. </a:t>
            </a:r>
            <a:endParaRPr lang="ru-RU" sz="24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Вычитая 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26 из 50, поучаем 24 в ответе будет число 2426.</a:t>
            </a:r>
          </a:p>
        </p:txBody>
      </p:sp>
      <p:pic>
        <p:nvPicPr>
          <p:cNvPr id="5122" name="Picture 2" descr="ÐÐ°ÑÑÐ¸Ð½ÐºÐ¸ Ð¿Ð¾ Ð·Ð°Ð¿ÑÐ¾ÑÑ Ð¸Ð³ÑÐ°Ð»ÑÐ½ÑÐµ ÐºÐ¾ÑÑÐ¸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5013176"/>
            <a:ext cx="1512168" cy="15956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332656"/>
            <a:ext cx="1583803" cy="11878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1318324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42237" y="274638"/>
            <a:ext cx="6923112" cy="1143000"/>
          </a:xfrm>
        </p:spPr>
        <p:txBody>
          <a:bodyPr>
            <a:normAutofit/>
          </a:bodyPr>
          <a:lstStyle/>
          <a:p>
            <a:r>
              <a:rPr lang="ru-RU" sz="5400" b="1" dirty="0">
                <a:solidFill>
                  <a:srgbClr val="0046D2"/>
                </a:solidFill>
                <a:latin typeface="Gabriola" panose="04040605051002020D02" pitchFamily="82" charset="0"/>
              </a:rPr>
              <a:t>Фокус </a:t>
            </a:r>
            <a:r>
              <a:rPr lang="ru-RU" sz="5400" b="1" dirty="0" smtClean="0">
                <a:solidFill>
                  <a:srgbClr val="0046D2"/>
                </a:solidFill>
                <a:latin typeface="Gabriola" panose="04040605051002020D02" pitchFamily="82" charset="0"/>
              </a:rPr>
              <a:t>«День рождения»</a:t>
            </a:r>
            <a:endParaRPr lang="ru-RU" sz="5400" dirty="0">
              <a:solidFill>
                <a:srgbClr val="0046D2"/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043608" y="1916832"/>
            <a:ext cx="7211144" cy="355699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000" dirty="0" smtClean="0">
                <a:solidFill>
                  <a:schemeClr val="tx2">
                    <a:lumMod val="5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Monotype Corsiva" pitchFamily="66" charset="0"/>
                <a:ea typeface="+mj-ea"/>
                <a:cs typeface="+mj-cs"/>
              </a:rPr>
              <a:t>   Умножаете </a:t>
            </a:r>
            <a:r>
              <a:rPr lang="ru-RU" sz="3000" dirty="0">
                <a:solidFill>
                  <a:schemeClr val="tx2">
                    <a:lumMod val="5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Monotype Corsiva" pitchFamily="66" charset="0"/>
                <a:ea typeface="+mj-ea"/>
                <a:cs typeface="+mj-cs"/>
              </a:rPr>
              <a:t>на 2 число дня своего </a:t>
            </a:r>
            <a:r>
              <a:rPr lang="ru-RU" sz="3000" dirty="0" smtClean="0">
                <a:solidFill>
                  <a:schemeClr val="tx2">
                    <a:lumMod val="5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Monotype Corsiva" pitchFamily="66" charset="0"/>
                <a:ea typeface="+mj-ea"/>
                <a:cs typeface="+mj-cs"/>
              </a:rPr>
              <a:t>рождения.</a:t>
            </a:r>
            <a:r>
              <a:rPr lang="ru-RU" sz="3000" dirty="0">
                <a:solidFill>
                  <a:schemeClr val="tx2">
                    <a:lumMod val="5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Monotype Corsiva" pitchFamily="66" charset="0"/>
                <a:ea typeface="+mj-ea"/>
                <a:cs typeface="+mj-cs"/>
              </a:rPr>
              <a:t/>
            </a:r>
            <a:br>
              <a:rPr lang="ru-RU" sz="3000" dirty="0">
                <a:solidFill>
                  <a:schemeClr val="tx2">
                    <a:lumMod val="5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Monotype Corsiva" pitchFamily="66" charset="0"/>
                <a:ea typeface="+mj-ea"/>
                <a:cs typeface="+mj-cs"/>
              </a:rPr>
            </a:br>
            <a:r>
              <a:rPr lang="ru-RU" sz="3000" dirty="0" smtClean="0">
                <a:solidFill>
                  <a:schemeClr val="tx2">
                    <a:lumMod val="5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Monotype Corsiva" pitchFamily="66" charset="0"/>
                <a:ea typeface="+mj-ea"/>
                <a:cs typeface="+mj-cs"/>
              </a:rPr>
              <a:t>    Складываете </a:t>
            </a:r>
            <a:r>
              <a:rPr lang="ru-RU" sz="3000" dirty="0">
                <a:solidFill>
                  <a:schemeClr val="tx2">
                    <a:lumMod val="5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Monotype Corsiva" pitchFamily="66" charset="0"/>
                <a:ea typeface="+mj-ea"/>
                <a:cs typeface="+mj-cs"/>
              </a:rPr>
              <a:t>получившееся произведение и число </a:t>
            </a:r>
            <a:r>
              <a:rPr lang="ru-RU" sz="3000" dirty="0" smtClean="0">
                <a:solidFill>
                  <a:schemeClr val="tx2">
                    <a:lumMod val="5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Monotype Corsiva" pitchFamily="66" charset="0"/>
                <a:ea typeface="+mj-ea"/>
                <a:cs typeface="+mj-cs"/>
              </a:rPr>
              <a:t>5.</a:t>
            </a:r>
            <a:r>
              <a:rPr lang="ru-RU" sz="3000" dirty="0">
                <a:solidFill>
                  <a:schemeClr val="tx2">
                    <a:lumMod val="5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Monotype Corsiva" pitchFamily="66" charset="0"/>
                <a:ea typeface="+mj-ea"/>
                <a:cs typeface="+mj-cs"/>
              </a:rPr>
              <a:t/>
            </a:r>
            <a:br>
              <a:rPr lang="ru-RU" sz="3000" dirty="0">
                <a:solidFill>
                  <a:schemeClr val="tx2">
                    <a:lumMod val="5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Monotype Corsiva" pitchFamily="66" charset="0"/>
                <a:ea typeface="+mj-ea"/>
                <a:cs typeface="+mj-cs"/>
              </a:rPr>
            </a:br>
            <a:r>
              <a:rPr lang="ru-RU" sz="3000" dirty="0" smtClean="0">
                <a:solidFill>
                  <a:schemeClr val="tx2">
                    <a:lumMod val="5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Monotype Corsiva" pitchFamily="66" charset="0"/>
                <a:ea typeface="+mj-ea"/>
                <a:cs typeface="+mj-cs"/>
              </a:rPr>
              <a:t>     Умножаете  </a:t>
            </a:r>
            <a:r>
              <a:rPr lang="ru-RU" sz="3000" dirty="0">
                <a:solidFill>
                  <a:schemeClr val="tx2">
                    <a:lumMod val="5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Monotype Corsiva" pitchFamily="66" charset="0"/>
                <a:ea typeface="+mj-ea"/>
                <a:cs typeface="+mj-cs"/>
              </a:rPr>
              <a:t>на 50 полученную сумму,</a:t>
            </a:r>
            <a:br>
              <a:rPr lang="ru-RU" sz="3000" dirty="0">
                <a:solidFill>
                  <a:schemeClr val="tx2">
                    <a:lumMod val="5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Monotype Corsiva" pitchFamily="66" charset="0"/>
                <a:ea typeface="+mj-ea"/>
                <a:cs typeface="+mj-cs"/>
              </a:rPr>
            </a:br>
            <a:r>
              <a:rPr lang="ru-RU" sz="3000" dirty="0">
                <a:solidFill>
                  <a:schemeClr val="tx2">
                    <a:lumMod val="5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Monotype Corsiva" pitchFamily="66" charset="0"/>
                <a:ea typeface="+mj-ea"/>
                <a:cs typeface="+mj-cs"/>
              </a:rPr>
              <a:t>прибавляете номер месяца рождения </a:t>
            </a:r>
            <a:br>
              <a:rPr lang="ru-RU" sz="3000" dirty="0">
                <a:solidFill>
                  <a:schemeClr val="tx2">
                    <a:lumMod val="5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Monotype Corsiva" pitchFamily="66" charset="0"/>
                <a:ea typeface="+mj-ea"/>
                <a:cs typeface="+mj-cs"/>
              </a:rPr>
            </a:br>
            <a:r>
              <a:rPr lang="ru-RU" sz="3000" dirty="0">
                <a:solidFill>
                  <a:schemeClr val="tx2">
                    <a:lumMod val="5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Monotype Corsiva" pitchFamily="66" charset="0"/>
                <a:ea typeface="+mj-ea"/>
                <a:cs typeface="+mj-cs"/>
              </a:rPr>
              <a:t>(июль-7, январь-1</a:t>
            </a:r>
            <a:r>
              <a:rPr lang="ru-RU" sz="3000" dirty="0" smtClean="0">
                <a:solidFill>
                  <a:schemeClr val="tx2">
                    <a:lumMod val="5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Monotype Corsiva" pitchFamily="66" charset="0"/>
                <a:ea typeface="+mj-ea"/>
                <a:cs typeface="+mj-cs"/>
              </a:rPr>
              <a:t>). </a:t>
            </a:r>
            <a:r>
              <a:rPr lang="ru-RU" sz="3000" dirty="0">
                <a:solidFill>
                  <a:schemeClr val="tx2">
                    <a:lumMod val="5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Monotype Corsiva" pitchFamily="66" charset="0"/>
                <a:ea typeface="+mj-ea"/>
                <a:cs typeface="+mj-cs"/>
              </a:rPr>
              <a:t/>
            </a:r>
            <a:br>
              <a:rPr lang="ru-RU" sz="3000" dirty="0">
                <a:solidFill>
                  <a:schemeClr val="tx2">
                    <a:lumMod val="5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Monotype Corsiva" pitchFamily="66" charset="0"/>
                <a:ea typeface="+mj-ea"/>
                <a:cs typeface="+mj-cs"/>
              </a:rPr>
            </a:br>
            <a:r>
              <a:rPr lang="ru-RU" sz="3000" dirty="0" smtClean="0">
                <a:solidFill>
                  <a:schemeClr val="tx2">
                    <a:lumMod val="5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Monotype Corsiva" pitchFamily="66" charset="0"/>
                <a:ea typeface="+mj-ea"/>
                <a:cs typeface="+mj-cs"/>
              </a:rPr>
              <a:t>     Называете </a:t>
            </a:r>
            <a:r>
              <a:rPr lang="ru-RU" sz="3000" dirty="0">
                <a:solidFill>
                  <a:schemeClr val="tx2">
                    <a:lumMod val="5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Monotype Corsiva" pitchFamily="66" charset="0"/>
                <a:ea typeface="+mj-ea"/>
                <a:cs typeface="+mj-cs"/>
              </a:rPr>
              <a:t>полученное число.</a:t>
            </a:r>
            <a:endParaRPr lang="ru-RU" sz="3000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677336">
            <a:off x="6162508" y="4478539"/>
            <a:ext cx="2066629" cy="17403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7584" y="274638"/>
            <a:ext cx="1787691" cy="13407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620024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71800" y="513687"/>
            <a:ext cx="5482952" cy="1143000"/>
          </a:xfrm>
        </p:spPr>
        <p:txBody>
          <a:bodyPr>
            <a:normAutofit/>
          </a:bodyPr>
          <a:lstStyle/>
          <a:p>
            <a:r>
              <a:rPr lang="ru-RU" sz="5400" b="1" dirty="0" smtClean="0">
                <a:solidFill>
                  <a:srgbClr val="FF0000"/>
                </a:solidFill>
                <a:latin typeface="Gabriola" panose="04040605051002020D02" pitchFamily="82" charset="0"/>
              </a:rPr>
              <a:t>Разгадка </a:t>
            </a:r>
            <a:r>
              <a:rPr lang="ru-RU" sz="5400" b="1" dirty="0">
                <a:solidFill>
                  <a:srgbClr val="FF0000"/>
                </a:solidFill>
                <a:latin typeface="Gabriola" panose="04040605051002020D02" pitchFamily="82" charset="0"/>
              </a:rPr>
              <a:t>фокуса</a:t>
            </a:r>
            <a:endParaRPr lang="ru-RU" sz="5400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1772816"/>
            <a:ext cx="7848872" cy="4525963"/>
          </a:xfrm>
        </p:spPr>
        <p:txBody>
          <a:bodyPr/>
          <a:lstStyle/>
          <a:p>
            <a:pPr marL="27432" lvl="0" indent="0" fontAlgn="base">
              <a:spcBef>
                <a:spcPts val="600"/>
              </a:spcBef>
              <a:buClr>
                <a:srgbClr val="FE8637"/>
              </a:buClr>
              <a:buSzPct val="80000"/>
              <a:buNone/>
            </a:pPr>
            <a:r>
              <a:rPr lang="ru-RU" sz="3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 </a:t>
            </a:r>
            <a:r>
              <a:rPr lang="ru-RU" sz="3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названного числа отнимите 250, получится трехзначное или четырехзначное число. </a:t>
            </a:r>
            <a:endParaRPr lang="ru-RU" sz="30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7432" lvl="0" indent="0" fontAlgn="base">
              <a:spcBef>
                <a:spcPts val="600"/>
              </a:spcBef>
              <a:buClr>
                <a:srgbClr val="FE8637"/>
              </a:buClr>
              <a:buSzPct val="80000"/>
              <a:buNone/>
            </a:pPr>
            <a:r>
              <a:rPr lang="ru-RU" sz="3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Первая </a:t>
            </a:r>
            <a:r>
              <a:rPr lang="ru-RU" sz="3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вторая цифры - день рождения, две последние - месяц.</a:t>
            </a:r>
          </a:p>
          <a:p>
            <a:pPr marL="27432" lvl="0" indent="0" fontAlgn="base">
              <a:spcBef>
                <a:spcPts val="600"/>
              </a:spcBef>
              <a:buClr>
                <a:srgbClr val="FE8637"/>
              </a:buClr>
              <a:buSzPct val="80000"/>
              <a:buNone/>
            </a:pPr>
            <a:r>
              <a:rPr lang="ru-RU" sz="3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Пример: день рождения 15.07 (</a:t>
            </a:r>
            <a:r>
              <a:rPr lang="ru-RU" sz="3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а.в</a:t>
            </a:r>
            <a:r>
              <a:rPr lang="ru-RU" sz="3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27432" lvl="0" indent="0" fontAlgn="base">
              <a:spcBef>
                <a:spcPts val="600"/>
              </a:spcBef>
              <a:buClr>
                <a:srgbClr val="FE8637"/>
              </a:buClr>
              <a:buSzPct val="80000"/>
              <a:buNone/>
            </a:pPr>
            <a:r>
              <a:rPr lang="ru-RU" sz="3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(15 ∙ 2+5) ∙ 50+7-250=1507</a:t>
            </a:r>
          </a:p>
          <a:p>
            <a:pPr marL="27432" lvl="0" indent="0" fontAlgn="base">
              <a:spcBef>
                <a:spcPts val="600"/>
              </a:spcBef>
              <a:buClr>
                <a:srgbClr val="FE8637"/>
              </a:buClr>
              <a:buSzPct val="80000"/>
              <a:buNone/>
            </a:pPr>
            <a:r>
              <a:rPr lang="ru-RU" sz="3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(а ∙ 2+5) ∙ 50+в-250=100а+250+в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9316" y="260648"/>
            <a:ext cx="1851980" cy="14698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32240" y="4005064"/>
            <a:ext cx="1862113" cy="23691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49673876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Список литературы:</a:t>
            </a:r>
            <a:endParaRPr lang="ru-RU" b="1" dirty="0">
              <a:solidFill>
                <a:srgbClr val="C00000"/>
              </a:solidFill>
              <a:latin typeface="Monotype Corsiva" panose="03010101010201010101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1600200"/>
            <a:ext cx="8003232" cy="4853136"/>
          </a:xfrm>
        </p:spPr>
        <p:txBody>
          <a:bodyPr>
            <a:normAutofit lnSpcReduction="10000"/>
          </a:bodyPr>
          <a:lstStyle/>
          <a:p>
            <a:pPr marL="484632" lvl="0" indent="-457200">
              <a:spcBef>
                <a:spcPts val="600"/>
              </a:spcBef>
              <a:buSzPct val="80000"/>
              <a:buFont typeface="+mj-lt"/>
              <a:buAutoNum type="arabicPeriod"/>
            </a:pPr>
            <a:r>
              <a:rPr lang="ru-RU" sz="2800" dirty="0">
                <a:latin typeface="Monotype Corsiva" pitchFamily="66" charset="0"/>
              </a:rPr>
              <a:t>Гарднер М. Математические головоломки и развлечения. – М.: АСТ, Зебра Е, 2010.</a:t>
            </a:r>
            <a:endParaRPr lang="en-US" sz="2800" dirty="0">
              <a:latin typeface="Monotype Corsiva" pitchFamily="66" charset="0"/>
            </a:endParaRPr>
          </a:p>
          <a:p>
            <a:pPr marL="484632" lvl="0" indent="-457200">
              <a:spcBef>
                <a:spcPts val="600"/>
              </a:spcBef>
              <a:buSzPct val="80000"/>
              <a:buFont typeface="+mj-lt"/>
              <a:buAutoNum type="arabicPeriod"/>
            </a:pPr>
            <a:r>
              <a:rPr lang="ru-RU" sz="2800" dirty="0">
                <a:latin typeface="Monotype Corsiva" pitchFamily="66" charset="0"/>
              </a:rPr>
              <a:t>Перельман Я. И. Веселые задачи. — М.: </a:t>
            </a:r>
            <a:r>
              <a:rPr lang="ru-RU" sz="2800" dirty="0" err="1">
                <a:latin typeface="Monotype Corsiva" pitchFamily="66" charset="0"/>
              </a:rPr>
              <a:t>Астрель</a:t>
            </a:r>
            <a:r>
              <a:rPr lang="ru-RU" sz="2800" dirty="0">
                <a:latin typeface="Monotype Corsiva" pitchFamily="66" charset="0"/>
              </a:rPr>
              <a:t>, ACT, </a:t>
            </a:r>
            <a:r>
              <a:rPr lang="ru-RU" sz="2800" dirty="0" err="1">
                <a:latin typeface="Monotype Corsiva" pitchFamily="66" charset="0"/>
              </a:rPr>
              <a:t>Транзиткнига</a:t>
            </a:r>
            <a:r>
              <a:rPr lang="ru-RU" sz="2800" dirty="0">
                <a:latin typeface="Monotype Corsiva" pitchFamily="66" charset="0"/>
              </a:rPr>
              <a:t>, </a:t>
            </a:r>
            <a:r>
              <a:rPr lang="ru-RU" sz="2800" dirty="0" smtClean="0">
                <a:latin typeface="Monotype Corsiva" pitchFamily="66" charset="0"/>
              </a:rPr>
              <a:t>2003.</a:t>
            </a:r>
            <a:endParaRPr lang="ru-RU" sz="2800" dirty="0">
              <a:latin typeface="Monotype Corsiva" pitchFamily="66" charset="0"/>
            </a:endParaRPr>
          </a:p>
          <a:p>
            <a:pPr marL="484632" lvl="0" indent="-457200">
              <a:spcBef>
                <a:spcPts val="600"/>
              </a:spcBef>
              <a:buSzPct val="80000"/>
              <a:buFont typeface="+mj-lt"/>
              <a:buAutoNum type="arabicPeriod"/>
            </a:pPr>
            <a:r>
              <a:rPr lang="ru-RU" sz="2800" dirty="0" smtClean="0">
                <a:latin typeface="Monotype Corsiva" pitchFamily="66" charset="0"/>
              </a:rPr>
              <a:t>Бенджамин А</a:t>
            </a:r>
            <a:r>
              <a:rPr lang="en-US" sz="2800" dirty="0">
                <a:latin typeface="Monotype Corsiva" pitchFamily="66" charset="0"/>
              </a:rPr>
              <a:t>.</a:t>
            </a:r>
            <a:r>
              <a:rPr lang="ru-RU" sz="2800" dirty="0" smtClean="0">
                <a:latin typeface="Monotype Corsiva" pitchFamily="66" charset="0"/>
              </a:rPr>
              <a:t>, </a:t>
            </a:r>
            <a:r>
              <a:rPr lang="ru-RU" sz="2800" dirty="0" err="1" smtClean="0">
                <a:latin typeface="Monotype Corsiva" pitchFamily="66" charset="0"/>
              </a:rPr>
              <a:t>Шермер</a:t>
            </a:r>
            <a:r>
              <a:rPr lang="ru-RU" sz="2800" dirty="0" smtClean="0">
                <a:latin typeface="Monotype Corsiva" pitchFamily="66" charset="0"/>
              </a:rPr>
              <a:t> М</a:t>
            </a:r>
            <a:r>
              <a:rPr lang="en-US" sz="2800" dirty="0" smtClean="0">
                <a:latin typeface="Monotype Corsiva" pitchFamily="66" charset="0"/>
              </a:rPr>
              <a:t>.</a:t>
            </a:r>
            <a:r>
              <a:rPr lang="ru-RU" sz="2800" dirty="0" smtClean="0">
                <a:latin typeface="Monotype Corsiva" pitchFamily="66" charset="0"/>
              </a:rPr>
              <a:t> </a:t>
            </a:r>
            <a:r>
              <a:rPr lang="ru-RU" sz="2800" dirty="0">
                <a:latin typeface="Monotype Corsiva" pitchFamily="66" charset="0"/>
              </a:rPr>
              <a:t>Магия чисел. Моментальные вычисления в уме и другие математические фокусы. – М.: Манн, Иванов и Фербер, </a:t>
            </a:r>
            <a:r>
              <a:rPr lang="ru-RU" sz="2800" dirty="0" smtClean="0">
                <a:latin typeface="Monotype Corsiva" pitchFamily="66" charset="0"/>
              </a:rPr>
              <a:t>2015.</a:t>
            </a:r>
          </a:p>
          <a:p>
            <a:pPr marL="484632" lvl="0" indent="-457200">
              <a:spcBef>
                <a:spcPts val="600"/>
              </a:spcBef>
              <a:buSzPct val="80000"/>
              <a:buFont typeface="+mj-lt"/>
              <a:buAutoNum type="arabicPeriod"/>
            </a:pPr>
            <a:r>
              <a:rPr lang="ru-RU" sz="2800" dirty="0" smtClean="0">
                <a:latin typeface="Monotype Corsiva" panose="03010101010201010101" pitchFamily="66" charset="0"/>
                <a:cs typeface="Mongolian Baiti" panose="03000500000000000000" pitchFamily="66" charset="0"/>
              </a:rPr>
              <a:t>Яковлева </a:t>
            </a:r>
            <a:r>
              <a:rPr lang="ru-RU" sz="2800" dirty="0">
                <a:latin typeface="Monotype Corsiva" panose="03010101010201010101" pitchFamily="66" charset="0"/>
                <a:cs typeface="Mongolian Baiti" panose="03000500000000000000" pitchFamily="66" charset="0"/>
              </a:rPr>
              <a:t>Т.П. Игральные кубики в обучении математике. Книга для учителя. М.: Издательство «Спутник+», 2008. – 234 с. </a:t>
            </a:r>
          </a:p>
          <a:p>
            <a:pPr marL="484632" lvl="0" indent="-457200">
              <a:spcBef>
                <a:spcPts val="600"/>
              </a:spcBef>
              <a:buSzPct val="80000"/>
              <a:buFont typeface="+mj-lt"/>
              <a:buAutoNum type="arabicPeriod"/>
            </a:pPr>
            <a:endParaRPr lang="ru-RU" sz="2800" dirty="0">
              <a:latin typeface="Monotype Corsiva" pitchFamily="66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92466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3">
                <a:lumMod val="67000"/>
              </a:schemeClr>
            </a:gs>
            <a:gs pos="48000">
              <a:schemeClr val="accent3">
                <a:lumMod val="97000"/>
                <a:lumOff val="3000"/>
              </a:schemeClr>
            </a:gs>
            <a:gs pos="100000">
              <a:schemeClr val="accent3">
                <a:lumMod val="60000"/>
                <a:lumOff val="40000"/>
              </a:schemeClr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827584" y="548680"/>
            <a:ext cx="7772400" cy="1470025"/>
          </a:xfrm>
        </p:spPr>
        <p:txBody>
          <a:bodyPr>
            <a:normAutofit/>
          </a:bodyPr>
          <a:lstStyle/>
          <a:p>
            <a:r>
              <a:rPr lang="ru-RU" sz="5400" b="1" dirty="0" smtClean="0">
                <a:solidFill>
                  <a:srgbClr val="C00000"/>
                </a:solidFill>
                <a:latin typeface="Monotype Corsiva" pitchFamily="66" charset="0"/>
              </a:rPr>
              <a:t>Благодарим  за  внимание!</a:t>
            </a:r>
            <a:endParaRPr lang="ru-RU" sz="5400" b="1" dirty="0">
              <a:solidFill>
                <a:srgbClr val="C00000"/>
              </a:solidFill>
              <a:latin typeface="Monotype Corsiva" pitchFamily="66" charset="0"/>
            </a:endParaRPr>
          </a:p>
        </p:txBody>
      </p:sp>
      <p:pic>
        <p:nvPicPr>
          <p:cNvPr id="15362" name="Picture 2" descr="ÐÐ°ÑÑÐ¸Ð½ÐºÐ¸ Ð¿Ð¾ Ð·Ð°Ð¿ÑÐ¾ÑÑ Ð¾ÑÐ»Ð¸ÑÐ½Ð¾ Ð³Ð¸Ñ ÑÐ¼Ð°Ð¹Ð»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2204864"/>
            <a:ext cx="4591809" cy="3818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7584" y="3068960"/>
            <a:ext cx="7285434" cy="309634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    </a:t>
            </a:r>
            <a:r>
              <a:rPr lang="ru-RU" sz="28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Первое 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упоминание о математических фокусах мы встречаем в книге русского математика Леонтия Филипповича Магницкого, опубликованной в 1703 году. </a:t>
            </a:r>
            <a:endParaRPr lang="en-US" sz="2800" dirty="0" smtClean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 algn="just">
              <a:buNone/>
            </a:pP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   </a:t>
            </a:r>
            <a:r>
              <a:rPr lang="ru-RU" sz="28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Одна 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глава книги содержала математические игры и фокусы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52119" y="260648"/>
            <a:ext cx="3834746" cy="28803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01303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5609" y="3515345"/>
            <a:ext cx="7632848" cy="2664296"/>
          </a:xfrm>
        </p:spPr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en-US" sz="4200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    </a:t>
            </a:r>
            <a:r>
              <a:rPr lang="ru-RU" sz="4200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Все </a:t>
            </a:r>
            <a:r>
              <a:rPr lang="ru-RU" sz="42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мы знаем великого русского поэта </a:t>
            </a:r>
            <a:r>
              <a:rPr lang="ru-RU" sz="4200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                               М.Ю</a:t>
            </a:r>
            <a:r>
              <a:rPr lang="ru-RU" sz="42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ru-RU" sz="4200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Лермонтова</a:t>
            </a:r>
            <a:r>
              <a:rPr lang="ru-RU" sz="42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r>
              <a:rPr lang="ru-RU" sz="4200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</a:p>
          <a:p>
            <a:pPr marL="0" indent="0" algn="just">
              <a:buNone/>
            </a:pPr>
            <a:r>
              <a:rPr lang="ru-RU" sz="42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200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   Но  </a:t>
            </a:r>
            <a:r>
              <a:rPr lang="ru-RU" sz="42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не каждому известно, что он был большим любителем математики, особенно его привлекали математические фокусы, которых он знал великое множество, причем некоторые из них он придумывал сам</a:t>
            </a:r>
            <a:r>
              <a:rPr lang="ru-RU" sz="4200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en-US" sz="4200" dirty="0" smtClean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 algn="just">
              <a:buNone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0497428">
            <a:off x="881451" y="755463"/>
            <a:ext cx="3391100" cy="22607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685923">
            <a:off x="5428980" y="335635"/>
            <a:ext cx="2655578" cy="31003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20675044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fallOve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694790"/>
            <a:ext cx="7653536" cy="1966446"/>
          </a:xfrm>
        </p:spPr>
        <p:txBody>
          <a:bodyPr>
            <a:normAutofit fontScale="92500"/>
          </a:bodyPr>
          <a:lstStyle/>
          <a:p>
            <a:pPr marL="0" lvl="0" indent="0" algn="just" defTabSz="449263" fontAlgn="base">
              <a:spcBef>
                <a:spcPct val="0"/>
              </a:spcBef>
              <a:spcAft>
                <a:spcPct val="0"/>
              </a:spcAft>
              <a:buSzPct val="100000"/>
              <a:buNone/>
            </a:pPr>
            <a:r>
              <a:rPr lang="ru-RU" altLang="ru-RU" sz="3100" b="1" dirty="0" smtClean="0">
                <a:solidFill>
                  <a:srgbClr val="FF0000"/>
                </a:solidFill>
                <a:latin typeface="Arial" panose="020B0604020202020204" pitchFamily="34" charset="0"/>
                <a:ea typeface="SimSun" panose="02010600030101010101" pitchFamily="2" charset="-122"/>
                <a:cs typeface="Times New Roman"/>
              </a:rPr>
              <a:t>          Математические </a:t>
            </a:r>
            <a:r>
              <a:rPr lang="ru-RU" altLang="ru-RU" sz="3100" b="1" dirty="0">
                <a:solidFill>
                  <a:srgbClr val="FF0000"/>
                </a:solidFill>
                <a:latin typeface="Arial" panose="020B0604020202020204" pitchFamily="34" charset="0"/>
                <a:ea typeface="SimSun" panose="02010600030101010101" pitchFamily="2" charset="-122"/>
                <a:cs typeface="Times New Roman"/>
              </a:rPr>
              <a:t>фокусы</a:t>
            </a:r>
            <a:r>
              <a:rPr lang="ru-RU" altLang="ru-RU" sz="3100" b="1" dirty="0">
                <a:latin typeface="Arial" panose="020B0604020202020204" pitchFamily="34" charset="0"/>
                <a:ea typeface="SimSun" panose="02010600030101010101" pitchFamily="2" charset="-122"/>
                <a:cs typeface="Times New Roman"/>
              </a:rPr>
              <a:t> </a:t>
            </a:r>
            <a:r>
              <a:rPr lang="ru-RU" altLang="ru-RU" sz="3100" dirty="0">
                <a:latin typeface="Arial" panose="020B0604020202020204" pitchFamily="34" charset="0"/>
                <a:ea typeface="SimSun" panose="02010600030101010101" pitchFamily="2" charset="-122"/>
                <a:cs typeface="Times New Roman"/>
              </a:rPr>
              <a:t>– это эксперименты, основанные на математике, на свойствах фигур и чисел, и лишь обличенные в экстравагантную форму. </a:t>
            </a:r>
          </a:p>
          <a:p>
            <a:endParaRPr lang="ru-RU" dirty="0"/>
          </a:p>
        </p:txBody>
      </p:sp>
      <p:pic>
        <p:nvPicPr>
          <p:cNvPr id="12290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2924944"/>
            <a:ext cx="3312368" cy="3312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21125910">
            <a:off x="1460910" y="2756796"/>
            <a:ext cx="2946293" cy="36486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313343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20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725720"/>
            <a:ext cx="8229600" cy="654032"/>
          </a:xfrm>
        </p:spPr>
        <p:txBody>
          <a:bodyPr>
            <a:normAutofit fontScale="90000"/>
          </a:bodyPr>
          <a:lstStyle/>
          <a:p>
            <a:pPr algn="l"/>
            <a:r>
              <a:rPr lang="ru-RU" sz="5400" b="1" dirty="0" smtClean="0">
                <a:solidFill>
                  <a:srgbClr val="0046D2"/>
                </a:solidFill>
                <a:latin typeface="Gabriola" panose="04040605051002020D02" pitchFamily="82" charset="0"/>
              </a:rPr>
              <a:t> Фокус </a:t>
            </a:r>
            <a:r>
              <a:rPr lang="ru-RU" sz="5400" b="1" dirty="0">
                <a:solidFill>
                  <a:srgbClr val="0046D2"/>
                </a:solidFill>
                <a:latin typeface="Gabriola" panose="04040605051002020D02" pitchFamily="82" charset="0"/>
              </a:rPr>
              <a:t>«Задуманное число</a:t>
            </a:r>
            <a:r>
              <a:rPr lang="ru-RU" sz="5400" b="1" dirty="0">
                <a:solidFill>
                  <a:srgbClr val="0046D2"/>
                </a:solidFill>
                <a:latin typeface="Times New Roman" panose="02020603050405020304" pitchFamily="18" charset="0"/>
              </a:rPr>
              <a:t>»</a:t>
            </a:r>
            <a:endParaRPr lang="ru-RU" sz="5400" dirty="0">
              <a:solidFill>
                <a:srgbClr val="0046D2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60669" y="1958106"/>
            <a:ext cx="7293496" cy="452596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 smtClean="0"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Monotype Corsiva" pitchFamily="66" charset="0"/>
                <a:ea typeface="+mj-ea"/>
                <a:cs typeface="+mj-cs"/>
              </a:rPr>
              <a:t>     Записаны </a:t>
            </a:r>
            <a:r>
              <a:rPr lang="ru-RU" dirty="0"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Monotype Corsiva" pitchFamily="66" charset="0"/>
                <a:ea typeface="+mj-ea"/>
                <a:cs typeface="+mj-cs"/>
              </a:rPr>
              <a:t>числа 1; 2; 3; 4; 5; 6; 7; 8; 9; </a:t>
            </a:r>
            <a:r>
              <a:rPr lang="ru-RU" dirty="0" smtClean="0"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Monotype Corsiva" pitchFamily="66" charset="0"/>
                <a:ea typeface="+mj-ea"/>
                <a:cs typeface="+mj-cs"/>
              </a:rPr>
              <a:t>10.</a:t>
            </a:r>
            <a:endParaRPr lang="ru-RU" b="1" dirty="0" smtClean="0"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latin typeface="Monotype Corsiva" pitchFamily="66" charset="0"/>
              <a:ea typeface="+mj-ea"/>
              <a:cs typeface="+mj-cs"/>
            </a:endParaRPr>
          </a:p>
          <a:p>
            <a:pPr marL="0" indent="0" algn="just">
              <a:buNone/>
            </a:pPr>
            <a:r>
              <a:rPr lang="ru-RU" dirty="0" smtClean="0"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Monotype Corsiva" pitchFamily="66" charset="0"/>
                <a:ea typeface="+mj-ea"/>
                <a:cs typeface="+mj-cs"/>
              </a:rPr>
              <a:t>     Попрошу </a:t>
            </a:r>
            <a:r>
              <a:rPr lang="ru-RU" dirty="0"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Monotype Corsiva" pitchFamily="66" charset="0"/>
                <a:ea typeface="+mj-ea"/>
                <a:cs typeface="+mj-cs"/>
              </a:rPr>
              <a:t>любого зрителя найти сумму любых трёх чисел, стоящих подряд, и сообщить результат. </a:t>
            </a:r>
            <a:endParaRPr lang="ru-RU" dirty="0" smtClean="0"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latin typeface="Monotype Corsiva" pitchFamily="66" charset="0"/>
              <a:ea typeface="+mj-ea"/>
              <a:cs typeface="+mj-cs"/>
            </a:endParaRPr>
          </a:p>
          <a:p>
            <a:pPr marL="0" indent="0" algn="just">
              <a:buNone/>
            </a:pPr>
            <a:r>
              <a:rPr lang="ru-RU" dirty="0" smtClean="0"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Monotype Corsiva" pitchFamily="66" charset="0"/>
                <a:ea typeface="+mj-ea"/>
                <a:cs typeface="+mj-cs"/>
              </a:rPr>
              <a:t>     Например: 3+4+5.</a:t>
            </a:r>
          </a:p>
          <a:p>
            <a:pPr marL="0" indent="0" algn="just">
              <a:buNone/>
            </a:pPr>
            <a:r>
              <a:rPr lang="ru-RU" dirty="0" smtClean="0"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Monotype Corsiva" pitchFamily="66" charset="0"/>
                <a:ea typeface="+mj-ea"/>
                <a:cs typeface="+mj-cs"/>
              </a:rPr>
              <a:t>     Я </a:t>
            </a:r>
            <a:r>
              <a:rPr lang="ru-RU" dirty="0"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Monotype Corsiva" pitchFamily="66" charset="0"/>
                <a:ea typeface="+mj-ea"/>
                <a:cs typeface="+mj-cs"/>
              </a:rPr>
              <a:t>угадаю  число.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88224" y="188640"/>
            <a:ext cx="2071955" cy="172819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50756" y="4005064"/>
            <a:ext cx="2473445" cy="18550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980538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11636"/>
            <a:ext cx="8229600" cy="1143000"/>
          </a:xfrm>
        </p:spPr>
        <p:txBody>
          <a:bodyPr>
            <a:normAutofit/>
          </a:bodyPr>
          <a:lstStyle/>
          <a:p>
            <a:r>
              <a:rPr lang="ru-RU" sz="6000" b="1" dirty="0" smtClean="0">
                <a:solidFill>
                  <a:srgbClr val="C00000"/>
                </a:solidFill>
                <a:latin typeface="Gabriola" panose="04040605051002020D02" pitchFamily="82" charset="0"/>
                <a:cs typeface="Times New Roman" panose="02020603050405020304" pitchFamily="18" charset="0"/>
              </a:rPr>
              <a:t>                 Разгадка   фокуса</a:t>
            </a:r>
            <a:endParaRPr lang="ru-RU" sz="6000" b="1" dirty="0">
              <a:solidFill>
                <a:srgbClr val="C00000"/>
              </a:solidFill>
              <a:latin typeface="Gabriola" panose="04040605051002020D02" pitchFamily="82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1988841"/>
            <a:ext cx="7571184" cy="3168352"/>
          </a:xfrm>
        </p:spPr>
        <p:txBody>
          <a:bodyPr>
            <a:noAutofit/>
          </a:bodyPr>
          <a:lstStyle/>
          <a:p>
            <a:pPr marL="27432" lvl="0" indent="0">
              <a:spcBef>
                <a:spcPts val="600"/>
              </a:spcBef>
              <a:buClr>
                <a:srgbClr val="FE8637"/>
              </a:buClr>
              <a:buSzPct val="80000"/>
              <a:buNone/>
            </a:pP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Сумма трёх чисел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 (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а-1)+(а)+(а+1)=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3а.</a:t>
            </a:r>
            <a:endParaRPr lang="ru-RU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7432" lvl="0" indent="0">
              <a:spcBef>
                <a:spcPts val="600"/>
              </a:spcBef>
              <a:buClr>
                <a:srgbClr val="FE8637"/>
              </a:buClr>
              <a:buSzPct val="80000"/>
              <a:buNone/>
            </a:pP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Разделить на 3: (3а):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3=а.</a:t>
            </a:r>
            <a:endParaRPr lang="ru-RU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7432" lvl="0" indent="0">
              <a:spcBef>
                <a:spcPts val="600"/>
              </a:spcBef>
              <a:buClr>
                <a:srgbClr val="FE8637"/>
              </a:buClr>
              <a:buSzPct val="80000"/>
              <a:buNone/>
            </a:pPr>
            <a:r>
              <a:rPr lang="ru-RU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–1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первое число, </a:t>
            </a:r>
            <a:endParaRPr lang="ru-RU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7432" lvl="0" indent="0">
              <a:spcBef>
                <a:spcPts val="600"/>
              </a:spcBef>
              <a:buClr>
                <a:srgbClr val="FE8637"/>
              </a:buClr>
              <a:buSzPct val="80000"/>
              <a:buNone/>
            </a:pPr>
            <a:r>
              <a:rPr lang="ru-RU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второе, </a:t>
            </a:r>
            <a:endParaRPr lang="ru-RU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7432" lvl="0" indent="0">
              <a:spcBef>
                <a:spcPts val="600"/>
              </a:spcBef>
              <a:buClr>
                <a:srgbClr val="FE8637"/>
              </a:buClr>
              <a:buSzPct val="80000"/>
              <a:buNone/>
            </a:pPr>
            <a:r>
              <a:rPr lang="ru-RU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а+1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третье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07904" y="3526369"/>
            <a:ext cx="4694376" cy="285704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1475656" y="260648"/>
            <a:ext cx="1538468" cy="16449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28781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5400" b="1" dirty="0">
                <a:solidFill>
                  <a:srgbClr val="0046D2"/>
                </a:solidFill>
                <a:latin typeface="Gabriola" panose="04040605051002020D02" pitchFamily="82" charset="0"/>
              </a:rPr>
              <a:t>Ф</a:t>
            </a:r>
            <a:r>
              <a:rPr lang="ru-RU" sz="5400" b="1" dirty="0" smtClean="0">
                <a:solidFill>
                  <a:srgbClr val="0046D2"/>
                </a:solidFill>
                <a:latin typeface="Gabriola" panose="04040605051002020D02" pitchFamily="82" charset="0"/>
              </a:rPr>
              <a:t>окус </a:t>
            </a:r>
            <a:r>
              <a:rPr lang="ru-RU" sz="5400" b="1" dirty="0">
                <a:solidFill>
                  <a:srgbClr val="0046D2"/>
                </a:solidFill>
                <a:latin typeface="Gabriola" panose="04040605051002020D02" pitchFamily="82" charset="0"/>
              </a:rPr>
              <a:t>«</a:t>
            </a:r>
            <a:r>
              <a:rPr lang="ru-RU" sz="5400" b="1" dirty="0" smtClean="0">
                <a:solidFill>
                  <a:srgbClr val="0046D2"/>
                </a:solidFill>
                <a:latin typeface="Gabriola" panose="04040605051002020D02" pitchFamily="82" charset="0"/>
              </a:rPr>
              <a:t>Замкнутая </a:t>
            </a:r>
            <a:r>
              <a:rPr lang="ru-RU" sz="5400" b="1" dirty="0">
                <a:solidFill>
                  <a:srgbClr val="0046D2"/>
                </a:solidFill>
                <a:latin typeface="Gabriola" panose="04040605051002020D02" pitchFamily="82" charset="0"/>
              </a:rPr>
              <a:t>цифра»</a:t>
            </a:r>
            <a:endParaRPr lang="ru-RU" sz="5400" dirty="0">
              <a:solidFill>
                <a:srgbClr val="0046D2"/>
              </a:solidFill>
              <a:latin typeface="Gabriola" panose="04040605051002020D02" pitchFamily="82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71600" y="1412776"/>
            <a:ext cx="7200800" cy="398903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 smtClean="0"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Monotype Corsiva" pitchFamily="66" charset="0"/>
                <a:ea typeface="+mj-ea"/>
                <a:cs typeface="+mj-cs"/>
              </a:rPr>
              <a:t>     Напишите </a:t>
            </a:r>
            <a:r>
              <a:rPr lang="ru-RU" dirty="0"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Monotype Corsiva" pitchFamily="66" charset="0"/>
                <a:ea typeface="+mj-ea"/>
                <a:cs typeface="+mj-cs"/>
              </a:rPr>
              <a:t>любое трехзначное число.</a:t>
            </a:r>
            <a:br>
              <a:rPr lang="ru-RU" dirty="0"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Monotype Corsiva" pitchFamily="66" charset="0"/>
                <a:ea typeface="+mj-ea"/>
                <a:cs typeface="+mj-cs"/>
              </a:rPr>
            </a:br>
            <a:r>
              <a:rPr lang="ru-RU" dirty="0" smtClean="0"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Monotype Corsiva" pitchFamily="66" charset="0"/>
                <a:ea typeface="+mj-ea"/>
                <a:cs typeface="+mj-cs"/>
              </a:rPr>
              <a:t>     Теперь </a:t>
            </a:r>
            <a:r>
              <a:rPr lang="ru-RU" dirty="0"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Monotype Corsiva" pitchFamily="66" charset="0"/>
                <a:ea typeface="+mj-ea"/>
                <a:cs typeface="+mj-cs"/>
              </a:rPr>
              <a:t>напишите число из тех же цифр, но записанных в обратном порядке.</a:t>
            </a:r>
            <a:br>
              <a:rPr lang="ru-RU" dirty="0"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Monotype Corsiva" pitchFamily="66" charset="0"/>
                <a:ea typeface="+mj-ea"/>
                <a:cs typeface="+mj-cs"/>
              </a:rPr>
            </a:br>
            <a:r>
              <a:rPr lang="ru-RU" dirty="0" smtClean="0"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Monotype Corsiva" pitchFamily="66" charset="0"/>
                <a:ea typeface="+mj-ea"/>
                <a:cs typeface="+mj-cs"/>
              </a:rPr>
              <a:t>    Вычтите </a:t>
            </a:r>
            <a:r>
              <a:rPr lang="ru-RU" dirty="0"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Monotype Corsiva" pitchFamily="66" charset="0"/>
                <a:ea typeface="+mj-ea"/>
                <a:cs typeface="+mj-cs"/>
              </a:rPr>
              <a:t>из большего числа меньшее, назовите мне только последнюю цифру полученной разности и я отгадаю, сколько у вас получилось при </a:t>
            </a:r>
            <a:r>
              <a:rPr lang="ru-RU" dirty="0" smtClean="0"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Monotype Corsiva" pitchFamily="66" charset="0"/>
                <a:ea typeface="+mj-ea"/>
                <a:cs typeface="+mj-cs"/>
              </a:rPr>
              <a:t>вычитании.</a:t>
            </a:r>
          </a:p>
          <a:p>
            <a:pPr marL="0" indent="0">
              <a:buNone/>
            </a:pPr>
            <a:r>
              <a:rPr lang="ru-RU" dirty="0">
                <a:solidFill>
                  <a:srgbClr val="7598D9">
                    <a:lumMod val="50000"/>
                  </a:srgb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Monotype Corsiva" pitchFamily="66" charset="0"/>
                <a:ea typeface="+mj-ea"/>
                <a:cs typeface="+mj-cs"/>
              </a:rPr>
              <a:t> </a:t>
            </a:r>
            <a:r>
              <a:rPr lang="ru-RU" dirty="0" smtClean="0">
                <a:solidFill>
                  <a:srgbClr val="7598D9">
                    <a:lumMod val="50000"/>
                  </a:srgb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Monotype Corsiva" pitchFamily="66" charset="0"/>
                <a:ea typeface="+mj-ea"/>
                <a:cs typeface="+mj-cs"/>
              </a:rPr>
              <a:t>        </a:t>
            </a:r>
            <a:r>
              <a:rPr lang="ru-RU" dirty="0" smtClean="0">
                <a:solidFill>
                  <a:srgbClr val="C00000"/>
                </a:solidFill>
                <a:latin typeface="Monotype Corsiva" pitchFamily="66" charset="0"/>
              </a:rPr>
              <a:t>Например</a:t>
            </a:r>
            <a:r>
              <a:rPr lang="ru-RU" dirty="0">
                <a:solidFill>
                  <a:srgbClr val="C00000"/>
                </a:solidFill>
                <a:latin typeface="Monotype Corsiva" pitchFamily="66" charset="0"/>
              </a:rPr>
              <a:t>: 123, 321, 321-123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60232" y="4293096"/>
            <a:ext cx="1698691" cy="20608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763135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5400" b="1" dirty="0" smtClean="0">
                <a:solidFill>
                  <a:srgbClr val="FF0000"/>
                </a:solidFill>
                <a:latin typeface="Gabriola" panose="04040605051002020D02" pitchFamily="82" charset="0"/>
              </a:rPr>
              <a:t>                  Разгадка фокуса</a:t>
            </a:r>
            <a:endParaRPr lang="ru-RU" sz="5400" b="1" dirty="0">
              <a:solidFill>
                <a:srgbClr val="FF0000"/>
              </a:solidFill>
              <a:latin typeface="Gabriola" panose="04040605051002020D02" pitchFamily="82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6503" y="2060848"/>
            <a:ext cx="7499176" cy="4176464"/>
          </a:xfrm>
        </p:spPr>
        <p:txBody>
          <a:bodyPr>
            <a:normAutofit fontScale="92500" lnSpcReduction="10000"/>
          </a:bodyPr>
          <a:lstStyle/>
          <a:p>
            <a:pPr marL="27432" lvl="0" indent="0" algn="just">
              <a:spcBef>
                <a:spcPts val="600"/>
              </a:spcBef>
              <a:buClr>
                <a:srgbClr val="FE8637"/>
              </a:buClr>
              <a:buSzPct val="80000"/>
              <a:buNone/>
            </a:pPr>
            <a:r>
              <a:rPr lang="ru-RU" sz="3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Число </a:t>
            </a:r>
            <a:r>
              <a:rPr lang="ru-RU" sz="3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единиц уменьшаемого меньше, чем число единиц вычитаемого, поэтому средняя цифра всегда 9, а сумма первой и третьей тоже 9 (321-123=198)</a:t>
            </a:r>
          </a:p>
          <a:p>
            <a:pPr marL="27432" lvl="0" indent="0" algn="just">
              <a:spcBef>
                <a:spcPts val="600"/>
              </a:spcBef>
              <a:buClr>
                <a:srgbClr val="FE8637"/>
              </a:buClr>
              <a:buSzPct val="80000"/>
              <a:buNone/>
            </a:pPr>
            <a:r>
              <a:rPr lang="ru-RU" sz="3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последняя цифра 3, то 693, </a:t>
            </a:r>
          </a:p>
          <a:p>
            <a:pPr marL="27432" lvl="0" indent="0" algn="just">
              <a:spcBef>
                <a:spcPts val="600"/>
              </a:spcBef>
              <a:buClr>
                <a:srgbClr val="FE8637"/>
              </a:buClr>
              <a:buSzPct val="80000"/>
              <a:buNone/>
            </a:pPr>
            <a:r>
              <a:rPr lang="ru-RU" sz="3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7, то 297, </a:t>
            </a:r>
          </a:p>
          <a:p>
            <a:pPr marL="27432" lvl="0" indent="0" algn="just">
              <a:spcBef>
                <a:spcPts val="600"/>
              </a:spcBef>
              <a:buClr>
                <a:srgbClr val="FE8637"/>
              </a:buClr>
              <a:buSzPct val="80000"/>
              <a:buNone/>
            </a:pPr>
            <a:r>
              <a:rPr lang="ru-RU" sz="3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0, то 0,   </a:t>
            </a:r>
            <a:endParaRPr lang="ru-RU" sz="30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7432" lvl="0" indent="0" algn="just">
              <a:spcBef>
                <a:spcPts val="600"/>
              </a:spcBef>
              <a:buClr>
                <a:srgbClr val="FE8637"/>
              </a:buClr>
              <a:buSzPct val="80000"/>
              <a:buNone/>
            </a:pPr>
            <a:r>
              <a:rPr lang="ru-RU" sz="3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</a:t>
            </a:r>
            <a:r>
              <a:rPr lang="ru-RU" sz="3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9,то </a:t>
            </a:r>
            <a:r>
              <a:rPr lang="ru-RU" sz="3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99.</a:t>
            </a:r>
            <a:endParaRPr lang="ru-RU" sz="3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 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32040" y="4221088"/>
            <a:ext cx="3096344" cy="19017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338" name="Picture 2" descr="ÐÐ°ÑÑÐ¸Ð½ÐºÐ¸ Ð¿Ð¾ Ð·Ð°Ð¿ÑÐ¾ÑÑ ÑÐ¾ÐºÑÑÑ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90988"/>
            <a:ext cx="1584176" cy="16307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987334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fractur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8_math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tf01908703_win32</Template>
  <TotalTime>763</TotalTime>
  <Words>1135</Words>
  <Application>Microsoft Office PowerPoint</Application>
  <PresentationFormat>Экран (4:3)</PresentationFormat>
  <Paragraphs>230</Paragraphs>
  <Slides>26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8_math</vt:lpstr>
      <vt:lpstr>Презентация по математике на тему  «МАТЕМАТИЧЕСКИЕ  ФОКУСЫ»</vt:lpstr>
      <vt:lpstr>Презентация PowerPoint</vt:lpstr>
      <vt:lpstr>Презентация PowerPoint</vt:lpstr>
      <vt:lpstr>Презентация PowerPoint</vt:lpstr>
      <vt:lpstr>Презентация PowerPoint</vt:lpstr>
      <vt:lpstr> Фокус «Задуманное число»</vt:lpstr>
      <vt:lpstr>                 Разгадка   фокуса</vt:lpstr>
      <vt:lpstr>Фокус «Замкнутая цифра»</vt:lpstr>
      <vt:lpstr>                  Разгадка фокуса</vt:lpstr>
      <vt:lpstr>   Фокус «Неизменяемая цифра»</vt:lpstr>
      <vt:lpstr>Разгадка фокуса</vt:lpstr>
      <vt:lpstr>Фокус «Волшебная таблица»</vt:lpstr>
      <vt:lpstr>«Волшебная таблица»</vt:lpstr>
      <vt:lpstr>Разгадка фокуса</vt:lpstr>
      <vt:lpstr>Фокус “Угадать задуманный день недели”</vt:lpstr>
      <vt:lpstr>Разгадка фокуса</vt:lpstr>
      <vt:lpstr>Фокус “Счастливый квадрат”</vt:lpstr>
      <vt:lpstr>Разгадка  фокуса</vt:lpstr>
      <vt:lpstr>Фокус «Отгадывание выпавшего числа очков»</vt:lpstr>
      <vt:lpstr>Разгадка фокуса</vt:lpstr>
      <vt:lpstr>Фокус «Трехзначные числа»</vt:lpstr>
      <vt:lpstr>Разгадка фокуса</vt:lpstr>
      <vt:lpstr>Фокус «День рождения»</vt:lpstr>
      <vt:lpstr>Разгадка фокуса</vt:lpstr>
      <vt:lpstr>Список литературы:</vt:lpstr>
      <vt:lpstr>Благодарим  за 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Яна</dc:creator>
  <cp:lastModifiedBy>Марина</cp:lastModifiedBy>
  <cp:revision>71</cp:revision>
  <dcterms:modified xsi:type="dcterms:W3CDTF">2020-12-14T14:51:34Z</dcterms:modified>
</cp:coreProperties>
</file>