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25"/>
  </p:notesMasterIdLst>
  <p:sldIdLst>
    <p:sldId id="256" r:id="rId2"/>
    <p:sldId id="270" r:id="rId3"/>
    <p:sldId id="267" r:id="rId4"/>
    <p:sldId id="259" r:id="rId5"/>
    <p:sldId id="271" r:id="rId6"/>
    <p:sldId id="277" r:id="rId7"/>
    <p:sldId id="273" r:id="rId8"/>
    <p:sldId id="278" r:id="rId9"/>
    <p:sldId id="272" r:id="rId10"/>
    <p:sldId id="283" r:id="rId11"/>
    <p:sldId id="279" r:id="rId12"/>
    <p:sldId id="284" r:id="rId13"/>
    <p:sldId id="282" r:id="rId14"/>
    <p:sldId id="285" r:id="rId15"/>
    <p:sldId id="286" r:id="rId16"/>
    <p:sldId id="287" r:id="rId17"/>
    <p:sldId id="288" r:id="rId18"/>
    <p:sldId id="289" r:id="rId19"/>
    <p:sldId id="292" r:id="rId20"/>
    <p:sldId id="293" r:id="rId21"/>
    <p:sldId id="291" r:id="rId22"/>
    <p:sldId id="290" r:id="rId23"/>
    <p:sldId id="26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3" d="100"/>
          <a:sy n="73" d="100"/>
        </p:scale>
        <p:origin x="-9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17.11.2021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7B14AF-D76D-490F-BD32-EC6522A2A565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5257582-26C2-4143-9C44-D0D78E356BFB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7F4A19-3A96-49AC-AC11-BADCAF7BB3D6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6A6881-CC77-414E-9AF1-3871A5C23151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078C29-7510-4F7A-9498-778AE7AB0930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1A2C28-FFD9-4B7D-8C1F-29340F0CD92D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17.11.2021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основной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образовательной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программы дошкольного образования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>2021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endParaRPr lang="ru-RU" sz="2000" b="1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548494"/>
              </p:ext>
            </p:extLst>
          </p:nvPr>
        </p:nvGraphicFramePr>
        <p:xfrm>
          <a:off x="1777641" y="742940"/>
          <a:ext cx="7139136" cy="1531620"/>
        </p:xfrm>
        <a:graphic>
          <a:graphicData uri="http://schemas.openxmlformats.org/drawingml/2006/table">
            <a:tbl>
              <a:tblPr/>
              <a:tblGrid>
                <a:gridCol w="7139136"/>
              </a:tblGrid>
              <a:tr h="1019511">
                <a:tc>
                  <a:txBody>
                    <a:bodyPr/>
                    <a:lstStyle/>
                    <a:p>
                      <a:pPr fontAlgn="t"/>
                      <a:r>
                        <a:rPr lang="ru-RU" b="0" dirty="0">
                          <a:solidFill>
                            <a:srgbClr val="555555"/>
                          </a:solidFill>
                          <a:effectLst/>
                          <a:latin typeface="Arial"/>
                        </a:rPr>
                        <a:t/>
                      </a:r>
                      <a:br>
                        <a:rPr lang="ru-RU" b="0" dirty="0">
                          <a:solidFill>
                            <a:srgbClr val="555555"/>
                          </a:solidFill>
                          <a:effectLst/>
                          <a:latin typeface="Arial"/>
                        </a:rPr>
                      </a:br>
                      <a:r>
                        <a:rPr lang="ru-RU" b="0" dirty="0">
                          <a:solidFill>
                            <a:srgbClr val="555555"/>
                          </a:solidFill>
                          <a:effectLst/>
                          <a:latin typeface="Arial"/>
                        </a:rPr>
                        <a:t>Муниципальное бюджетное общеобразовательное учреждение </a:t>
                      </a:r>
                      <a:r>
                        <a:rPr lang="ru-RU" b="0" dirty="0" err="1">
                          <a:solidFill>
                            <a:srgbClr val="555555"/>
                          </a:solidFill>
                          <a:effectLst/>
                          <a:latin typeface="Arial"/>
                        </a:rPr>
                        <a:t>Репьёвского</a:t>
                      </a:r>
                      <a:r>
                        <a:rPr lang="ru-RU" b="0" dirty="0">
                          <a:solidFill>
                            <a:srgbClr val="555555"/>
                          </a:solidFill>
                          <a:effectLst/>
                          <a:latin typeface="Arial"/>
                        </a:rPr>
                        <a:t> муниципального района Воронежской области "Краснолипьевская средняя общеобразовательная </a:t>
                      </a:r>
                      <a:r>
                        <a:rPr lang="ru-RU" b="0" dirty="0" smtClean="0">
                          <a:solidFill>
                            <a:srgbClr val="555555"/>
                          </a:solidFill>
                          <a:effectLst/>
                          <a:latin typeface="Arial"/>
                        </a:rPr>
                        <a:t>школа»</a:t>
                      </a:r>
                    </a:p>
                    <a:p>
                      <a:pPr fontAlgn="t"/>
                      <a:r>
                        <a:rPr lang="ru-RU" b="0" dirty="0" smtClean="0">
                          <a:solidFill>
                            <a:srgbClr val="555555"/>
                          </a:solidFill>
                          <a:effectLst/>
                          <a:latin typeface="Arial"/>
                        </a:rPr>
                        <a:t>Структурное подразделение </a:t>
                      </a:r>
                      <a:r>
                        <a:rPr lang="ru-RU" b="0" dirty="0" err="1" smtClean="0">
                          <a:solidFill>
                            <a:srgbClr val="555555"/>
                          </a:solidFill>
                          <a:effectLst/>
                          <a:latin typeface="Arial"/>
                        </a:rPr>
                        <a:t>д.сад</a:t>
                      </a:r>
                      <a:r>
                        <a:rPr lang="ru-RU" b="0" dirty="0" smtClean="0">
                          <a:solidFill>
                            <a:srgbClr val="555555"/>
                          </a:solidFill>
                          <a:effectLst/>
                          <a:latin typeface="Arial"/>
                        </a:rPr>
                        <a:t> «Радуга»</a:t>
                      </a:r>
                      <a:endParaRPr lang="ru-RU" b="0" dirty="0">
                        <a:solidFill>
                          <a:srgbClr val="555555"/>
                        </a:solidFill>
                        <a:effectLst/>
                        <a:latin typeface="Arial"/>
                      </a:endParaRPr>
                    </a:p>
                  </a:txBody>
                  <a:tcPr marB="1143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3966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47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по профессиональной коррекции нарушений развития детей;</a:t>
            </a:r>
          </a:p>
          <a:p>
            <a:pPr algn="just">
              <a:buNone/>
            </a:pPr>
            <a:r>
              <a:rPr lang="ru-RU" dirty="0" smtClean="0"/>
              <a:t>- особенности взаимодействия педагогического коллектива с семьями воспитанников;</a:t>
            </a:r>
          </a:p>
          <a:p>
            <a:pPr algn="just">
              <a:buNone/>
            </a:pPr>
            <a:r>
              <a:rPr lang="ru-RU" dirty="0" smtClean="0"/>
              <a:t>- взаимодействие с социальными институтами детства;</a:t>
            </a:r>
          </a:p>
          <a:p>
            <a:pPr algn="just">
              <a:buNone/>
            </a:pPr>
            <a:r>
              <a:rPr lang="ru-RU" dirty="0" smtClean="0"/>
              <a:t>- вариативная часть программы.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dirty="0" smtClean="0"/>
              <a:t>Основная цель:</a:t>
            </a:r>
            <a:endParaRPr lang="ru-RU" dirty="0" smtClean="0"/>
          </a:p>
          <a:p>
            <a:pPr algn="just"/>
            <a:r>
              <a:rPr lang="ru-RU" dirty="0" smtClean="0"/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b="1" dirty="0" smtClean="0"/>
              <a:t>Задачи физического развития: </a:t>
            </a:r>
            <a:endParaRPr lang="ru-RU" dirty="0" smtClean="0"/>
          </a:p>
          <a:p>
            <a:pPr algn="just"/>
            <a:r>
              <a:rPr lang="ru-RU" b="1" i="1" dirty="0" smtClean="0"/>
              <a:t>Оздоровительные: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b="1" i="1" dirty="0" smtClean="0"/>
              <a:t>Образовательные: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b="1" i="1" dirty="0" smtClean="0"/>
              <a:t>Воспитательные: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b="1" dirty="0" smtClean="0"/>
              <a:t>Основные направления работы по физическому развитию детей в дошкольном учреждении:</a:t>
            </a:r>
            <a:endParaRPr lang="ru-RU" dirty="0" smtClean="0"/>
          </a:p>
          <a:p>
            <a:pPr algn="just"/>
            <a:r>
              <a:rPr lang="ru-RU" dirty="0" smtClean="0"/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dirty="0" smtClean="0"/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dirty="0" smtClean="0"/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dirty="0" smtClean="0"/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</a:t>
            </a:r>
          </a:p>
          <a:p>
            <a:pPr algn="just"/>
            <a:r>
              <a:rPr lang="ru-RU" dirty="0" smtClean="0"/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dirty="0" smtClean="0"/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позитивная социализация детей дошкольного возраста; приобщение детей к </a:t>
            </a:r>
            <a:r>
              <a:rPr lang="ru-RU" sz="1200" dirty="0" err="1" smtClean="0"/>
              <a:t>социокультурным</a:t>
            </a:r>
            <a:r>
              <a:rPr lang="ru-RU" sz="1200" dirty="0" smtClean="0"/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/>
              <a:t>Задачи социально-коммуникативного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/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/>
              <a:t>Становление самостоятельности, целенаправленности и </a:t>
            </a:r>
            <a:r>
              <a:rPr lang="ru-RU" sz="1200" dirty="0" err="1" smtClean="0"/>
              <a:t>саморегуляции</a:t>
            </a:r>
            <a:r>
              <a:rPr lang="ru-RU" sz="1200" dirty="0" smtClean="0"/>
              <a:t> собственных действий</a:t>
            </a:r>
          </a:p>
          <a:p>
            <a:pPr algn="just"/>
            <a:r>
              <a:rPr lang="ru-RU" sz="1200" dirty="0" smtClean="0"/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/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/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/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/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Социализация, развитие общения, нравственное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Ребёнок в семье и сообществе, патриотическое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Самообслуживание, самостоятельность, трудовое воспитание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основ безопасности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 </a:t>
            </a:r>
            <a:r>
              <a:rPr lang="ru-RU" sz="1200" dirty="0" smtClean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/>
              <a:t>Задачи речевого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/>
              <a:t>Обогащение активного словаря</a:t>
            </a:r>
          </a:p>
          <a:p>
            <a:pPr algn="just"/>
            <a:r>
              <a:rPr lang="ru-RU" sz="1200" dirty="0" smtClean="0"/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/>
              <a:t>Развитие речевого творчества</a:t>
            </a:r>
          </a:p>
          <a:p>
            <a:pPr algn="just"/>
            <a:r>
              <a:rPr lang="ru-RU" sz="1200" dirty="0" smtClean="0"/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/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/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/>
              <a:t>Основные направления работы по развитию речи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словаря</a:t>
            </a:r>
            <a:r>
              <a:rPr lang="ru-RU" sz="1200" dirty="0" smtClean="0"/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/>
              <a:t>Воспитание звуковой культуры речи</a:t>
            </a:r>
            <a:r>
              <a:rPr lang="ru-RU" sz="1200" dirty="0" smtClean="0"/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/>
              <a:t>Воспитание интереса и любви к чтению, развитие литературной речи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связной речи</a:t>
            </a:r>
            <a:r>
              <a:rPr lang="ru-RU" sz="1200" dirty="0" smtClean="0"/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/>
              <a:t>Практическое овладение воспитанниками нормами речи </a:t>
            </a:r>
            <a:r>
              <a:rPr lang="ru-RU" sz="1200" dirty="0" smtClean="0"/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/>
              <a:t>Формирование грамматического строя речи</a:t>
            </a:r>
            <a:r>
              <a:rPr lang="ru-RU" sz="1200" dirty="0" smtClean="0"/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/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/>
              <a:t>Задачи познавательного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/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/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/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/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/>
              <a:t>социокультурных</a:t>
            </a:r>
            <a:r>
              <a:rPr lang="ru-RU" sz="1200" dirty="0" smtClean="0"/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/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/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Развитие познавательно-исследовательской деятельности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</a:t>
            </a:r>
            <a:r>
              <a:rPr lang="ru-RU" sz="1200" i="1" dirty="0" err="1" smtClean="0"/>
              <a:t>социокультурным</a:t>
            </a:r>
            <a:r>
              <a:rPr lang="ru-RU" sz="1200" i="1" dirty="0" smtClean="0"/>
              <a:t> ценностям</a:t>
            </a:r>
            <a:endParaRPr lang="ru-RU" sz="1200" dirty="0" smtClean="0"/>
          </a:p>
          <a:p>
            <a:pPr algn="just"/>
            <a:r>
              <a:rPr lang="ru-RU" sz="1200" i="1" dirty="0" smtClean="0"/>
              <a:t>Формирование элементарных математических представлений</a:t>
            </a:r>
            <a:endParaRPr lang="ru-RU" sz="1200" dirty="0" smtClean="0"/>
          </a:p>
          <a:p>
            <a:pPr algn="just"/>
            <a:r>
              <a:rPr lang="ru-RU" sz="1200" i="1" dirty="0" smtClean="0"/>
              <a:t>Ознакомление с миром природы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Основная цель:</a:t>
            </a:r>
            <a:endParaRPr lang="ru-RU" sz="1200" dirty="0" smtClean="0"/>
          </a:p>
          <a:p>
            <a:pPr algn="just"/>
            <a:r>
              <a:rPr lang="ru-RU" sz="1200" dirty="0" smtClean="0"/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/>
              <a:t>Задачи художественно-эстетического развития по ФГОС ДО:</a:t>
            </a:r>
            <a:endParaRPr lang="ru-RU" sz="1200" dirty="0" smtClean="0"/>
          </a:p>
          <a:p>
            <a:pPr algn="just"/>
            <a:r>
              <a:rPr lang="ru-RU" sz="1200" dirty="0" smtClean="0"/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/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/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/>
              <a:t>Восприятие музыки</a:t>
            </a:r>
          </a:p>
          <a:p>
            <a:pPr algn="just"/>
            <a:r>
              <a:rPr lang="ru-RU" sz="1200" dirty="0" smtClean="0"/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/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/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/>
              <a:t>Основные направления работы по художественно-эстетическому развитию </a:t>
            </a:r>
            <a:endParaRPr lang="ru-RU" sz="1200" dirty="0" smtClean="0"/>
          </a:p>
          <a:p>
            <a:pPr algn="just"/>
            <a:r>
              <a:rPr lang="ru-RU" sz="1200" b="1" dirty="0" smtClean="0"/>
              <a:t>детей в дошкольном учреждении:</a:t>
            </a:r>
            <a:endParaRPr lang="ru-RU" sz="1200" dirty="0" smtClean="0"/>
          </a:p>
          <a:p>
            <a:pPr algn="just"/>
            <a:r>
              <a:rPr lang="ru-RU" sz="1200" i="1" dirty="0" smtClean="0"/>
              <a:t>Приобщение к искусству</a:t>
            </a:r>
            <a:endParaRPr lang="ru-RU" sz="1200" dirty="0" smtClean="0"/>
          </a:p>
          <a:p>
            <a:pPr algn="just"/>
            <a:r>
              <a:rPr lang="ru-RU" sz="1200" i="1" dirty="0" smtClean="0"/>
              <a:t>Изобразительная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Конструктивно-модельная  деятельность</a:t>
            </a:r>
            <a:endParaRPr lang="ru-RU" sz="1200" dirty="0" smtClean="0"/>
          </a:p>
          <a:p>
            <a:pPr algn="just"/>
            <a:r>
              <a:rPr lang="ru-RU" sz="1200" i="1" dirty="0" smtClean="0"/>
              <a:t>Музыкальная  деятельность</a:t>
            </a:r>
            <a:endParaRPr lang="ru-RU" sz="1200" dirty="0" smtClean="0"/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944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821513"/>
            <a:ext cx="4643470" cy="5214974"/>
          </a:xfrm>
        </p:spPr>
        <p:txBody>
          <a:bodyPr>
            <a:noAutofit/>
          </a:bodyPr>
          <a:lstStyle/>
          <a:p>
            <a:pPr algn="r"/>
            <a:r>
              <a:rPr lang="ru-RU" sz="2300" dirty="0" smtClean="0"/>
              <a:t>Полное название: </a:t>
            </a:r>
            <a:r>
              <a:rPr lang="ru-RU" sz="2300" b="1" dirty="0" smtClean="0"/>
              <a:t>Основная образовательная программа </a:t>
            </a:r>
            <a:r>
              <a:rPr lang="ru-RU" sz="2300" b="1" dirty="0" smtClean="0"/>
              <a:t>дошкольного образования  </a:t>
            </a:r>
            <a:r>
              <a:rPr lang="ru-RU" sz="2300" b="1" dirty="0" smtClean="0"/>
              <a:t/>
            </a:r>
            <a:br>
              <a:rPr lang="ru-RU" sz="2300" b="1" dirty="0" smtClean="0"/>
            </a:br>
            <a:r>
              <a:rPr lang="ru-RU" sz="2300" dirty="0" smtClean="0"/>
              <a:t>Срок реализации: </a:t>
            </a:r>
            <a:br>
              <a:rPr lang="ru-RU" sz="2300" dirty="0" smtClean="0"/>
            </a:br>
            <a:r>
              <a:rPr lang="ru-RU" sz="2300" b="1" dirty="0" smtClean="0"/>
              <a:t>2021-2025гг</a:t>
            </a:r>
            <a:r>
              <a:rPr lang="ru-RU" sz="2300" b="1" dirty="0" smtClean="0"/>
              <a:t>.</a:t>
            </a:r>
            <a:br>
              <a:rPr lang="ru-RU" sz="2300" b="1" dirty="0" smtClean="0"/>
            </a:br>
            <a:r>
              <a:rPr lang="ru-RU" sz="2300" b="1" dirty="0" smtClean="0"/>
              <a:t/>
            </a:r>
            <a:br>
              <a:rPr lang="ru-RU" sz="2300" b="1" dirty="0" smtClean="0"/>
            </a:br>
            <a:endParaRPr lang="ru-RU" sz="23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1. РЕГИОНАЛЬНЫЙ </a:t>
            </a:r>
          </a:p>
          <a:p>
            <a:pPr algn="ctr"/>
            <a:r>
              <a:rPr lang="ru-RU" sz="2400" b="1" dirty="0" smtClean="0"/>
              <a:t>КОМПОНЕНТ</a:t>
            </a:r>
            <a:endParaRPr lang="ru-RU" sz="24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929190" y="2428868"/>
            <a:ext cx="3571900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400" b="1" dirty="0" smtClean="0"/>
              <a:t>2. ОСВОЕНИЕ НОВЫХ </a:t>
            </a:r>
          </a:p>
          <a:p>
            <a:pPr algn="ctr"/>
            <a:r>
              <a:rPr lang="ru-RU" sz="2400" b="1" dirty="0" smtClean="0"/>
              <a:t>ОБРАЗОВАТЕЛЬНЫХ </a:t>
            </a:r>
          </a:p>
          <a:p>
            <a:pPr algn="ctr"/>
            <a:r>
              <a:rPr lang="ru-RU" sz="2400" b="1" dirty="0" smtClean="0"/>
              <a:t>ТЕХНОЛОГИЙ</a:t>
            </a:r>
            <a:endParaRPr lang="ru-RU" sz="2400" b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4000504"/>
            <a:ext cx="435771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3. ДОПОЛНИТЕЛЬНОЕ </a:t>
            </a:r>
          </a:p>
          <a:p>
            <a:pPr algn="ctr"/>
            <a:r>
              <a:rPr lang="ru-RU" sz="2400" b="1" dirty="0" smtClean="0"/>
              <a:t>ОБРАЗОВАНИЕ В КРУЖКАХ, </a:t>
            </a:r>
          </a:p>
          <a:p>
            <a:pPr algn="ctr"/>
            <a:r>
              <a:rPr lang="ru-RU" sz="2400" b="1" dirty="0" smtClean="0"/>
              <a:t>СЕКЦИЯХ </a:t>
            </a:r>
            <a:endParaRPr lang="ru-RU" sz="24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/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ДОО;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>
            <a:normAutofit/>
          </a:bodyPr>
          <a:lstStyle/>
          <a:p>
            <a:r>
              <a:rPr lang="ru-RU" b="1" dirty="0" smtClean="0"/>
              <a:t>Юридический и почтовый адрес основного </a:t>
            </a:r>
            <a:r>
              <a:rPr lang="ru-RU" b="1" dirty="0" smtClean="0"/>
              <a:t>здания</a:t>
            </a:r>
            <a:r>
              <a:rPr lang="ru-RU" b="1" dirty="0" smtClean="0"/>
              <a:t>: 396385 Воронежская обл., </a:t>
            </a:r>
            <a:r>
              <a:rPr lang="ru-RU" b="1" dirty="0" err="1" smtClean="0"/>
              <a:t>Репьевский</a:t>
            </a:r>
            <a:r>
              <a:rPr lang="ru-RU" b="1" dirty="0" smtClean="0"/>
              <a:t> р-он, </a:t>
            </a:r>
            <a:r>
              <a:rPr lang="ru-RU" b="1" dirty="0" err="1" smtClean="0"/>
              <a:t>с.Краснолипье</a:t>
            </a:r>
            <a:r>
              <a:rPr lang="ru-RU" b="1" dirty="0" smtClean="0"/>
              <a:t>, пл.Ленина-2</a:t>
            </a:r>
            <a:r>
              <a:rPr lang="ru-RU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ru-RU" dirty="0" smtClean="0"/>
              <a:t>Телефоны: 8 </a:t>
            </a:r>
            <a:r>
              <a:rPr lang="ru-RU" dirty="0" smtClean="0"/>
              <a:t>(</a:t>
            </a:r>
            <a:r>
              <a:rPr lang="ru-RU" dirty="0" smtClean="0"/>
              <a:t>47374-33-3-01, 47374-33-1-75)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  E-mail</a:t>
            </a:r>
            <a:r>
              <a:rPr lang="ru-RU" b="1" dirty="0" smtClean="0"/>
              <a:t>: </a:t>
            </a:r>
            <a:r>
              <a:rPr lang="en-US" dirty="0"/>
              <a:t>krsosh2007@yandex.ru</a:t>
            </a:r>
            <a:endParaRPr lang="ru-RU" dirty="0" smtClean="0"/>
          </a:p>
          <a:p>
            <a:r>
              <a:rPr lang="ru-RU" b="1" dirty="0" smtClean="0"/>
              <a:t>Информационный сайт ДОУ</a:t>
            </a:r>
            <a:r>
              <a:rPr lang="ru-RU" b="1" dirty="0" smtClean="0"/>
              <a:t>: </a:t>
            </a:r>
            <a:r>
              <a:rPr lang="en-US" b="1" dirty="0"/>
              <a:t>https://krlip.voronezhschool.ru/?section_id=12</a:t>
            </a:r>
            <a:endParaRPr lang="ru-RU" dirty="0" smtClean="0"/>
          </a:p>
          <a:p>
            <a:r>
              <a:rPr lang="ru-RU" b="1" dirty="0" smtClean="0"/>
              <a:t>Структурное подразделение </a:t>
            </a:r>
            <a:r>
              <a:rPr lang="ru-RU" b="1" dirty="0" smtClean="0"/>
              <a:t>МБОУ «Краснолипьевская школа» </a:t>
            </a:r>
            <a:r>
              <a:rPr lang="ru-RU" b="1" dirty="0" smtClean="0"/>
              <a:t>детский сад </a:t>
            </a:r>
            <a:r>
              <a:rPr lang="ru-RU" b="1" dirty="0" smtClean="0"/>
              <a:t>«Радуга</a:t>
            </a:r>
            <a:r>
              <a:rPr lang="ru-RU" b="1" dirty="0" smtClean="0"/>
              <a:t>»:</a:t>
            </a:r>
            <a:endParaRPr lang="ru-RU" dirty="0" smtClean="0"/>
          </a:p>
          <a:p>
            <a:pPr>
              <a:buNone/>
            </a:pPr>
            <a:r>
              <a:rPr lang="en-US" b="1" dirty="0" smtClean="0"/>
              <a:t>E-mail:</a:t>
            </a:r>
            <a:r>
              <a:rPr lang="ru-RU" b="1" dirty="0" smtClean="0"/>
              <a:t> </a:t>
            </a:r>
            <a:r>
              <a:rPr lang="en-US" dirty="0" smtClean="0"/>
              <a:t>nadejdaivanovnay@mail.ru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301608" cy="25922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5" name="Содержимое 6" descr="20181010_09195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57031" y="1988840"/>
            <a:ext cx="5935249" cy="4529533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5357850" cy="5643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Образовательная программа разработана на основе </a:t>
            </a:r>
            <a:r>
              <a:rPr lang="ru-RU" dirty="0" smtClean="0"/>
              <a:t>Федерального государственного образовательного стандарта дошкольного образования (ФГОС ДО) (Приказ </a:t>
            </a:r>
            <a:r>
              <a:rPr lang="ru-RU" dirty="0" err="1" smtClean="0"/>
              <a:t>МОиН</a:t>
            </a:r>
            <a:r>
              <a:rPr lang="ru-RU" dirty="0" smtClean="0"/>
              <a:t> РФ № 1155 от </a:t>
            </a:r>
          </a:p>
          <a:p>
            <a:pPr>
              <a:buNone/>
            </a:pPr>
            <a:r>
              <a:rPr lang="ru-RU" dirty="0" smtClean="0"/>
              <a:t>   17 октября 2013г) и с учётом примерной общеобразовательной программы дошкольного образования «От рождения до школы» под редакцией </a:t>
            </a:r>
            <a:r>
              <a:rPr lang="ru-RU" dirty="0" err="1" smtClean="0"/>
              <a:t>Н.Е.Вераксы</a:t>
            </a:r>
            <a:r>
              <a:rPr lang="ru-RU" dirty="0" smtClean="0"/>
              <a:t>, Т.С.Комаровой, М.А.Васильевой.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IMG_8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928670"/>
            <a:ext cx="3143272" cy="464460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29058" y="1357299"/>
            <a:ext cx="450059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r>
              <a:rPr lang="ru-RU" sz="2000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214346" y="1214422"/>
            <a:ext cx="8501122" cy="5373818"/>
          </a:xfrm>
        </p:spPr>
        <p:txBody>
          <a:bodyPr>
            <a:normAutofit fontScale="92500" lnSpcReduction="10000"/>
          </a:bodyPr>
          <a:lstStyle/>
          <a:p>
            <a:pPr lvl="3" algn="just"/>
            <a:r>
              <a:rPr lang="x-none" smtClean="0"/>
              <a:t>Забота о здоровье, эмоциональном благополучии и своевременном всестороннем развитии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Создание в группах атмосферы гуманного и доброжелательного отношения ко всем воспитанникам, что позволит растить их общительными, добрыми, любознательными, инициативными, стремящимися к самостоятельности и творчеству;</a:t>
            </a:r>
            <a:endParaRPr lang="ru-RU" sz="1600" dirty="0" smtClean="0"/>
          </a:p>
          <a:p>
            <a:pPr lvl="3" algn="just"/>
            <a:r>
              <a:rPr lang="x-none" smtClean="0"/>
              <a:t>Максимальное использование разнообразных видов детской деятельности; их интеграция в целях повышения эффективности образовательного процесса;</a:t>
            </a:r>
            <a:endParaRPr lang="ru-RU" sz="1600" dirty="0" smtClean="0"/>
          </a:p>
          <a:p>
            <a:pPr lvl="3" algn="just"/>
            <a:r>
              <a:rPr lang="x-none" smtClean="0"/>
              <a:t>Творческая организация (креативность) процесса воспитания и обучения;</a:t>
            </a:r>
            <a:endParaRPr lang="ru-RU" sz="1600" dirty="0" smtClean="0"/>
          </a:p>
          <a:p>
            <a:pPr lvl="3" algn="just"/>
            <a:r>
              <a:rPr lang="x-none" smtClean="0"/>
              <a:t>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Уважительное отношение к результатам детского творчества;</a:t>
            </a:r>
            <a:endParaRPr lang="ru-RU" sz="1600" dirty="0" smtClean="0"/>
          </a:p>
          <a:p>
            <a:pPr lvl="3" algn="just"/>
            <a:r>
              <a:rPr lang="x-none" smtClean="0"/>
              <a:t>Единство подходов к воспитанию детей в условиях ДОУ и семьи;</a:t>
            </a:r>
            <a:endParaRPr lang="ru-RU" sz="1600" dirty="0" smtClean="0"/>
          </a:p>
          <a:p>
            <a:pPr lvl="3" algn="just"/>
            <a:r>
              <a:rPr lang="x-none" smtClean="0"/>
              <a:t>Соблюдение в работе детского сада и начальной школы преемственности, исключающей умственные и физические перегрузки в содержании образования  детей дошкольного возраста, обеспечивающей отсутствие давления предметного обучения.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младенческом и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Проявляет отрицательное отношение к грубости, жадности.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Проявляет интерес к окружающему миру природы, с интересом участвует в сезонных наблюдениях.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 Проявляет интерес к продуктивной деятельности (рисование, лепка, конструирование, аппликация).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У ребенка развита крупная моторика, он стремится осваивать раз- личные виды движений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(бег, лазанье, перешагивание и пр.). С интересом участвует в подвижных играх с простым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содержанием, несложными движениями. 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658</TotalTime>
  <Words>2414</Words>
  <Application>Microsoft Office PowerPoint</Application>
  <PresentationFormat>Экран (4:3)</PresentationFormat>
  <Paragraphs>228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   Краткая презентация основной образовательной программы дошкольного образования  2021 </vt:lpstr>
      <vt:lpstr>Полное название: Основная образовательная программа дошкольного образования   Срок реализации:  2021-2025гг.  </vt:lpstr>
      <vt:lpstr> </vt:lpstr>
      <vt:lpstr>Цель образовательной программы:</vt:lpstr>
      <vt:lpstr>Задачи программы:</vt:lpstr>
      <vt:lpstr>  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«ПОЗНАВАТЕЛЬНОЕ РАЗВИТИЕ»: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Контактная информация: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Admin</cp:lastModifiedBy>
  <cp:revision>130</cp:revision>
  <dcterms:created xsi:type="dcterms:W3CDTF">2013-12-24T12:41:12Z</dcterms:created>
  <dcterms:modified xsi:type="dcterms:W3CDTF">2021-11-17T05:47:30Z</dcterms:modified>
</cp:coreProperties>
</file>