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20" r:id="rId1"/>
  </p:sldMasterIdLst>
  <p:notesMasterIdLst>
    <p:notesMasterId r:id="rId25"/>
  </p:notesMasterIdLst>
  <p:sldIdLst>
    <p:sldId id="256" r:id="rId2"/>
    <p:sldId id="270" r:id="rId3"/>
    <p:sldId id="267" r:id="rId4"/>
    <p:sldId id="259" r:id="rId5"/>
    <p:sldId id="271" r:id="rId6"/>
    <p:sldId id="277" r:id="rId7"/>
    <p:sldId id="273" r:id="rId8"/>
    <p:sldId id="278" r:id="rId9"/>
    <p:sldId id="272" r:id="rId10"/>
    <p:sldId id="283" r:id="rId11"/>
    <p:sldId id="279" r:id="rId12"/>
    <p:sldId id="284" r:id="rId13"/>
    <p:sldId id="282" r:id="rId14"/>
    <p:sldId id="285" r:id="rId15"/>
    <p:sldId id="286" r:id="rId16"/>
    <p:sldId id="287" r:id="rId17"/>
    <p:sldId id="288" r:id="rId18"/>
    <p:sldId id="289" r:id="rId19"/>
    <p:sldId id="292" r:id="rId20"/>
    <p:sldId id="293" r:id="rId21"/>
    <p:sldId id="291" r:id="rId22"/>
    <p:sldId id="290" r:id="rId23"/>
    <p:sldId id="26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адежда" initials="Н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>
        <p:scale>
          <a:sx n="73" d="100"/>
          <a:sy n="73" d="100"/>
        </p:scale>
        <p:origin x="-98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19DEAC-C2BD-4298-9F80-594ABE8AA23D}" type="datetimeFigureOut">
              <a:rPr lang="ru-RU" smtClean="0"/>
              <a:pPr/>
              <a:t>17.11.2021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3CB7A7-592F-4356-942F-DC5D7A308D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62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7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B87133-57A8-4398-BC2F-A0D082894513}" type="slidenum">
              <a:rPr lang="en-US" altLang="ru-RU"/>
              <a:pPr/>
              <a:t>19</a:t>
            </a:fld>
            <a:endParaRPr lang="en-US" altLang="ru-RU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ru-RU"/>
              <a:t>Content Layouts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F7B14AF-D76D-490F-BD32-EC6522A2A565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4992E-354A-4154-A791-82BD39A07D11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33516-041F-4CC7-9A42-F28A3132E9A2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5257582-26C2-4143-9C44-D0D78E356BFB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27F4A19-3A96-49AC-AC11-BADCAF7BB3D6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D3214-E09C-4A53-BE2A-6859CC393A72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1E90EC-D216-401A-8D32-FBB2327012F8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6A6881-CC77-414E-9AF1-3871A5C23151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E0BA3-5A7C-4C2C-9DD1-1D3A620B9E02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078C29-7510-4F7A-9498-778AE7AB0930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01A2C28-FFD9-4B7D-8C1F-29340F0CD92D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2ECFD22-71D0-4CBA-9E12-F8533BE08871}" type="datetime1">
              <a:rPr lang="ru-RU" smtClean="0"/>
              <a:pPr/>
              <a:t>17.11.2021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B1B84AB-6190-4DA5-96C5-22410CB6E1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ipe dir="r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00298" y="1785926"/>
            <a:ext cx="6215106" cy="4286280"/>
          </a:xfrm>
        </p:spPr>
        <p:txBody>
          <a:bodyPr>
            <a:normAutofit fontScale="90000"/>
          </a:bodyPr>
          <a:lstStyle/>
          <a:p>
            <a:pPr algn="ctr" eaLnBrk="0" hangingPunct="0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sz="2000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Краткая презентация основной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образовательной </a:t>
            </a:r>
            <a:r>
              <a:rPr lang="ru-RU" sz="3600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>программы дошкольного образования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  <a:t/>
            </a:r>
            <a:b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</a:br>
            <a:r>
              <a:rPr lang="ru-RU" b="1" dirty="0" smtClean="0">
                <a:solidFill>
                  <a:srgbClr val="2C0FDB"/>
                </a:solidFill>
                <a:latin typeface="Georgia" pitchFamily="18" charset="0"/>
              </a:rPr>
              <a:t>2021</a:t>
            </a:r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571604" y="571480"/>
            <a:ext cx="7358114" cy="1428760"/>
          </a:xfrm>
          <a:prstGeom prst="horizontalScroll">
            <a:avLst>
              <a:gd name="adj" fmla="val 12500"/>
            </a:avLst>
          </a:prstGeom>
          <a:solidFill>
            <a:srgbClr val="FFFFFF">
              <a:alpha val="0"/>
            </a:srgbClr>
          </a:solidFill>
          <a:ln w="158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>
              <a:tabLst>
                <a:tab pos="3819525" algn="l"/>
              </a:tabLst>
            </a:pPr>
            <a:endParaRPr lang="ru-RU" sz="2000" b="1" dirty="0" smtClean="0">
              <a:latin typeface="Georgia" pitchFamily="18" charset="0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587127" y="440093"/>
            <a:ext cx="4069704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>
              <a:tabLst>
                <a:tab pos="3819525" algn="l"/>
              </a:tabLst>
            </a:pP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3819525" algn="l"/>
              </a:tabLst>
            </a:pP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548494"/>
              </p:ext>
            </p:extLst>
          </p:nvPr>
        </p:nvGraphicFramePr>
        <p:xfrm>
          <a:off x="1777641" y="742940"/>
          <a:ext cx="7139136" cy="1531620"/>
        </p:xfrm>
        <a:graphic>
          <a:graphicData uri="http://schemas.openxmlformats.org/drawingml/2006/table">
            <a:tbl>
              <a:tblPr/>
              <a:tblGrid>
                <a:gridCol w="7139136"/>
              </a:tblGrid>
              <a:tr h="1019511">
                <a:tc>
                  <a:txBody>
                    <a:bodyPr/>
                    <a:lstStyle/>
                    <a:p>
                      <a:pPr fontAlgn="t"/>
                      <a:r>
                        <a:rPr lang="ru-RU" b="0" dirty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/>
                      </a:r>
                      <a:br>
                        <a:rPr lang="ru-RU" b="0" dirty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</a:br>
                      <a:r>
                        <a:rPr lang="ru-RU" b="0" dirty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Муниципальное бюджетное общеобразовательное учреждение </a:t>
                      </a:r>
                      <a:r>
                        <a:rPr lang="ru-RU" b="0" dirty="0" err="1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Репьёвского</a:t>
                      </a:r>
                      <a:r>
                        <a:rPr lang="ru-RU" b="0" dirty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 муниципального района Воронежской области "Краснолипьевская средняя общеобразовательная </a:t>
                      </a:r>
                      <a:r>
                        <a:rPr lang="ru-RU" b="0" dirty="0" smtClean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школа»</a:t>
                      </a:r>
                    </a:p>
                    <a:p>
                      <a:pPr fontAlgn="t"/>
                      <a:r>
                        <a:rPr lang="ru-RU" b="0" dirty="0" smtClean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Структурное подразделение </a:t>
                      </a:r>
                      <a:r>
                        <a:rPr lang="ru-RU" b="0" dirty="0" err="1" smtClean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д.сад</a:t>
                      </a:r>
                      <a:r>
                        <a:rPr lang="ru-RU" b="0" dirty="0" smtClean="0">
                          <a:solidFill>
                            <a:srgbClr val="555555"/>
                          </a:solidFill>
                          <a:effectLst/>
                          <a:latin typeface="Arial"/>
                        </a:rPr>
                        <a:t> «Радуга»</a:t>
                      </a:r>
                      <a:endParaRPr lang="ru-RU" b="0" dirty="0">
                        <a:solidFill>
                          <a:srgbClr val="555555"/>
                        </a:solidFill>
                        <a:effectLst/>
                        <a:latin typeface="Arial"/>
                      </a:endParaRPr>
                    </a:p>
                  </a:txBody>
                  <a:tcPr marB="1143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i="1" dirty="0" smtClean="0"/>
              <a:t>Целевые ориентиры </a:t>
            </a:r>
            <a:br>
              <a:rPr lang="ru-RU" sz="2200" b="1" i="1" dirty="0" smtClean="0"/>
            </a:br>
            <a:r>
              <a:rPr lang="ru-RU" sz="2200" b="1" i="1" dirty="0" smtClean="0"/>
              <a:t>на этапе завершения дошкольного образования: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857232"/>
            <a:ext cx="8501122" cy="5786478"/>
          </a:xfrm>
        </p:spPr>
        <p:txBody>
          <a:bodyPr>
            <a:noAutofit/>
          </a:bodyPr>
          <a:lstStyle/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овладевает основными культурными средствами, способами деятельности, проявляет инициативу и самостоятельность в разных видах деятельности — игре, общении, познавательно-исследовательской деятельности, конструировании и др.; способен выбирать себе род занятий, участников по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установкой положительного отношения к миру, к разным видам труда, другим людям и самому себе, обладает чувством собственного достоинства; активно взаимодействует со сверстниками и взрослыми, участвует в совместных играх.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Способен договариваться, учитывать интересы и чувства других, сопереживать неудачам и радоваться успехам других, адекватно проявляет свои чувства, в том числе чувство веры в себя, старается разрешать конфликты. Умеет выражать и отстаивать свою позицию по разным вопросам.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Способен сотрудничать и выполнять как лидерские, так и исполнительские функции в совместной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Понимает, что все люди равны вне зависимости от их социального происхождения, этнической принадлежности, религиозных и других верований, их физических и психических особенностей.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Проявляет </a:t>
            </a:r>
            <a:r>
              <a:rPr lang="ru-RU" sz="1300" b="1" dirty="0" err="1" smtClean="0"/>
              <a:t>эмпатию</a:t>
            </a:r>
            <a:r>
              <a:rPr lang="ru-RU" sz="1300" b="1" dirty="0" smtClean="0"/>
              <a:t> по отношению к другим людям, готовность прийти на помощь тем, кто в этом нуждается.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Проявляет умение слышать других и стремление быть понятым другими.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Ребенок обладает развитым воображением, которое реализуется в разных видах деятельности, и прежде всего в игре; владеет разными формами и видами игры, различает условную и реальную ситуации; умеет подчиняться разным правилам и социальным нормам. Умеет распознавать различные ситуации и адекватно их оценивать.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>
                <a:solidFill>
                  <a:srgbClr val="0070C0"/>
                </a:solidFill>
              </a:rPr>
              <a:t>Ребенок достаточно хорошо владеет устной речью, может выражать свои мысли и желания, использовать речь для выражения своих мыслей, чувств и желаний, построения речевого высказывания в ситуации общения, выделять звуки в словах, у ребенка </a:t>
            </a:r>
          </a:p>
          <a:p>
            <a:pPr lvl="0" algn="just">
              <a:spcBef>
                <a:spcPts val="0"/>
              </a:spcBef>
              <a:buNone/>
            </a:pPr>
            <a:r>
              <a:rPr lang="ru-RU" sz="1300" b="1" dirty="0" smtClean="0">
                <a:solidFill>
                  <a:srgbClr val="0070C0"/>
                </a:solidFill>
              </a:rPr>
              <a:t>      складываются предпосылки грамотности.</a:t>
            </a:r>
          </a:p>
          <a:p>
            <a:pPr lvl="0" algn="just">
              <a:spcBef>
                <a:spcPts val="0"/>
              </a:spcBef>
            </a:pPr>
            <a:r>
              <a:rPr lang="ru-RU" sz="1300" b="1" dirty="0" smtClean="0"/>
              <a:t>У ребенка развита крупная и мелкая моторика; он подвижен, вынослив, владеет основными движениями, может контролировать свои движения и управлять ими.</a:t>
            </a:r>
          </a:p>
          <a:p>
            <a:pPr>
              <a:spcBef>
                <a:spcPts val="0"/>
              </a:spcBef>
            </a:pPr>
            <a:endParaRPr lang="ru-RU" sz="9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53966"/>
          </a:xfrm>
        </p:spPr>
        <p:txBody>
          <a:bodyPr>
            <a:normAutofit fontScale="90000"/>
          </a:bodyPr>
          <a:lstStyle/>
          <a:p>
            <a:pPr algn="ctr"/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072494" cy="6143668"/>
          </a:xfrm>
        </p:spPr>
        <p:txBody>
          <a:bodyPr>
            <a:normAutofit fontScale="47500" lnSpcReduction="20000"/>
          </a:bodyPr>
          <a:lstStyle/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способен к волевым усилиям, может следовать социальным нормам поведения и правилам в разных видах деятельности, во взаимоотношениях со взрослыми и сверстниками, может соблюдать правила безопасного поведения и навыки личной гигиены.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Проявляет ответственность за начатое дело.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Ребенок проявляет любознательность, задает вопросы взрослым и сверстникам, интересуется причинно-следственными связями, пытается самостоятельно придумывать объяснения явлениям природы и поступкам людей; склонен наблюдать, экспериментировать. Обладает начальными знаниями о себе, о природном и социальном мире, в котором он живет; знаком с произведениями детской литературы, обладает элементарными представлениями из области живой природы, естествознания, математики, истории и т.п.; способен к принятию собственных решений, опираясь на свои знания и умения в различных видах деятельности.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Открыт новому, то есть проявляет желание узнавать новое, самостоятельно добывать новые знания; положительно относится к обучению в школе.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уважение к жизни (в различных ее формах) и заботу об окружающей среде.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Эмоционально отзывается на красоту окружающего мира, произведения народного и профессионального искусства (музыку, танцы, театральную деятельность, изобразительную деятельность и т. д.).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Проявляет патриотические чувства, ощущает гордость за свою страну, ее достижения, имеет представление о ее географическом разнообразии, многонациональности, важнейших исторических событиях.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первичные представления о себе, семье, традиционных семейных ценностях, включая традиционные </a:t>
            </a:r>
            <a:r>
              <a:rPr lang="ru-RU" sz="2700" b="1" dirty="0" err="1" smtClean="0"/>
              <a:t>гендерные</a:t>
            </a:r>
            <a:r>
              <a:rPr lang="ru-RU" sz="2700" b="1" dirty="0" smtClean="0"/>
              <a:t> ориентации, проявляет уважение к своему и противоположному полу.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>
                <a:solidFill>
                  <a:srgbClr val="0070C0"/>
                </a:solidFill>
              </a:rPr>
              <a:t>Соблюдает элементарные общепринятые нормы, имеет первичные ценностные представления о том, «что такое хорошо и что такое плохо», стремится поступать хорошо; проявляет уважение к старшим и заботу о младших.</a:t>
            </a:r>
          </a:p>
          <a:p>
            <a:pPr lvl="0" algn="just">
              <a:spcBef>
                <a:spcPts val="0"/>
              </a:spcBef>
            </a:pPr>
            <a:r>
              <a:rPr lang="ru-RU" sz="2700" b="1" dirty="0" smtClean="0"/>
              <a:t>Имеет начальные представления о здоровом образе жизни. Воспринимает здоровый образ жизни как ценность.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54032"/>
          </a:xfrm>
        </p:spPr>
        <p:txBody>
          <a:bodyPr/>
          <a:lstStyle/>
          <a:p>
            <a:pPr algn="ctr"/>
            <a:r>
              <a:rPr lang="ru-RU" b="1" dirty="0" smtClean="0"/>
              <a:t>Содержательный раздел: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071546"/>
            <a:ext cx="8072494" cy="540240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Содержательный раздел </a:t>
            </a:r>
            <a:r>
              <a:rPr lang="ru-RU" dirty="0" smtClean="0"/>
              <a:t>представляет общее содержание Программы, обеспечивающее полноценное развитие личности детей.</a:t>
            </a:r>
          </a:p>
          <a:p>
            <a:pPr algn="just"/>
            <a:r>
              <a:rPr lang="ru-RU" dirty="0" smtClean="0"/>
              <a:t> В него входит: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в соответствии с направлениями развития ребенка, представленными в пяти образовательных областях;</a:t>
            </a:r>
          </a:p>
          <a:p>
            <a:pPr algn="just">
              <a:buNone/>
            </a:pPr>
            <a:r>
              <a:rPr lang="ru-RU" dirty="0" smtClean="0"/>
              <a:t>- описание вариативных форм, способов, методов и средств реализации программы;</a:t>
            </a:r>
          </a:p>
          <a:p>
            <a:pPr algn="just">
              <a:buNone/>
            </a:pPr>
            <a:r>
              <a:rPr lang="ru-RU" dirty="0" smtClean="0"/>
              <a:t>- описание образовательной деятельности по профессиональной коррекции нарушений развития детей;</a:t>
            </a:r>
          </a:p>
          <a:p>
            <a:pPr algn="just">
              <a:buNone/>
            </a:pPr>
            <a:r>
              <a:rPr lang="ru-RU" dirty="0" smtClean="0"/>
              <a:t>- особенности взаимодействия педагогического коллектива с семьями воспитанников;</a:t>
            </a:r>
          </a:p>
          <a:p>
            <a:pPr algn="just">
              <a:buNone/>
            </a:pPr>
            <a:r>
              <a:rPr lang="ru-RU" dirty="0" smtClean="0"/>
              <a:t>- взаимодействие с социальными институтами детства;</a:t>
            </a:r>
          </a:p>
          <a:p>
            <a:pPr algn="just">
              <a:buNone/>
            </a:pPr>
            <a:r>
              <a:rPr lang="ru-RU" dirty="0" smtClean="0"/>
              <a:t>- вариативная часть программы.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000099"/>
                </a:solidFill>
              </a:rPr>
              <a:t>Образовательные области, обеспечивающие разностороннее развитие детей по ФГОС ДО:</a:t>
            </a:r>
            <a:endParaRPr lang="ru-RU" sz="28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2843213" y="1844675"/>
            <a:ext cx="3384550" cy="719138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Физическое развитие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5000628" y="4786322"/>
            <a:ext cx="2714644" cy="1223963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Художественно-</a:t>
            </a:r>
          </a:p>
          <a:p>
            <a:pPr algn="ctr"/>
            <a:r>
              <a:rPr lang="ru-RU" sz="2400" b="1" dirty="0"/>
              <a:t>эстетическое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143504" y="3071810"/>
            <a:ext cx="3446469" cy="1214446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/>
              <a:t> </a:t>
            </a:r>
            <a:r>
              <a:rPr lang="ru-RU" sz="2400" b="1" dirty="0"/>
              <a:t>Познавательное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1857356" y="4714884"/>
            <a:ext cx="2592388" cy="1285884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Речевое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3071810"/>
            <a:ext cx="3357586" cy="1220790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Социально-</a:t>
            </a:r>
          </a:p>
          <a:p>
            <a:pPr algn="ctr"/>
            <a:r>
              <a:rPr lang="ru-RU" sz="2400" b="1" dirty="0"/>
              <a:t>коммуникативное </a:t>
            </a:r>
          </a:p>
          <a:p>
            <a:pPr algn="ctr"/>
            <a:r>
              <a:rPr lang="ru-RU" sz="2400" b="1" dirty="0"/>
              <a:t>развитие</a:t>
            </a:r>
          </a:p>
        </p:txBody>
      </p:sp>
      <p:cxnSp>
        <p:nvCxnSpPr>
          <p:cNvPr id="24588" name="AutoShape 12"/>
          <p:cNvCxnSpPr>
            <a:cxnSpLocks noChangeShapeType="1"/>
            <a:stCxn id="24580" idx="1"/>
            <a:endCxn id="24587" idx="0"/>
          </p:cNvCxnSpPr>
          <p:nvPr/>
        </p:nvCxnSpPr>
        <p:spPr bwMode="auto">
          <a:xfrm rot="10800000" flipV="1">
            <a:off x="1964513" y="2204244"/>
            <a:ext cx="878700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0" name="AutoShape 14"/>
          <p:cNvCxnSpPr>
            <a:cxnSpLocks noChangeShapeType="1"/>
            <a:stCxn id="24580" idx="2"/>
            <a:endCxn id="24580" idx="2"/>
          </p:cNvCxnSpPr>
          <p:nvPr/>
        </p:nvCxnSpPr>
        <p:spPr bwMode="auto">
          <a:xfrm>
            <a:off x="4535488" y="2563813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2" name="AutoShape 16"/>
          <p:cNvCxnSpPr>
            <a:cxnSpLocks noChangeShapeType="1"/>
            <a:stCxn id="24580" idx="3"/>
            <a:endCxn id="24585" idx="0"/>
          </p:cNvCxnSpPr>
          <p:nvPr/>
        </p:nvCxnSpPr>
        <p:spPr bwMode="auto">
          <a:xfrm>
            <a:off x="6227763" y="2204244"/>
            <a:ext cx="638976" cy="8675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3" name="AutoShape 17"/>
          <p:cNvCxnSpPr>
            <a:cxnSpLocks noChangeShapeType="1"/>
          </p:cNvCxnSpPr>
          <p:nvPr/>
        </p:nvCxnSpPr>
        <p:spPr bwMode="auto">
          <a:xfrm rot="16200000" flipH="1">
            <a:off x="2035951" y="4321975"/>
            <a:ext cx="428628" cy="3571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4" name="AutoShape 18"/>
          <p:cNvCxnSpPr>
            <a:cxnSpLocks noChangeShapeType="1"/>
            <a:endCxn id="24584" idx="1"/>
          </p:cNvCxnSpPr>
          <p:nvPr/>
        </p:nvCxnSpPr>
        <p:spPr bwMode="auto">
          <a:xfrm>
            <a:off x="4429124" y="5286388"/>
            <a:ext cx="571504" cy="11191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4595" name="AutoShape 19"/>
          <p:cNvCxnSpPr>
            <a:cxnSpLocks noChangeShapeType="1"/>
          </p:cNvCxnSpPr>
          <p:nvPr/>
        </p:nvCxnSpPr>
        <p:spPr bwMode="auto">
          <a:xfrm flipV="1">
            <a:off x="6858016" y="4286256"/>
            <a:ext cx="571504" cy="50006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7256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«ФИЗИЧЕСКОЕ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14422"/>
            <a:ext cx="8286808" cy="542928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ru-RU" b="1" dirty="0" smtClean="0"/>
              <a:t>Основная цель:</a:t>
            </a:r>
            <a:endParaRPr lang="ru-RU" dirty="0" smtClean="0"/>
          </a:p>
          <a:p>
            <a:pPr algn="just"/>
            <a:r>
              <a:rPr lang="ru-RU" dirty="0" smtClean="0"/>
              <a:t>воспитание здорового, жизнерадостного, жизнестойкого, физически совершенного, гармонически и творчески развитого ребёнка</a:t>
            </a:r>
          </a:p>
          <a:p>
            <a:pPr algn="just"/>
            <a:r>
              <a:rPr lang="ru-RU" b="1" dirty="0" smtClean="0"/>
              <a:t>Задачи физического развития: </a:t>
            </a:r>
            <a:endParaRPr lang="ru-RU" dirty="0" smtClean="0"/>
          </a:p>
          <a:p>
            <a:pPr algn="just"/>
            <a:r>
              <a:rPr lang="ru-RU" b="1" i="1" dirty="0" smtClean="0"/>
              <a:t>Оздоровительные: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правильной осанки; развитие гармоничного телосложения; развитие мышц лица, туловища, ног, рук, плечевого пояса, кистей, пальцев, шеи, глаз, внутренних органов </a:t>
            </a:r>
          </a:p>
          <a:p>
            <a:pPr algn="just"/>
            <a:r>
              <a:rPr lang="ru-RU" b="1" i="1" dirty="0" smtClean="0"/>
              <a:t>Образовательные: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 формирование двигательных умений и навыков; развитие психофизических качеств (быстроты, силы, гибкости, выносливости, глазомера, ловкости); развитие двигательных способностей (функции равновесия, координации движений)  </a:t>
            </a:r>
          </a:p>
          <a:p>
            <a:pPr algn="just"/>
            <a:r>
              <a:rPr lang="ru-RU" b="1" i="1" dirty="0" smtClean="0"/>
              <a:t>Воспитательные: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  формирование потребности в ежедневных физических упражнениях; воспитание умения рационально использовать физические упражнения в самостоятельной двигательной деятельности; приобретение грации, пластичности, выразительности движений; воспитание самостоятельности, инициативности, самоорганизации, взаимопомощи</a:t>
            </a:r>
          </a:p>
          <a:p>
            <a:pPr algn="just"/>
            <a:r>
              <a:rPr lang="ru-RU" b="1" dirty="0" smtClean="0"/>
              <a:t>Основные направления работы по физическому развитию детей в дошкольном учреждении:</a:t>
            </a:r>
            <a:endParaRPr lang="ru-RU" dirty="0" smtClean="0"/>
          </a:p>
          <a:p>
            <a:pPr algn="just"/>
            <a:r>
              <a:rPr lang="ru-RU" dirty="0" smtClean="0"/>
              <a:t>Приобретение опыта в двигательной деятельности, связанной с выполнением упражнений, направленных на развитие физических качеств (координация, гибкость)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способствующей правильному формированию опорно-двигательной системы организма, развитию равновесия, координации движения</a:t>
            </a:r>
          </a:p>
          <a:p>
            <a:pPr algn="just"/>
            <a:r>
              <a:rPr lang="ru-RU" dirty="0" smtClean="0"/>
              <a:t>Приобретение опыта в двигательной активности, способствующей развитию крупной и мелкой моторики обеих рук</a:t>
            </a:r>
          </a:p>
          <a:p>
            <a:pPr algn="just"/>
            <a:r>
              <a:rPr lang="ru-RU" dirty="0" smtClean="0"/>
              <a:t>Приобретение опыта в двигательной деятельности, связанной с правильным, не наносящим ущерб организму выполнением основных движений (ходьба, бег, мягкие прыжки, повороты в стороны)</a:t>
            </a:r>
          </a:p>
          <a:p>
            <a:pPr algn="just"/>
            <a:r>
              <a:rPr lang="ru-RU" dirty="0" smtClean="0"/>
              <a:t>Формирование начальных представлений о некоторых видах спорта; овладение подвижными играми с правилами</a:t>
            </a:r>
          </a:p>
          <a:p>
            <a:pPr algn="just"/>
            <a:r>
              <a:rPr lang="ru-RU" dirty="0" smtClean="0"/>
              <a:t>Становление целенаправленности и </a:t>
            </a:r>
            <a:r>
              <a:rPr lang="ru-RU" dirty="0" err="1" smtClean="0"/>
              <a:t>саморегуляции</a:t>
            </a:r>
            <a:r>
              <a:rPr lang="ru-RU" dirty="0" smtClean="0"/>
              <a:t> в двигательной сфере</a:t>
            </a:r>
          </a:p>
          <a:p>
            <a:pPr algn="just"/>
            <a:r>
              <a:rPr lang="ru-RU" dirty="0" smtClean="0"/>
              <a:t>Становление ценностей здорового образа жизни; овладение его элементарными нормами и правилами </a:t>
            </a:r>
          </a:p>
          <a:p>
            <a:pPr algn="just">
              <a:buNone/>
            </a:pPr>
            <a:r>
              <a:rPr lang="ru-RU" dirty="0" smtClean="0"/>
              <a:t>       (в питании, двигательном режиме, закаливании, при формировании полезных привычек и др.)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14</a:t>
            </a:fld>
            <a:endParaRPr lang="ru-RU"/>
          </a:p>
        </p:txBody>
      </p:sp>
      <p:pic>
        <p:nvPicPr>
          <p:cNvPr id="3074" name="Picture 2" descr="C:\Documents and Settings\Администратор\Рабочий стол\материалы из интернета\разное\анимашки\п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142852"/>
            <a:ext cx="762000" cy="122872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858280" cy="10826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«СОЦИАЛЬНО-КОММУНИКАТИВНОЕ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901014" cy="5045216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позитивная социализация детей дошкольного возраста; приобщение детей к </a:t>
            </a:r>
            <a:r>
              <a:rPr lang="ru-RU" sz="1200" dirty="0" err="1" smtClean="0"/>
              <a:t>социокультурным</a:t>
            </a:r>
            <a:r>
              <a:rPr lang="ru-RU" sz="1200" dirty="0" smtClean="0"/>
              <a:t> нормам, традициям семьи, общества и государства; формирование основ безопасности.</a:t>
            </a:r>
          </a:p>
          <a:p>
            <a:pPr algn="just"/>
            <a:r>
              <a:rPr lang="ru-RU" sz="1200" b="1" dirty="0" smtClean="0"/>
              <a:t>Задачи социально-коммуникативного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Усвоение норм и ценностей, принятых в обществе, включая моральные и нравственные ценности</a:t>
            </a:r>
          </a:p>
          <a:p>
            <a:pPr algn="just"/>
            <a:r>
              <a:rPr lang="ru-RU" sz="1200" dirty="0" smtClean="0"/>
              <a:t>Развитие общения и взаимодействия ребёнка со взрослыми и сверстниками</a:t>
            </a:r>
          </a:p>
          <a:p>
            <a:pPr algn="just"/>
            <a:r>
              <a:rPr lang="ru-RU" sz="1200" dirty="0" smtClean="0"/>
              <a:t>Становление самостоятельности, целенаправленности и </a:t>
            </a:r>
            <a:r>
              <a:rPr lang="ru-RU" sz="1200" dirty="0" err="1" smtClean="0"/>
              <a:t>саморегуляции</a:t>
            </a:r>
            <a:r>
              <a:rPr lang="ru-RU" sz="1200" dirty="0" smtClean="0"/>
              <a:t> собственных действий</a:t>
            </a:r>
          </a:p>
          <a:p>
            <a:pPr algn="just"/>
            <a:r>
              <a:rPr lang="ru-RU" sz="1200" dirty="0" smtClean="0"/>
              <a:t>Развитие социального и эмоционального интеллекта, эмоциональной отзывчивости, сопереживания; формирование готовности к совместной деятельности со сверстниками</a:t>
            </a:r>
          </a:p>
          <a:p>
            <a:pPr algn="just"/>
            <a:r>
              <a:rPr lang="ru-RU" sz="1200" dirty="0" smtClean="0"/>
              <a:t>Формирование уважительного отношения и чувства принадлежности к своей семье и к сообществу детей и взрослых в организации</a:t>
            </a:r>
          </a:p>
          <a:p>
            <a:pPr algn="just"/>
            <a:r>
              <a:rPr lang="ru-RU" sz="1200" dirty="0" smtClean="0"/>
              <a:t>Формирование позитивных установок к различным видам труда и творчества</a:t>
            </a:r>
          </a:p>
          <a:p>
            <a:pPr algn="just"/>
            <a:r>
              <a:rPr lang="ru-RU" sz="1200" dirty="0" smtClean="0"/>
              <a:t>Формирование основ безопасного поведения в быту, в социуме, природе</a:t>
            </a:r>
          </a:p>
          <a:p>
            <a:pPr algn="just"/>
            <a:r>
              <a:rPr lang="ru-RU" sz="1200" b="1" dirty="0" smtClean="0"/>
              <a:t>Основные направления работы по социально-коммуникативному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Социализация, развитие общения, нравственное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Ребёнок в семье и сообществе, патриотическое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Самообслуживание, самостоятельность, трудовое воспитание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основ безопасности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15</a:t>
            </a:fld>
            <a:endParaRPr lang="ru-RU"/>
          </a:p>
        </p:txBody>
      </p:sp>
      <p:pic>
        <p:nvPicPr>
          <p:cNvPr id="5" name="Picture 3" descr="C:\Documents and Settings\Администратор\Рабочий стол\материалы из интернета\разное\анимашки\t8510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5143512"/>
            <a:ext cx="2065572" cy="131445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6841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«РЕЧЕВОЕ РАЗВИТИЕ»: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8115328" cy="518809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 </a:t>
            </a:r>
            <a:r>
              <a:rPr lang="ru-RU" sz="1200" dirty="0" smtClean="0"/>
              <a:t>развитие свободного общения с взрослыми и детьми, овладение конструктивными способами и средствами взаимодействия с окружающими.</a:t>
            </a:r>
          </a:p>
          <a:p>
            <a:pPr algn="just"/>
            <a:r>
              <a:rPr lang="ru-RU" sz="1200" b="1" dirty="0" smtClean="0"/>
              <a:t>Задачи речевого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Владение речью как средством общения и культуры</a:t>
            </a:r>
          </a:p>
          <a:p>
            <a:pPr algn="just"/>
            <a:r>
              <a:rPr lang="ru-RU" sz="1200" dirty="0" smtClean="0"/>
              <a:t>Обогащение активного словаря</a:t>
            </a:r>
          </a:p>
          <a:p>
            <a:pPr algn="just"/>
            <a:r>
              <a:rPr lang="ru-RU" sz="1200" dirty="0" smtClean="0"/>
              <a:t>Развитие связной, грамматически правильной диалогической и монологической речи</a:t>
            </a:r>
          </a:p>
          <a:p>
            <a:pPr algn="just"/>
            <a:r>
              <a:rPr lang="ru-RU" sz="1200" dirty="0" smtClean="0"/>
              <a:t>Развитие речевого творчества</a:t>
            </a:r>
          </a:p>
          <a:p>
            <a:pPr algn="just"/>
            <a:r>
              <a:rPr lang="ru-RU" sz="1200" dirty="0" smtClean="0"/>
              <a:t>Развитие звуковой и интонационной культуры речи, фонематического слуха</a:t>
            </a:r>
          </a:p>
          <a:p>
            <a:pPr algn="just"/>
            <a:r>
              <a:rPr lang="ru-RU" sz="1200" dirty="0" smtClean="0"/>
              <a:t>Знакомство с книжной культурой, детской литературой, понимание на слух текстов различных жанров детской литературы</a:t>
            </a:r>
          </a:p>
          <a:p>
            <a:pPr algn="just"/>
            <a:r>
              <a:rPr lang="ru-RU" sz="1200" dirty="0" smtClean="0"/>
              <a:t>Формирование звуковой аналитико-синтетической активности как предпосылки обучения грамоте</a:t>
            </a:r>
          </a:p>
          <a:p>
            <a:pPr algn="just"/>
            <a:r>
              <a:rPr lang="ru-RU" sz="1200" b="1" dirty="0" smtClean="0"/>
              <a:t>Основные направления работы по развитию речи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словаря</a:t>
            </a:r>
            <a:r>
              <a:rPr lang="ru-RU" sz="1200" dirty="0" smtClean="0"/>
              <a:t> (освоение значений слов и их уместное употребление в соответствии с контекстом высказывания, ситуацией, в которой происходит общение)</a:t>
            </a:r>
          </a:p>
          <a:p>
            <a:pPr algn="just"/>
            <a:r>
              <a:rPr lang="ru-RU" sz="1200" i="1" dirty="0" smtClean="0"/>
              <a:t>Воспитание звуковой культуры речи</a:t>
            </a:r>
            <a:r>
              <a:rPr lang="ru-RU" sz="1200" dirty="0" smtClean="0"/>
              <a:t> (развитие восприятия звуков родной речи и произношения)</a:t>
            </a:r>
          </a:p>
          <a:p>
            <a:pPr algn="just"/>
            <a:r>
              <a:rPr lang="ru-RU" sz="1200" i="1" dirty="0" smtClean="0"/>
              <a:t>Воспитание интереса и любви к чтению, развитие литературной речи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связной речи</a:t>
            </a:r>
            <a:r>
              <a:rPr lang="ru-RU" sz="1200" dirty="0" smtClean="0"/>
              <a:t> (диалогическая (разговорная) речь, монологическая речь (рассказывание))</a:t>
            </a:r>
          </a:p>
          <a:p>
            <a:pPr algn="just"/>
            <a:r>
              <a:rPr lang="ru-RU" sz="1200" i="1" dirty="0" smtClean="0"/>
              <a:t>Практическое овладение воспитанниками нормами речи </a:t>
            </a:r>
            <a:r>
              <a:rPr lang="ru-RU" sz="1200" dirty="0" smtClean="0"/>
              <a:t>(способствование развитию речи как средства общения)</a:t>
            </a:r>
          </a:p>
          <a:p>
            <a:pPr algn="just"/>
            <a:r>
              <a:rPr lang="ru-RU" sz="1200" i="1" dirty="0" smtClean="0"/>
              <a:t>Формирование грамматического строя речи</a:t>
            </a:r>
            <a:r>
              <a:rPr lang="ru-RU" sz="1200" dirty="0" smtClean="0"/>
              <a:t> (морфология (изменение слов по родам, числам, </a:t>
            </a:r>
          </a:p>
          <a:p>
            <a:pPr algn="just">
              <a:buNone/>
            </a:pPr>
            <a:r>
              <a:rPr lang="ru-RU" sz="1200" dirty="0" smtClean="0"/>
              <a:t>      падежам), синтаксис (освоение различных типов словосочетаний и предложений), словообразование)</a:t>
            </a:r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материалы из интернета\разное\анимашки\574a61436c4d46c39fe790e129042249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285728"/>
            <a:ext cx="1285876" cy="878682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ОБРАЗОВАТЕЛЬНАЯ ОБЛАСТЬ «ПОЗНАВАТЕЛЬНОЕ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500174"/>
            <a:ext cx="8043890" cy="4973778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ознакомление с окружающим социальным миром, с природой и природными явлениями; формирование целостной картины мира; формирование элементарных математических представлений; развитие познавательно-исследовательской деятельности.</a:t>
            </a:r>
          </a:p>
          <a:p>
            <a:pPr algn="just"/>
            <a:r>
              <a:rPr lang="ru-RU" sz="1200" b="1" dirty="0" smtClean="0"/>
              <a:t>Задачи познавательного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интересов детей, любознательности и познавательной мотивации</a:t>
            </a:r>
          </a:p>
          <a:p>
            <a:pPr algn="just"/>
            <a:r>
              <a:rPr lang="ru-RU" sz="1200" dirty="0" smtClean="0"/>
              <a:t>Формирование познавательных действий, становление сознания</a:t>
            </a:r>
          </a:p>
          <a:p>
            <a:pPr algn="just"/>
            <a:r>
              <a:rPr lang="ru-RU" sz="1200" dirty="0" smtClean="0"/>
              <a:t>Развитие воображения и творческой активности</a:t>
            </a:r>
          </a:p>
          <a:p>
            <a:pPr algn="just"/>
            <a:r>
              <a:rPr lang="ru-RU" sz="1200" dirty="0" smtClean="0"/>
              <a:t>Формирование первичных представлений о себе, других людях</a:t>
            </a:r>
          </a:p>
          <a:p>
            <a:pPr algn="just"/>
            <a:r>
              <a:rPr lang="ru-RU" sz="1200" dirty="0" smtClean="0"/>
              <a:t>Формирование первичных представлений об объектах окружающего мира, о свойствах и отношениях объектов окружающего мира (форме, цвете, размере, материале, звучании, ритме, темпе, количестве, числе, части и целом, пространстве и времени, движении и покое, причинах и следствиях и др.)</a:t>
            </a:r>
          </a:p>
          <a:p>
            <a:pPr algn="just"/>
            <a:r>
              <a:rPr lang="ru-RU" sz="1200" dirty="0" smtClean="0"/>
              <a:t>Формирование первичных представлений о малой Родине и Отечестве, представлений о </a:t>
            </a:r>
            <a:r>
              <a:rPr lang="ru-RU" sz="1200" dirty="0" err="1" smtClean="0"/>
              <a:t>социокультурных</a:t>
            </a:r>
            <a:r>
              <a:rPr lang="ru-RU" sz="1200" dirty="0" smtClean="0"/>
              <a:t> ценностях нашего народа, об отечественных традициях и праздниках, о планете Земля как общем доме людей, о многообразии стран и народов мира</a:t>
            </a:r>
          </a:p>
          <a:p>
            <a:pPr algn="just"/>
            <a:r>
              <a:rPr lang="ru-RU" sz="1200" dirty="0" smtClean="0"/>
              <a:t>Формирование первичных представлений об особенностях природы</a:t>
            </a:r>
          </a:p>
          <a:p>
            <a:pPr algn="just"/>
            <a:r>
              <a:rPr lang="ru-RU" sz="1200" b="1" dirty="0" smtClean="0"/>
              <a:t>Основные направления работы по познавательному развитию 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Развитие познавательно-исследовательской деятельности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</a:t>
            </a:r>
            <a:r>
              <a:rPr lang="ru-RU" sz="1200" i="1" dirty="0" err="1" smtClean="0"/>
              <a:t>социокультурным</a:t>
            </a:r>
            <a:r>
              <a:rPr lang="ru-RU" sz="1200" i="1" dirty="0" smtClean="0"/>
              <a:t> ценностям</a:t>
            </a:r>
            <a:endParaRPr lang="ru-RU" sz="1200" dirty="0" smtClean="0"/>
          </a:p>
          <a:p>
            <a:pPr algn="just"/>
            <a:r>
              <a:rPr lang="ru-RU" sz="1200" i="1" dirty="0" smtClean="0"/>
              <a:t>Формирование элементарных математических представлений</a:t>
            </a:r>
            <a:endParaRPr lang="ru-RU" sz="1200" dirty="0" smtClean="0"/>
          </a:p>
          <a:p>
            <a:pPr algn="just"/>
            <a:r>
              <a:rPr lang="ru-RU" sz="1200" i="1" dirty="0" smtClean="0"/>
              <a:t>Ознакомление с миром природы</a:t>
            </a:r>
            <a:endParaRPr lang="ru-RU" sz="1200" dirty="0" smtClean="0"/>
          </a:p>
          <a:p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17</a:t>
            </a:fld>
            <a:endParaRPr lang="ru-RU"/>
          </a:p>
        </p:txBody>
      </p:sp>
      <p:pic>
        <p:nvPicPr>
          <p:cNvPr id="2050" name="Picture 2" descr="C:\Documents and Settings\Администратор\Рабочий стол\материалы из интернета\разное\анимашки\0a70a813e6efd7a4ff1cccca73be74c6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285728"/>
            <a:ext cx="1285878" cy="128587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2971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ОБРАЗОВАТЕЛЬНАЯ ОБЛАСТЬ </a:t>
            </a:r>
            <a:br>
              <a:rPr lang="ru-RU" b="1" dirty="0" smtClean="0"/>
            </a:br>
            <a:r>
              <a:rPr lang="ru-RU" b="1" dirty="0" smtClean="0"/>
              <a:t>«ХУДОЖЕСТВЕННО-ЭСТЕТИЧЕСКОЕ РАЗВИТИЕ»: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15328" cy="4873752"/>
          </a:xfrm>
        </p:spPr>
        <p:txBody>
          <a:bodyPr>
            <a:noAutofit/>
          </a:bodyPr>
          <a:lstStyle/>
          <a:p>
            <a:pPr algn="just"/>
            <a:r>
              <a:rPr lang="ru-RU" sz="1200" b="1" dirty="0" smtClean="0"/>
              <a:t>Основная цель:</a:t>
            </a:r>
            <a:endParaRPr lang="ru-RU" sz="1200" dirty="0" smtClean="0"/>
          </a:p>
          <a:p>
            <a:pPr algn="just"/>
            <a:r>
              <a:rPr lang="ru-RU" sz="1200" dirty="0" smtClean="0"/>
              <a:t>формирование интереса к эстетической стороне окружающей действительности; развитие эстетических чувств детей; развитие детского художественного творчества, интереса к самостоятельной творческой деятельности.</a:t>
            </a:r>
          </a:p>
          <a:p>
            <a:pPr algn="just"/>
            <a:r>
              <a:rPr lang="ru-RU" sz="1200" b="1" dirty="0" smtClean="0"/>
              <a:t>Задачи художественно-эстетического развития по ФГОС ДО:</a:t>
            </a:r>
            <a:endParaRPr lang="ru-RU" sz="1200" dirty="0" smtClean="0"/>
          </a:p>
          <a:p>
            <a:pPr algn="just"/>
            <a:r>
              <a:rPr lang="ru-RU" sz="1200" dirty="0" smtClean="0"/>
              <a:t>Развитие предпосылок ценностно-смыслового восприятия и понимания произведений искусства, мира природы</a:t>
            </a:r>
          </a:p>
          <a:p>
            <a:pPr algn="just"/>
            <a:r>
              <a:rPr lang="ru-RU" sz="1200" dirty="0" smtClean="0"/>
              <a:t>Становление эстетического отношения к окружающему миру</a:t>
            </a:r>
          </a:p>
          <a:p>
            <a:pPr algn="just"/>
            <a:r>
              <a:rPr lang="ru-RU" sz="1200" dirty="0" smtClean="0"/>
              <a:t>Формирование элементарных представлений о видах искусства</a:t>
            </a:r>
          </a:p>
          <a:p>
            <a:pPr algn="just"/>
            <a:r>
              <a:rPr lang="ru-RU" sz="1200" dirty="0" smtClean="0"/>
              <a:t>Восприятие музыки</a:t>
            </a:r>
          </a:p>
          <a:p>
            <a:pPr algn="just"/>
            <a:r>
              <a:rPr lang="ru-RU" sz="1200" dirty="0" smtClean="0"/>
              <a:t> Восприятие художественной литературы, фольклора</a:t>
            </a:r>
          </a:p>
          <a:p>
            <a:pPr algn="just"/>
            <a:r>
              <a:rPr lang="ru-RU" sz="1200" dirty="0" smtClean="0"/>
              <a:t>Стимулирование сопереживания персонажам художественных произведений</a:t>
            </a:r>
          </a:p>
          <a:p>
            <a:pPr algn="just"/>
            <a:r>
              <a:rPr lang="ru-RU" sz="1200" dirty="0" smtClean="0"/>
              <a:t>Реализация самостоятельной творческой деятельности (изобразительной, конструктивно-модельной, музыкальной и др.)</a:t>
            </a:r>
          </a:p>
          <a:p>
            <a:pPr algn="just"/>
            <a:r>
              <a:rPr lang="ru-RU" sz="1200" b="1" dirty="0" smtClean="0"/>
              <a:t>Основные направления работы по художественно-эстетическому развитию </a:t>
            </a:r>
            <a:endParaRPr lang="ru-RU" sz="1200" dirty="0" smtClean="0"/>
          </a:p>
          <a:p>
            <a:pPr algn="just"/>
            <a:r>
              <a:rPr lang="ru-RU" sz="1200" b="1" dirty="0" smtClean="0"/>
              <a:t>детей в дошкольном учреждении:</a:t>
            </a:r>
            <a:endParaRPr lang="ru-RU" sz="1200" dirty="0" smtClean="0"/>
          </a:p>
          <a:p>
            <a:pPr algn="just"/>
            <a:r>
              <a:rPr lang="ru-RU" sz="1200" i="1" dirty="0" smtClean="0"/>
              <a:t>Приобщение к искусству</a:t>
            </a:r>
            <a:endParaRPr lang="ru-RU" sz="1200" dirty="0" smtClean="0"/>
          </a:p>
          <a:p>
            <a:pPr algn="just"/>
            <a:r>
              <a:rPr lang="ru-RU" sz="1200" i="1" dirty="0" smtClean="0"/>
              <a:t>Изобразительная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Конструктивно-модельная  деятельность</a:t>
            </a:r>
            <a:endParaRPr lang="ru-RU" sz="1200" dirty="0" smtClean="0"/>
          </a:p>
          <a:p>
            <a:pPr algn="just"/>
            <a:r>
              <a:rPr lang="ru-RU" sz="1200" i="1" dirty="0" smtClean="0"/>
              <a:t>Музыкальная  деятельность</a:t>
            </a:r>
            <a:endParaRPr lang="ru-RU" sz="1200" dirty="0" smtClean="0"/>
          </a:p>
          <a:p>
            <a:pPr algn="just"/>
            <a:endParaRPr lang="ru-RU" sz="1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18</a:t>
            </a:fld>
            <a:endParaRPr lang="ru-RU"/>
          </a:p>
        </p:txBody>
      </p:sp>
      <p:pic>
        <p:nvPicPr>
          <p:cNvPr id="4099" name="Picture 3" descr="C:\Documents and Settings\Администратор\Рабочий стол\материалы из интернета\разное\анимашки\b361b7018a1d01b9f42104e7c99c4a9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5214950"/>
            <a:ext cx="1071570" cy="1176113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Направления взаимодействия с семьями воспитанников: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700251" y="1507848"/>
            <a:ext cx="657763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428596" y="2214554"/>
            <a:ext cx="7929618" cy="1571636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714348" y="2285992"/>
            <a:ext cx="7572428" cy="1338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ВЗАИМОПОЗНАНИЕ И ВЗАИМОИНФОРМИРОВАНИЕ </a:t>
            </a:r>
          </a:p>
          <a:p>
            <a:pPr algn="ctr">
              <a:lnSpc>
                <a:spcPct val="90000"/>
              </a:lnSpc>
            </a:pPr>
            <a:r>
              <a:rPr lang="ru-RU" altLang="ru-RU" sz="1400" b="1" dirty="0" smtClean="0">
                <a:solidFill>
                  <a:srgbClr val="002060"/>
                </a:solidFill>
                <a:cs typeface="Arial" charset="0"/>
              </a:rPr>
              <a:t>(</a:t>
            </a:r>
            <a:r>
              <a:rPr lang="ru-RU" sz="1400" dirty="0" smtClean="0"/>
              <a:t>беседы, консультации, буклеты, памятки, папки-передвижки, анкетирование, посещение семей на дому, сбор сведений о семье, проведение Дней открытых дверей, информирование через сайт ДОУ)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434747" y="1446850"/>
            <a:ext cx="636883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428596" y="3857628"/>
            <a:ext cx="7929618" cy="135732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428596" y="5373216"/>
            <a:ext cx="7929618" cy="1341932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214414" y="3929066"/>
            <a:ext cx="6634339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НЕПРЕРЫВНОЕ ОБРАЗОВАНИЕ ВОСПИТЫВАЮЩИХ ВЗРОСЛЫХ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(родительские собрания, семинары-практикумы, тренинги, 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мастер-классы, круглые столы)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000100" y="5451036"/>
            <a:ext cx="7143800" cy="11449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СОВМЕСТНАЯ ДЕЯТЕЛЬНОСТЬ </a:t>
            </a:r>
          </a:p>
          <a:p>
            <a:pPr algn="ctr">
              <a:lnSpc>
                <a:spcPct val="90000"/>
              </a:lnSpc>
            </a:pPr>
            <a:r>
              <a:rPr lang="ru-RU" altLang="ru-RU" sz="2400" b="1" dirty="0" smtClean="0">
                <a:solidFill>
                  <a:srgbClr val="002060"/>
                </a:solidFill>
                <a:cs typeface="Arial" charset="0"/>
              </a:rPr>
              <a:t>ПЕДАГОГОВ, РОДИТЕЛЕЙ, ДЕТЕЙ</a:t>
            </a:r>
          </a:p>
          <a:p>
            <a:pPr algn="ctr">
              <a:lnSpc>
                <a:spcPct val="90000"/>
              </a:lnSpc>
            </a:pPr>
            <a:r>
              <a:rPr lang="ru-RU" sz="1400" dirty="0" smtClean="0"/>
              <a:t>(участие в проектной деятельности, праздники, фестивали, совместные походы и экскурсии, выставки, совместное участие в конкурсах)</a:t>
            </a:r>
            <a:endParaRPr lang="en-US" altLang="ru-RU" sz="14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84944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67944" y="821513"/>
            <a:ext cx="4643470" cy="5214974"/>
          </a:xfrm>
        </p:spPr>
        <p:txBody>
          <a:bodyPr>
            <a:noAutofit/>
          </a:bodyPr>
          <a:lstStyle/>
          <a:p>
            <a:pPr algn="r"/>
            <a:r>
              <a:rPr lang="ru-RU" sz="2300" dirty="0" smtClean="0"/>
              <a:t>Полное название: </a:t>
            </a:r>
            <a:r>
              <a:rPr lang="ru-RU" sz="2300" b="1" dirty="0" smtClean="0"/>
              <a:t>Основная образовательная программа </a:t>
            </a:r>
            <a:r>
              <a:rPr lang="ru-RU" sz="2300" b="1" dirty="0" smtClean="0"/>
              <a:t>дошкольного образования  </a:t>
            </a:r>
            <a:r>
              <a:rPr lang="ru-RU" sz="2300" b="1" dirty="0" smtClean="0"/>
              <a:t/>
            </a:r>
            <a:br>
              <a:rPr lang="ru-RU" sz="2300" b="1" dirty="0" smtClean="0"/>
            </a:br>
            <a:r>
              <a:rPr lang="ru-RU" sz="2300" dirty="0" smtClean="0"/>
              <a:t>Срок реализации: </a:t>
            </a:r>
            <a:br>
              <a:rPr lang="ru-RU" sz="2300" dirty="0" smtClean="0"/>
            </a:br>
            <a:r>
              <a:rPr lang="ru-RU" sz="2300" b="1" dirty="0" smtClean="0"/>
              <a:t>2021-2025гг</a:t>
            </a:r>
            <a:r>
              <a:rPr lang="ru-RU" sz="2300" b="1" dirty="0" smtClean="0"/>
              <a:t>.</a:t>
            </a:r>
            <a:br>
              <a:rPr lang="ru-RU" sz="2300" b="1" dirty="0" smtClean="0"/>
            </a:br>
            <a:r>
              <a:rPr lang="ru-RU" sz="2300" b="1" dirty="0" smtClean="0"/>
              <a:t/>
            </a:r>
            <a:br>
              <a:rPr lang="ru-RU" sz="2300" b="1" dirty="0" smtClean="0"/>
            </a:br>
            <a:endParaRPr lang="ru-RU" sz="2300" b="1" dirty="0">
              <a:solidFill>
                <a:schemeClr val="tx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Направления вариативной части программы:</a:t>
            </a:r>
            <a:endParaRPr lang="ru-RU" sz="3200" b="1" dirty="0">
              <a:solidFill>
                <a:srgbClr val="000099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714348" y="1500174"/>
            <a:ext cx="400052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1. РЕГИОНАЛЬНЫЙ </a:t>
            </a:r>
          </a:p>
          <a:p>
            <a:pPr algn="ctr"/>
            <a:r>
              <a:rPr lang="ru-RU" sz="2400" b="1" dirty="0" smtClean="0"/>
              <a:t>КОМПОНЕНТ</a:t>
            </a:r>
            <a:endParaRPr lang="ru-RU" sz="2400" b="1" dirty="0"/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4929190" y="2428868"/>
            <a:ext cx="3571900" cy="207170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 smtClean="0"/>
              <a:t>2. ОСВОЕНИЕ НОВЫХ </a:t>
            </a:r>
          </a:p>
          <a:p>
            <a:pPr algn="ctr"/>
            <a:r>
              <a:rPr lang="ru-RU" sz="2400" b="1" dirty="0" smtClean="0"/>
              <a:t>ОБРАЗОВАТЕЛЬНЫХ </a:t>
            </a:r>
          </a:p>
          <a:p>
            <a:pPr algn="ctr"/>
            <a:r>
              <a:rPr lang="ru-RU" sz="2400" b="1" dirty="0" smtClean="0"/>
              <a:t>ТЕХНОЛОГИЙ</a:t>
            </a:r>
            <a:endParaRPr lang="ru-RU" sz="2400" b="1" dirty="0"/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85720" y="4000504"/>
            <a:ext cx="4357718" cy="1714512"/>
          </a:xfrm>
          <a:prstGeom prst="rect">
            <a:avLst/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 smtClean="0"/>
              <a:t>3. ДОПОЛНИТЕЛЬНОЕ </a:t>
            </a:r>
          </a:p>
          <a:p>
            <a:pPr algn="ctr"/>
            <a:r>
              <a:rPr lang="ru-RU" sz="2400" b="1" dirty="0" smtClean="0"/>
              <a:t>ОБРАЗОВАНИЕ В КРУЖКАХ, </a:t>
            </a:r>
          </a:p>
          <a:p>
            <a:pPr algn="ctr"/>
            <a:r>
              <a:rPr lang="ru-RU" sz="2400" b="1" dirty="0" smtClean="0"/>
              <a:t>СЕКЦИЯХ </a:t>
            </a:r>
            <a:endParaRPr lang="ru-RU" sz="2400" b="1" dirty="0"/>
          </a:p>
        </p:txBody>
      </p:sp>
      <p:pic>
        <p:nvPicPr>
          <p:cNvPr id="27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3504" y="4857760"/>
            <a:ext cx="2000264" cy="150019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/>
              <a:t>Содержание </a:t>
            </a:r>
            <a:br>
              <a:rPr lang="ru-RU" sz="3200" b="1" dirty="0" smtClean="0"/>
            </a:br>
            <a:r>
              <a:rPr lang="ru-RU" sz="3200" b="1" dirty="0" smtClean="0"/>
              <a:t>организационного раздела: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86700" cy="4873752"/>
          </a:xfrm>
        </p:spPr>
        <p:txBody>
          <a:bodyPr/>
          <a:lstStyle/>
          <a:p>
            <a:pPr algn="just"/>
            <a:r>
              <a:rPr lang="ru-RU" b="1" dirty="0" smtClean="0"/>
              <a:t>Организационный раздел включает в себя:</a:t>
            </a:r>
          </a:p>
          <a:p>
            <a:pPr algn="just">
              <a:buFontTx/>
              <a:buChar char="-"/>
            </a:pPr>
            <a:r>
              <a:rPr lang="ru-RU" dirty="0" smtClean="0"/>
              <a:t>материально-техническое обеспечение;</a:t>
            </a:r>
          </a:p>
          <a:p>
            <a:pPr algn="just">
              <a:buFontTx/>
              <a:buChar char="-"/>
            </a:pPr>
            <a:r>
              <a:rPr lang="ru-RU" dirty="0" smtClean="0"/>
              <a:t>обеспеченность методическими материалами и средствами обучения и воспитания;</a:t>
            </a:r>
          </a:p>
          <a:p>
            <a:pPr algn="just">
              <a:buFontTx/>
              <a:buChar char="-"/>
            </a:pPr>
            <a:r>
              <a:rPr lang="ru-RU" dirty="0" smtClean="0"/>
              <a:t>организация режима пребывания детей в ДОО;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традиционных событий, праздников, мероприятий;</a:t>
            </a:r>
          </a:p>
          <a:p>
            <a:pPr algn="just">
              <a:buFontTx/>
              <a:buChar char="-"/>
            </a:pPr>
            <a:r>
              <a:rPr lang="ru-RU" dirty="0" smtClean="0"/>
              <a:t>учебный план и комплексно-тематическое планирование образовательной деятельности;</a:t>
            </a:r>
          </a:p>
          <a:p>
            <a:pPr algn="just">
              <a:buFontTx/>
              <a:buChar char="-"/>
            </a:pPr>
            <a:r>
              <a:rPr lang="ru-RU" dirty="0" smtClean="0"/>
              <a:t>особенности организации развивающей предметно-пространственной среды.</a:t>
            </a:r>
          </a:p>
          <a:p>
            <a:pPr>
              <a:buFontTx/>
              <a:buChar char="-"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86700" cy="114300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Контактная информация: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72452" cy="4873752"/>
          </a:xfrm>
        </p:spPr>
        <p:txBody>
          <a:bodyPr>
            <a:normAutofit/>
          </a:bodyPr>
          <a:lstStyle/>
          <a:p>
            <a:r>
              <a:rPr lang="ru-RU" b="1" dirty="0" smtClean="0"/>
              <a:t>Юридический и почтовый адрес основного </a:t>
            </a:r>
            <a:r>
              <a:rPr lang="ru-RU" b="1" dirty="0" smtClean="0"/>
              <a:t>здания</a:t>
            </a:r>
            <a:r>
              <a:rPr lang="ru-RU" b="1" dirty="0" smtClean="0"/>
              <a:t>: 396385 Воронежская обл., </a:t>
            </a:r>
            <a:r>
              <a:rPr lang="ru-RU" b="1" dirty="0" err="1" smtClean="0"/>
              <a:t>Репьевский</a:t>
            </a:r>
            <a:r>
              <a:rPr lang="ru-RU" b="1" dirty="0" smtClean="0"/>
              <a:t> р-он, </a:t>
            </a:r>
            <a:r>
              <a:rPr lang="ru-RU" b="1" dirty="0" err="1" smtClean="0"/>
              <a:t>с.Краснолипье</a:t>
            </a:r>
            <a:r>
              <a:rPr lang="ru-RU" b="1" dirty="0" smtClean="0"/>
              <a:t>, пл.Ленина-2</a:t>
            </a:r>
            <a:r>
              <a:rPr lang="ru-RU" dirty="0" smtClean="0"/>
              <a:t>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</a:t>
            </a:r>
            <a:r>
              <a:rPr lang="ru-RU" dirty="0" smtClean="0"/>
              <a:t>Телефоны: 8 </a:t>
            </a:r>
            <a:r>
              <a:rPr lang="ru-RU" dirty="0" smtClean="0"/>
              <a:t>(</a:t>
            </a:r>
            <a:r>
              <a:rPr lang="ru-RU" dirty="0" smtClean="0"/>
              <a:t>47374-33-3-01, 47374-33-1-75)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   E-mail</a:t>
            </a:r>
            <a:r>
              <a:rPr lang="ru-RU" b="1" dirty="0" smtClean="0"/>
              <a:t>: </a:t>
            </a:r>
            <a:r>
              <a:rPr lang="en-US" dirty="0"/>
              <a:t>krsosh2007@yandex.ru</a:t>
            </a:r>
            <a:endParaRPr lang="ru-RU" dirty="0" smtClean="0"/>
          </a:p>
          <a:p>
            <a:r>
              <a:rPr lang="ru-RU" b="1" dirty="0" smtClean="0"/>
              <a:t>Информационный сайт ДОУ</a:t>
            </a:r>
            <a:r>
              <a:rPr lang="ru-RU" b="1" dirty="0" smtClean="0"/>
              <a:t>: </a:t>
            </a:r>
            <a:r>
              <a:rPr lang="en-US" b="1" dirty="0"/>
              <a:t>https://krlip.voronezhschool.ru/?section_id=12</a:t>
            </a:r>
            <a:endParaRPr lang="ru-RU" dirty="0" smtClean="0"/>
          </a:p>
          <a:p>
            <a:r>
              <a:rPr lang="ru-RU" b="1" dirty="0" smtClean="0"/>
              <a:t>Структурное подразделение </a:t>
            </a:r>
            <a:r>
              <a:rPr lang="ru-RU" b="1" dirty="0" smtClean="0"/>
              <a:t>МБОУ «Краснолипьевская школа» </a:t>
            </a:r>
            <a:r>
              <a:rPr lang="ru-RU" b="1" dirty="0" smtClean="0"/>
              <a:t>детский сад </a:t>
            </a:r>
            <a:r>
              <a:rPr lang="ru-RU" b="1" dirty="0" smtClean="0"/>
              <a:t>«Радуга</a:t>
            </a:r>
            <a:r>
              <a:rPr lang="ru-RU" b="1" dirty="0" smtClean="0"/>
              <a:t>»:</a:t>
            </a:r>
            <a:endParaRPr lang="ru-RU" dirty="0" smtClean="0"/>
          </a:p>
          <a:p>
            <a:pPr>
              <a:buNone/>
            </a:pPr>
            <a:r>
              <a:rPr lang="en-US" b="1" dirty="0" smtClean="0"/>
              <a:t>E-mail:</a:t>
            </a:r>
            <a:r>
              <a:rPr lang="ru-RU" b="1" dirty="0" smtClean="0"/>
              <a:t> </a:t>
            </a:r>
            <a:r>
              <a:rPr lang="en-US" dirty="0" smtClean="0"/>
              <a:t>nadejdaivanovnay@mail.ru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301608" cy="259228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  <a:t>Спасибо за внимание!</a:t>
            </a:r>
            <a:br>
              <a:rPr lang="ru-RU" sz="4800" b="1" dirty="0" smtClean="0">
                <a:solidFill>
                  <a:schemeClr val="tx2"/>
                </a:solidFill>
                <a:latin typeface="Georgia" pitchFamily="18" charset="0"/>
              </a:rPr>
            </a:br>
            <a:r>
              <a:rPr lang="ru-RU" sz="4800" b="1" dirty="0" smtClean="0">
                <a:solidFill>
                  <a:schemeClr val="tx2"/>
                </a:solidFill>
              </a:rPr>
              <a:t/>
            </a:r>
            <a:br>
              <a:rPr lang="ru-RU" sz="4800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b="1" dirty="0" smtClean="0">
                <a:solidFill>
                  <a:schemeClr val="tx2"/>
                </a:solidFill>
              </a:rPr>
              <a:t/>
            </a:r>
            <a:br>
              <a:rPr lang="ru-RU" b="1" dirty="0" smtClean="0">
                <a:solidFill>
                  <a:schemeClr val="tx2"/>
                </a:solidFill>
              </a:rPr>
            </a:br>
            <a:r>
              <a:rPr lang="ru-RU" sz="1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chemeClr val="tx2"/>
              </a:solidFill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23</a:t>
            </a:fld>
            <a:endParaRPr lang="ru-RU"/>
          </a:p>
        </p:txBody>
      </p:sp>
      <p:pic>
        <p:nvPicPr>
          <p:cNvPr id="5" name="Содержимое 6" descr="20181010_091954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157031" y="1988840"/>
            <a:ext cx="5935249" cy="4529533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5500726" cy="6715148"/>
          </a:xfrm>
        </p:spPr>
        <p:txBody>
          <a:bodyPr>
            <a:noAutofit/>
          </a:bodyPr>
          <a:lstStyle/>
          <a:p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b="1" dirty="0">
              <a:solidFill>
                <a:schemeClr val="tx2"/>
              </a:solidFill>
              <a:latin typeface="Georgia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535785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   Образовательная программа разработана на основе </a:t>
            </a:r>
            <a:r>
              <a:rPr lang="ru-RU" dirty="0" smtClean="0"/>
              <a:t>Федерального государственного образовательного стандарта дошкольного образования (ФГОС ДО) (Приказ </a:t>
            </a:r>
            <a:r>
              <a:rPr lang="ru-RU" dirty="0" err="1" smtClean="0"/>
              <a:t>МОиН</a:t>
            </a:r>
            <a:r>
              <a:rPr lang="ru-RU" dirty="0" smtClean="0"/>
              <a:t> РФ № 1155 от </a:t>
            </a:r>
          </a:p>
          <a:p>
            <a:pPr>
              <a:buNone/>
            </a:pPr>
            <a:r>
              <a:rPr lang="ru-RU" dirty="0" smtClean="0"/>
              <a:t>   17 октября 2013г) и с учётом примерной общеобразовательной программы дошкольного образования «От рождения до школы» под редакцией </a:t>
            </a:r>
            <a:r>
              <a:rPr lang="ru-RU" dirty="0" err="1" smtClean="0"/>
              <a:t>Н.Е.Вераксы</a:t>
            </a:r>
            <a:r>
              <a:rPr lang="ru-RU" dirty="0" smtClean="0"/>
              <a:t>, Т.С.Комаровой, М.А.Васильевой.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3</a:t>
            </a:fld>
            <a:endParaRPr lang="ru-RU"/>
          </a:p>
        </p:txBody>
      </p:sp>
      <p:pic>
        <p:nvPicPr>
          <p:cNvPr id="1026" name="Picture 2" descr="C:\Documents and Settings\Администратор\Рабочий стол\IMG_846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928670"/>
            <a:ext cx="3143272" cy="4644603"/>
          </a:xfrm>
          <a:prstGeom prst="rect">
            <a:avLst/>
          </a:prstGeom>
          <a:noFill/>
          <a:ln w="28575">
            <a:solidFill>
              <a:schemeClr val="accent1">
                <a:lumMod val="75000"/>
              </a:schemeClr>
            </a:solidFill>
          </a:ln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 образовательной</a:t>
            </a:r>
            <a:r>
              <a:rPr lang="ru-RU" sz="3200" b="1" dirty="0" smtClean="0">
                <a:solidFill>
                  <a:schemeClr val="tx2"/>
                </a:solidFill>
                <a:latin typeface="Georgia" pitchFamily="18" charset="0"/>
                <a:ea typeface="Bodoni MT"/>
              </a:rPr>
              <a:t> программы:</a:t>
            </a:r>
            <a:endParaRPr lang="ru-RU" sz="32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29058" y="1357299"/>
            <a:ext cx="4500594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0850" algn="just" fontAlgn="base">
              <a:spcBef>
                <a:spcPct val="0"/>
              </a:spcBef>
              <a:spcAft>
                <a:spcPct val="0"/>
              </a:spcAft>
              <a:tabLst>
                <a:tab pos="527050" algn="l"/>
                <a:tab pos="809625" algn="l"/>
              </a:tabLst>
            </a:pPr>
            <a:r>
              <a:rPr lang="ru-RU" sz="2000" dirty="0" smtClean="0"/>
              <a:t>Создание благоприятных условий для полноценного проживания ребенком дошкольного детства, формирование основ базовой культуры личности, всестороннее развитие психических и физических качеств в соответствии с возрастными и индивидуальными особенностями, подготовка к жизни в современном обществе, формирование предпосылок к учебной деятельности, обеспечение безопасности жизнедеятельности дошкольника.</a:t>
            </a:r>
          </a:p>
          <a:p>
            <a:pPr marL="0" marR="0" lvl="0" indent="4508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27050" algn="l"/>
                <a:tab pos="80962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H:\Дет.сад\Картинки, рисунки\Дети и взрослые\дети рисуют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2143116"/>
            <a:ext cx="3041914" cy="228143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 smtClean="0"/>
              <a:t>Задачи программы: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-214346" y="1214422"/>
            <a:ext cx="8501122" cy="5373818"/>
          </a:xfrm>
        </p:spPr>
        <p:txBody>
          <a:bodyPr>
            <a:normAutofit fontScale="92500" lnSpcReduction="10000"/>
          </a:bodyPr>
          <a:lstStyle/>
          <a:p>
            <a:pPr lvl="3" algn="just"/>
            <a:r>
              <a:rPr lang="x-none" smtClean="0"/>
              <a:t>Забота о здоровье, эмоциональном благополучии и своевременном всестороннем развитии каждого ребенка;</a:t>
            </a:r>
            <a:endParaRPr lang="ru-RU" sz="1600" dirty="0" smtClean="0"/>
          </a:p>
          <a:p>
            <a:pPr lvl="3" algn="just"/>
            <a:r>
              <a:rPr lang="x-none" smtClean="0"/>
              <a:t>Создание в группах атмосферы гуманного и доброжелательного отношения ко всем воспитанникам, что позволит растить их общительными, добрыми, любознательными, инициативными, стремящимися к самостоятельности и творчеству;</a:t>
            </a:r>
            <a:endParaRPr lang="ru-RU" sz="1600" dirty="0" smtClean="0"/>
          </a:p>
          <a:p>
            <a:pPr lvl="3" algn="just"/>
            <a:r>
              <a:rPr lang="x-none" smtClean="0"/>
              <a:t>Максимальное использование разнообразных видов детской деятельности; их интеграция в целях повышения эффективности образовательного процесса;</a:t>
            </a:r>
            <a:endParaRPr lang="ru-RU" sz="1600" dirty="0" smtClean="0"/>
          </a:p>
          <a:p>
            <a:pPr lvl="3" algn="just"/>
            <a:r>
              <a:rPr lang="x-none" smtClean="0"/>
              <a:t>Творческая организация (креативность) процесса воспитания и обучения;</a:t>
            </a:r>
            <a:endParaRPr lang="ru-RU" sz="1600" dirty="0" smtClean="0"/>
          </a:p>
          <a:p>
            <a:pPr lvl="3" algn="just"/>
            <a:r>
              <a:rPr lang="x-none" smtClean="0"/>
              <a:t>Вариативность использования образовательного материала, позволяющая развивать творчество в соответствии с интересами и наклонностями каждого ребенка;</a:t>
            </a:r>
            <a:endParaRPr lang="ru-RU" sz="1600" dirty="0" smtClean="0"/>
          </a:p>
          <a:p>
            <a:pPr lvl="3" algn="just"/>
            <a:r>
              <a:rPr lang="x-none" smtClean="0"/>
              <a:t>Уважительное отношение к результатам детского творчества;</a:t>
            </a:r>
            <a:endParaRPr lang="ru-RU" sz="1600" dirty="0" smtClean="0"/>
          </a:p>
          <a:p>
            <a:pPr lvl="3" algn="just"/>
            <a:r>
              <a:rPr lang="x-none" smtClean="0"/>
              <a:t>Единство подходов к воспитанию детей в условиях ДОУ и семьи;</a:t>
            </a:r>
            <a:endParaRPr lang="ru-RU" sz="1600" dirty="0" smtClean="0"/>
          </a:p>
          <a:p>
            <a:pPr lvl="3" algn="just"/>
            <a:r>
              <a:rPr lang="x-none" smtClean="0"/>
              <a:t>Соблюдение в работе детского сада и начальной школы преемственности, исключающей умственные и физические перегрузки в содержании образования  детей дошкольного возраста, обеспечивающей отсутствие давления предметного обучения.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214290"/>
            <a:ext cx="7643866" cy="12335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В соответствии с требованиями ФГОС ДО программа состоит из двух частей:</a:t>
            </a:r>
            <a:endParaRPr lang="ru-RU" sz="28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1714488"/>
            <a:ext cx="7643866" cy="150019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Обязательная часть ( объем не менее 60% от её общего объёма)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14612" y="3714752"/>
            <a:ext cx="4014790" cy="27717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</a:rPr>
              <a:t>Вариативная часть (часть, формируемая участниками образовательных отношений) – не более 40%</a:t>
            </a:r>
            <a:endParaRPr lang="ru-RU" sz="2800" b="1" dirty="0">
              <a:solidFill>
                <a:srgbClr val="002060"/>
              </a:solidFill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4572000" y="1447800"/>
            <a:ext cx="3048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048000" y="3276600"/>
            <a:ext cx="3810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 descr="295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460100"/>
            <a:ext cx="1928826" cy="1928826"/>
          </a:xfrm>
          <a:prstGeom prst="rect">
            <a:avLst/>
          </a:prstGeom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85786" y="428604"/>
            <a:ext cx="7139014" cy="1143008"/>
          </a:xfrm>
        </p:spPr>
        <p:txBody>
          <a:bodyPr>
            <a:normAutofit/>
          </a:bodyPr>
          <a:lstStyle/>
          <a:p>
            <a:pPr algn="ctr"/>
            <a:r>
              <a:rPr lang="ru-RU" altLang="ru-RU" sz="2800" b="1" dirty="0" smtClean="0">
                <a:solidFill>
                  <a:srgbClr val="002060"/>
                </a:solidFill>
              </a:rPr>
              <a:t>Образовательная программа ДОО </a:t>
            </a:r>
            <a:br>
              <a:rPr lang="ru-RU" altLang="ru-RU" sz="2800" b="1" dirty="0" smtClean="0">
                <a:solidFill>
                  <a:srgbClr val="002060"/>
                </a:solidFill>
              </a:rPr>
            </a:br>
            <a:r>
              <a:rPr lang="ru-RU" altLang="ru-RU" sz="2800" b="1" dirty="0" smtClean="0">
                <a:solidFill>
                  <a:srgbClr val="002060"/>
                </a:solidFill>
              </a:rPr>
              <a:t>включает три основных раздела:</a:t>
            </a:r>
            <a:endParaRPr lang="en-US" altLang="ru-RU" sz="2800" dirty="0">
              <a:solidFill>
                <a:srgbClr val="002060"/>
              </a:solidFill>
            </a:endParaRPr>
          </a:p>
        </p:txBody>
      </p:sp>
      <p:sp>
        <p:nvSpPr>
          <p:cNvPr id="8208" name="AutoShape 16"/>
          <p:cNvSpPr>
            <a:spLocks noChangeArrowheads="1"/>
          </p:cNvSpPr>
          <p:nvPr/>
        </p:nvSpPr>
        <p:spPr bwMode="blackGray">
          <a:xfrm rot="16200000" flipH="1" flipV="1">
            <a:off x="3539630" y="1668469"/>
            <a:ext cx="979006" cy="755650"/>
          </a:xfrm>
          <a:prstGeom prst="rightArrow">
            <a:avLst>
              <a:gd name="adj1" fmla="val 46509"/>
              <a:gd name="adj2" fmla="val 42052"/>
            </a:avLst>
          </a:prstGeom>
          <a:gradFill rotWithShape="1">
            <a:gsLst>
              <a:gs pos="0">
                <a:schemeClr val="accent2">
                  <a:gamma/>
                  <a:tint val="0"/>
                  <a:invGamma/>
                  <a:alpha val="0"/>
                </a:schemeClr>
              </a:gs>
              <a:gs pos="100000">
                <a:schemeClr val="accent2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1251723" y="5745463"/>
            <a:ext cx="168275" cy="168275"/>
            <a:chOff x="2928" y="2208"/>
            <a:chExt cx="262" cy="262"/>
          </a:xfrm>
        </p:grpSpPr>
        <p:sp>
          <p:nvSpPr>
            <p:cNvPr id="8214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8215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8220" name="AutoShape 28"/>
          <p:cNvSpPr>
            <a:spLocks noChangeArrowheads="1"/>
          </p:cNvSpPr>
          <p:nvPr/>
        </p:nvSpPr>
        <p:spPr bwMode="gray">
          <a:xfrm>
            <a:off x="857224" y="250030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8223" name="Rectangle 31"/>
          <p:cNvSpPr>
            <a:spLocks noChangeArrowheads="1"/>
          </p:cNvSpPr>
          <p:nvPr/>
        </p:nvSpPr>
        <p:spPr bwMode="gray">
          <a:xfrm>
            <a:off x="1500166" y="2708920"/>
            <a:ext cx="6384202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ЦЕЛЕВОЙ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8226" name="AutoShape 34"/>
          <p:cNvSpPr>
            <a:spLocks noChangeArrowheads="1"/>
          </p:cNvSpPr>
          <p:nvPr/>
        </p:nvSpPr>
        <p:spPr bwMode="blackGray">
          <a:xfrm rot="16200000" flipV="1">
            <a:off x="4213129" y="1668468"/>
            <a:ext cx="1080120" cy="755650"/>
          </a:xfrm>
          <a:prstGeom prst="rightArrow">
            <a:avLst>
              <a:gd name="adj1" fmla="val 46509"/>
              <a:gd name="adj2" fmla="val 42098"/>
            </a:avLst>
          </a:prstGeom>
          <a:gradFill rotWithShape="1">
            <a:gsLst>
              <a:gs pos="0">
                <a:schemeClr val="accent1">
                  <a:gamma/>
                  <a:tint val="0"/>
                  <a:invGamma/>
                  <a:alpha val="0"/>
                </a:schemeClr>
              </a:gs>
              <a:gs pos="100000">
                <a:schemeClr val="accent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0" name="AutoShape 28"/>
          <p:cNvSpPr>
            <a:spLocks noChangeArrowheads="1"/>
          </p:cNvSpPr>
          <p:nvPr/>
        </p:nvSpPr>
        <p:spPr bwMode="gray">
          <a:xfrm>
            <a:off x="785786" y="3929066"/>
            <a:ext cx="7272808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1" name="AutoShape 28"/>
          <p:cNvSpPr>
            <a:spLocks noChangeArrowheads="1"/>
          </p:cNvSpPr>
          <p:nvPr/>
        </p:nvSpPr>
        <p:spPr bwMode="gray">
          <a:xfrm>
            <a:off x="810597" y="5373216"/>
            <a:ext cx="7337675" cy="912771"/>
          </a:xfrm>
          <a:prstGeom prst="roundRect">
            <a:avLst>
              <a:gd name="adj" fmla="val 50000"/>
            </a:avLst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7150" algn="ctr">
                <a:solidFill>
                  <a:srgbClr val="C68AD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42" name="Rectangle 31"/>
          <p:cNvSpPr>
            <a:spLocks noChangeArrowheads="1"/>
          </p:cNvSpPr>
          <p:nvPr/>
        </p:nvSpPr>
        <p:spPr bwMode="gray">
          <a:xfrm>
            <a:off x="1575673" y="4159150"/>
            <a:ext cx="62730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СОДЕРЖАТЕЛЬНЫЙ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sp>
        <p:nvSpPr>
          <p:cNvPr id="43" name="Rectangle 31"/>
          <p:cNvSpPr>
            <a:spLocks noChangeArrowheads="1"/>
          </p:cNvSpPr>
          <p:nvPr/>
        </p:nvSpPr>
        <p:spPr bwMode="gray">
          <a:xfrm>
            <a:off x="1651873" y="5451036"/>
            <a:ext cx="6120680" cy="590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1"/>
                    </a:gs>
                    <a:gs pos="50000">
                      <a:schemeClr val="bg1"/>
                    </a:gs>
                    <a:gs pos="100000">
                      <a:schemeClr val="accent1"/>
                    </a:gs>
                  </a:gsLst>
                  <a:lin ang="5400000" scaled="1"/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altLang="ru-RU" sz="3600" b="1" dirty="0" smtClean="0">
                <a:solidFill>
                  <a:srgbClr val="002060"/>
                </a:solidFill>
                <a:cs typeface="Arial" charset="0"/>
              </a:rPr>
              <a:t>ОРГАНИЗАЦИОННЫЙ</a:t>
            </a:r>
            <a:endParaRPr lang="en-US" altLang="ru-RU" sz="3600" b="1" dirty="0">
              <a:solidFill>
                <a:srgbClr val="002060"/>
              </a:solidFill>
              <a:cs typeface="Arial" charset="0"/>
            </a:endParaRPr>
          </a:p>
        </p:txBody>
      </p: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256989" y="4389227"/>
            <a:ext cx="168275" cy="168275"/>
            <a:chOff x="2928" y="2208"/>
            <a:chExt cx="262" cy="262"/>
          </a:xfrm>
        </p:grpSpPr>
        <p:sp>
          <p:nvSpPr>
            <p:cNvPr id="45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6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1187624" y="2827281"/>
            <a:ext cx="168275" cy="168275"/>
            <a:chOff x="2928" y="2208"/>
            <a:chExt cx="262" cy="262"/>
          </a:xfrm>
        </p:grpSpPr>
        <p:sp>
          <p:nvSpPr>
            <p:cNvPr id="48" name="Oval 22"/>
            <p:cNvSpPr>
              <a:spLocks noChangeArrowheads="1"/>
            </p:cNvSpPr>
            <p:nvPr/>
          </p:nvSpPr>
          <p:spPr bwMode="gray">
            <a:xfrm>
              <a:off x="2928" y="2208"/>
              <a:ext cx="262" cy="262"/>
            </a:xfrm>
            <a:prstGeom prst="ellipse">
              <a:avLst/>
            </a:prstGeom>
            <a:gradFill rotWithShape="1">
              <a:gsLst>
                <a:gs pos="0">
                  <a:srgbClr val="223864">
                    <a:gamma/>
                    <a:tint val="28627"/>
                    <a:invGamma/>
                  </a:srgbClr>
                </a:gs>
                <a:gs pos="100000">
                  <a:srgbClr val="223864"/>
                </a:gs>
              </a:gsLst>
              <a:lin ang="2700000" scaled="1"/>
            </a:gradFill>
            <a:ln w="12700">
              <a:solidFill>
                <a:srgbClr val="F8F8F8"/>
              </a:solidFill>
              <a:round/>
              <a:headEnd/>
              <a:tailEnd/>
            </a:ln>
            <a:effectLst>
              <a:outerShdw dist="35921" dir="2700000" algn="ctr" rotWithShape="0">
                <a:srgbClr val="1C1C1C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9" name="Oval 23"/>
            <p:cNvSpPr>
              <a:spLocks noChangeArrowheads="1"/>
            </p:cNvSpPr>
            <p:nvPr/>
          </p:nvSpPr>
          <p:spPr bwMode="gray">
            <a:xfrm>
              <a:off x="2949" y="2230"/>
              <a:ext cx="218" cy="218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tint val="63529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rgbClr val="DDDDDD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0000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/>
          <a:lstStyle/>
          <a:p>
            <a:pPr algn="ctr"/>
            <a:r>
              <a:rPr lang="ru-RU" b="1" dirty="0" smtClean="0"/>
              <a:t>Содержание целевого раздела: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7500990" cy="5214974"/>
          </a:xfrm>
        </p:spPr>
        <p:txBody>
          <a:bodyPr/>
          <a:lstStyle/>
          <a:p>
            <a:pPr algn="just"/>
            <a:r>
              <a:rPr lang="ru-RU" b="1" dirty="0" smtClean="0"/>
              <a:t>Целевой раздел </a:t>
            </a:r>
            <a:r>
              <a:rPr lang="ru-RU" dirty="0" smtClean="0"/>
              <a:t>включает в себя: пояснительную записку, цели и задачи программы, принципы и подходы к её формированию, характеристики особенностей развития детей, а также планируемые результаты освоения программы. Результаты освоения образовательной программы представлены в виде целевых ориентиров дошкольного образования, которые представляют собой социально-нормативные возрастные характеристики возможных достижений ребёнка на этапе завершения уровня дошкольного образования.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28596" y="142852"/>
            <a:ext cx="7972452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/>
              <a:t>Целевые ориентиры образования в младенческом и раннем возрасте: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sz="quarter" idx="1"/>
          </p:nvPr>
        </p:nvSpPr>
        <p:spPr>
          <a:xfrm>
            <a:off x="142844" y="1142984"/>
            <a:ext cx="8572560" cy="5715016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Ребенок интересуется окружающими предметами и активно действует с ними; эмоционально вовлечен в действия с игрушками и другими 18 предметами, стремится проявлять настойчивость в достижении результата своих действий.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Использует специфические, культурно фиксированные предметные действия, знает назначение бытовых предметов (ложки, расчески, карандаша и пр.) и умеет пользоваться ими. Владеет простейшими навыками самообслуживания; стремится проявлять самостоятельность в бытовом и игровом поведении; проявляет навыки опрятности.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Проявляет отрицательное отношение к грубости, жадности.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Соблюдает правила элементарной вежливости (самостоятельно или по напоминанию говорит «спасибо», «здравствуйте», «до свидания», «спокойной ночи» (в семье, в группе)); имеет первичные представления об элементарных правилах поведения в детском саду, дома, на улице и старается соблюдать их.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</a:t>
            </a:r>
            <a:r>
              <a:rPr lang="ru-RU" sz="1200" b="1" dirty="0" smtClean="0">
                <a:solidFill>
                  <a:srgbClr val="0070C0"/>
                </a:solidFill>
              </a:rPr>
              <a:t>Владеет активной речью, включенной в общение; может обращаться с вопросами и просьбами, понимает речь взрослых; знает названия окружающих предметов и игрушек. Речь становится полноценным средством общения с другими детьми.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Стремится к общению со взрослыми и активно подражает им в движениях и действиях; появляются игры, в которых ребенок воспроизводит действия взрослого. Эмоционально откликается на игру, предложенную взрослым, принимает игровую задачу.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сверстникам; наблюдает за их действиями и подражает им. Умеет играть рядом со сверстниками, не мешая им. Проявляет интерес к совместным играм небольшими группами.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Проявляет интерес к окружающему миру природы, с интересом участвует в сезонных наблюдениях.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Проявляет интерес к стихам, песням и сказкам, рассматриванию картинок, стремится двигаться под музыку; эмоционально откликается на различные произведения культуры и искусства.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 С пониманием следит за действиями героев кукольного театра; проявляет желание участвовать в театрализованных и сюжетно-ролевых играх.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>
                <a:solidFill>
                  <a:srgbClr val="0070C0"/>
                </a:solidFill>
              </a:rPr>
              <a:t> Проявляет интерес к продуктивной деятельности (рисование, лепка, конструирование, аппликация). </a:t>
            </a:r>
          </a:p>
          <a:p>
            <a:pPr algn="just">
              <a:spcBef>
                <a:spcPts val="0"/>
              </a:spcBef>
            </a:pPr>
            <a:r>
              <a:rPr lang="ru-RU" sz="1200" b="1" dirty="0" smtClean="0"/>
              <a:t>У ребенка развита крупная моторика, он стремится осваивать раз- личные виды движений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(бег, лазанье, перешагивание и пр.). С интересом участвует в подвижных играх с простым </a:t>
            </a:r>
          </a:p>
          <a:p>
            <a:pPr algn="just">
              <a:spcBef>
                <a:spcPts val="0"/>
              </a:spcBef>
              <a:buNone/>
            </a:pPr>
            <a:r>
              <a:rPr lang="ru-RU" sz="1200" b="1" dirty="0" smtClean="0"/>
              <a:t>       содержанием, несложными движениями. </a:t>
            </a:r>
          </a:p>
          <a:p>
            <a:pPr algn="just">
              <a:spcBef>
                <a:spcPts val="0"/>
              </a:spcBef>
            </a:pPr>
            <a:endParaRPr lang="ru-RU" sz="12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2B1B84AB-6190-4DA5-96C5-22410CB6E1C6}" type="slidenum">
              <a:rPr lang="ru-RU" smtClean="0"/>
              <a:pPr/>
              <a:t>9</a:t>
            </a:fld>
            <a:endParaRPr lang="ru-RU" dirty="0"/>
          </a:p>
        </p:txBody>
      </p:sp>
      <p:pic>
        <p:nvPicPr>
          <p:cNvPr id="5" name="Picture 2" descr="C:\Documents and Settings\Администратор\Рабочий стол\материалы из интернета\разное\анимашки\b07ac9fd3b78cfbac221de5d5230488b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3834" y="142852"/>
            <a:ext cx="1000132" cy="95931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658</TotalTime>
  <Words>2414</Words>
  <Application>Microsoft Office PowerPoint</Application>
  <PresentationFormat>Экран (4:3)</PresentationFormat>
  <Paragraphs>228</Paragraphs>
  <Slides>23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Эркер</vt:lpstr>
      <vt:lpstr>   Краткая презентация основной образовательной программы дошкольного образования  2021 </vt:lpstr>
      <vt:lpstr>Полное название: Основная образовательная программа дошкольного образования   Срок реализации:  2021-2025гг.  </vt:lpstr>
      <vt:lpstr> </vt:lpstr>
      <vt:lpstr>Цель образовательной программы:</vt:lpstr>
      <vt:lpstr>Задачи программы:</vt:lpstr>
      <vt:lpstr>  </vt:lpstr>
      <vt:lpstr>Образовательная программа ДОО  включает три основных раздела:</vt:lpstr>
      <vt:lpstr>Содержание целевого раздела:</vt:lpstr>
      <vt:lpstr>Целевые ориентиры образования в младенческом и раннем возрасте: </vt:lpstr>
      <vt:lpstr>Целевые ориентиры  на этапе завершения дошкольного образования: </vt:lpstr>
      <vt:lpstr>Презентация PowerPoint</vt:lpstr>
      <vt:lpstr>Содержательный раздел:</vt:lpstr>
      <vt:lpstr>Образовательные области, обеспечивающие разностороннее развитие детей по ФГОС ДО:</vt:lpstr>
      <vt:lpstr>ОБРАЗОВАТЕЛЬНАЯ ОБЛАСТЬ «ФИЗИЧЕСКОЕ РАЗВИТИЕ»:  </vt:lpstr>
      <vt:lpstr>ОБРАЗОВАТЕЛЬНАЯ ОБЛАСТЬ  «СОЦИАЛЬНО-КОММУНИКАТИВНОЕ РАЗВИТИЕ»:</vt:lpstr>
      <vt:lpstr>ОБРАЗОВАТЕЛЬНАЯ ОБЛАСТЬ «РЕЧЕВОЕ РАЗВИТИЕ»: </vt:lpstr>
      <vt:lpstr>ОБРАЗОВАТЕЛЬНАЯ ОБЛАСТЬ «ПОЗНАВАТЕЛЬНОЕ РАЗВИТИЕ»:</vt:lpstr>
      <vt:lpstr>ОБРАЗОВАТЕЛЬНАЯ ОБЛАСТЬ  «ХУДОЖЕСТВЕННО-ЭСТЕТИЧЕСКОЕ РАЗВИТИЕ»:</vt:lpstr>
      <vt:lpstr>Направления взаимодействия с семьями воспитанников:</vt:lpstr>
      <vt:lpstr>Направления вариативной части программы:</vt:lpstr>
      <vt:lpstr>Содержание  организационного раздела:</vt:lpstr>
      <vt:lpstr>Контактная информация:</vt:lpstr>
      <vt:lpstr>Спасибо за внимание!     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МАЛЫШОК ООП ДОО</dc:title>
  <dc:creator>Оксана Миляхова</dc:creator>
  <cp:lastModifiedBy>Admin</cp:lastModifiedBy>
  <cp:revision>130</cp:revision>
  <dcterms:created xsi:type="dcterms:W3CDTF">2013-12-24T12:41:12Z</dcterms:created>
  <dcterms:modified xsi:type="dcterms:W3CDTF">2021-11-17T05:47:30Z</dcterms:modified>
</cp:coreProperties>
</file>